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23"/>
  </p:notesMasterIdLst>
  <p:handoutMasterIdLst>
    <p:handoutMasterId r:id="rId24"/>
  </p:handoutMasterIdLst>
  <p:sldIdLst>
    <p:sldId id="256" r:id="rId3"/>
    <p:sldId id="356" r:id="rId4"/>
    <p:sldId id="345" r:id="rId5"/>
    <p:sldId id="362" r:id="rId6"/>
    <p:sldId id="363" r:id="rId7"/>
    <p:sldId id="364" r:id="rId8"/>
    <p:sldId id="358" r:id="rId9"/>
    <p:sldId id="347" r:id="rId10"/>
    <p:sldId id="351" r:id="rId11"/>
    <p:sldId id="353" r:id="rId12"/>
    <p:sldId id="354" r:id="rId13"/>
    <p:sldId id="352" r:id="rId14"/>
    <p:sldId id="349" r:id="rId15"/>
    <p:sldId id="365" r:id="rId16"/>
    <p:sldId id="350" r:id="rId17"/>
    <p:sldId id="355" r:id="rId18"/>
    <p:sldId id="360" r:id="rId19"/>
    <p:sldId id="359" r:id="rId20"/>
    <p:sldId id="348" r:id="rId21"/>
    <p:sldId id="366"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ECEE"/>
    <a:srgbClr val="B3E6EB"/>
    <a:srgbClr val="A6F0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79" autoAdjust="0"/>
  </p:normalViewPr>
  <p:slideViewPr>
    <p:cSldViewPr>
      <p:cViewPr varScale="1">
        <p:scale>
          <a:sx n="70" d="100"/>
          <a:sy n="70" d="100"/>
        </p:scale>
        <p:origin x="-1356" y="-102"/>
      </p:cViewPr>
      <p:guideLst>
        <p:guide orient="horz" pos="2160"/>
        <p:guide pos="2880"/>
      </p:guideLst>
    </p:cSldViewPr>
  </p:slideViewPr>
  <p:outlineViewPr>
    <p:cViewPr>
      <p:scale>
        <a:sx n="33" d="100"/>
        <a:sy n="33" d="100"/>
      </p:scale>
      <p:origin x="48" y="773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2491912348165714E-2"/>
          <c:y val="7.1428571428571494E-2"/>
          <c:w val="0.62880165415369793"/>
          <c:h val="0.83471222347206597"/>
        </c:manualLayout>
      </c:layout>
      <c:scatterChart>
        <c:scatterStyle val="smoothMarker"/>
        <c:ser>
          <c:idx val="1"/>
          <c:order val="0"/>
          <c:tx>
            <c:v>USACE/NOAA Low</c:v>
          </c:tx>
          <c:spPr>
            <a:ln>
              <a:solidFill>
                <a:srgbClr val="92D050"/>
              </a:solidFill>
            </a:ln>
          </c:spPr>
          <c:marker>
            <c:symbol val="none"/>
          </c:marker>
          <c:xVal>
            <c:numRef>
              <c:f>Sheet1!$B$5:$B$8</c:f>
              <c:numCache>
                <c:formatCode>General</c:formatCode>
                <c:ptCount val="4"/>
                <c:pt idx="0">
                  <c:v>2018</c:v>
                </c:pt>
                <c:pt idx="1">
                  <c:v>2068</c:v>
                </c:pt>
                <c:pt idx="2">
                  <c:v>2100</c:v>
                </c:pt>
                <c:pt idx="3">
                  <c:v>2118</c:v>
                </c:pt>
              </c:numCache>
            </c:numRef>
          </c:xVal>
          <c:yVal>
            <c:numRef>
              <c:f>Sheet1!$C$5:$C$8</c:f>
              <c:numCache>
                <c:formatCode>General</c:formatCode>
                <c:ptCount val="4"/>
                <c:pt idx="0">
                  <c:v>0.58000000000000063</c:v>
                </c:pt>
                <c:pt idx="1">
                  <c:v>1.23</c:v>
                </c:pt>
                <c:pt idx="2">
                  <c:v>1.6500000000000001</c:v>
                </c:pt>
                <c:pt idx="3">
                  <c:v>1.8800000000000001</c:v>
                </c:pt>
              </c:numCache>
            </c:numRef>
          </c:yVal>
          <c:smooth val="1"/>
        </c:ser>
        <c:ser>
          <c:idx val="2"/>
          <c:order val="1"/>
          <c:tx>
            <c:v>USACE/NOAA Int</c:v>
          </c:tx>
          <c:spPr>
            <a:ln>
              <a:solidFill>
                <a:srgbClr val="FFFF00"/>
              </a:solidFill>
            </a:ln>
          </c:spPr>
          <c:marker>
            <c:symbol val="none"/>
          </c:marker>
          <c:xVal>
            <c:numRef>
              <c:f>Sheet1!$B$5:$B$8</c:f>
              <c:numCache>
                <c:formatCode>General</c:formatCode>
                <c:ptCount val="4"/>
                <c:pt idx="0">
                  <c:v>2018</c:v>
                </c:pt>
                <c:pt idx="1">
                  <c:v>2068</c:v>
                </c:pt>
                <c:pt idx="2">
                  <c:v>2100</c:v>
                </c:pt>
                <c:pt idx="3">
                  <c:v>2118</c:v>
                </c:pt>
              </c:numCache>
            </c:numRef>
          </c:xVal>
          <c:yVal>
            <c:numRef>
              <c:f>Sheet1!$D$5:$D$8</c:f>
              <c:numCache>
                <c:formatCode>General</c:formatCode>
                <c:ptCount val="4"/>
                <c:pt idx="0">
                  <c:v>0.64000000000000212</c:v>
                </c:pt>
                <c:pt idx="1">
                  <c:v>1.7400000000000022</c:v>
                </c:pt>
                <c:pt idx="2">
                  <c:v>2.68</c:v>
                </c:pt>
                <c:pt idx="3">
                  <c:v>3.29</c:v>
                </c:pt>
              </c:numCache>
            </c:numRef>
          </c:yVal>
          <c:smooth val="1"/>
        </c:ser>
        <c:ser>
          <c:idx val="3"/>
          <c:order val="2"/>
          <c:tx>
            <c:v>USACE High</c:v>
          </c:tx>
          <c:spPr>
            <a:ln>
              <a:solidFill>
                <a:srgbClr val="FFC000"/>
              </a:solidFill>
            </a:ln>
          </c:spPr>
          <c:marker>
            <c:symbol val="none"/>
          </c:marker>
          <c:xVal>
            <c:numRef>
              <c:f>Sheet1!$B$5:$B$8</c:f>
              <c:numCache>
                <c:formatCode>General</c:formatCode>
                <c:ptCount val="4"/>
                <c:pt idx="0">
                  <c:v>2018</c:v>
                </c:pt>
                <c:pt idx="1">
                  <c:v>2068</c:v>
                </c:pt>
                <c:pt idx="2">
                  <c:v>2100</c:v>
                </c:pt>
                <c:pt idx="3">
                  <c:v>2118</c:v>
                </c:pt>
              </c:numCache>
            </c:numRef>
          </c:xVal>
          <c:yVal>
            <c:numRef>
              <c:f>Sheet1!$E$5:$E$8</c:f>
              <c:numCache>
                <c:formatCode>General</c:formatCode>
                <c:ptCount val="4"/>
                <c:pt idx="0">
                  <c:v>0.83000000000000063</c:v>
                </c:pt>
                <c:pt idx="1">
                  <c:v>3.3699999999999997</c:v>
                </c:pt>
                <c:pt idx="2">
                  <c:v>5.9700000000000024</c:v>
                </c:pt>
                <c:pt idx="3">
                  <c:v>7.7700000000000014</c:v>
                </c:pt>
              </c:numCache>
            </c:numRef>
          </c:yVal>
          <c:smooth val="1"/>
        </c:ser>
        <c:ser>
          <c:idx val="4"/>
          <c:order val="3"/>
          <c:tx>
            <c:v>NOAA Highest</c:v>
          </c:tx>
          <c:spPr>
            <a:ln>
              <a:solidFill>
                <a:srgbClr val="FF0000"/>
              </a:solidFill>
            </a:ln>
          </c:spPr>
          <c:marker>
            <c:symbol val="none"/>
          </c:marker>
          <c:xVal>
            <c:numRef>
              <c:f>Sheet1!$B$5:$B$8</c:f>
              <c:numCache>
                <c:formatCode>General</c:formatCode>
                <c:ptCount val="4"/>
                <c:pt idx="0">
                  <c:v>2018</c:v>
                </c:pt>
                <c:pt idx="1">
                  <c:v>2068</c:v>
                </c:pt>
                <c:pt idx="2">
                  <c:v>2100</c:v>
                </c:pt>
                <c:pt idx="3">
                  <c:v>2118</c:v>
                </c:pt>
              </c:numCache>
            </c:numRef>
          </c:xVal>
          <c:yVal>
            <c:numRef>
              <c:f>Sheet1!$F$5:$F$8</c:f>
              <c:numCache>
                <c:formatCode>General</c:formatCode>
                <c:ptCount val="4"/>
                <c:pt idx="0">
                  <c:v>0.92</c:v>
                </c:pt>
                <c:pt idx="1">
                  <c:v>4.18</c:v>
                </c:pt>
                <c:pt idx="2">
                  <c:v>7.6</c:v>
                </c:pt>
                <c:pt idx="3">
                  <c:v>9.99</c:v>
                </c:pt>
              </c:numCache>
            </c:numRef>
          </c:yVal>
          <c:smooth val="1"/>
        </c:ser>
        <c:axId val="57711616"/>
        <c:axId val="59470976"/>
      </c:scatterChart>
      <c:valAx>
        <c:axId val="57711616"/>
        <c:scaling>
          <c:orientation val="minMax"/>
          <c:max val="2120"/>
          <c:min val="2000"/>
        </c:scaling>
        <c:axPos val="b"/>
        <c:title>
          <c:tx>
            <c:rich>
              <a:bodyPr/>
              <a:lstStyle/>
              <a:p>
                <a:pPr>
                  <a:defRPr/>
                </a:pPr>
                <a:r>
                  <a:rPr lang="en-US" dirty="0"/>
                  <a:t>Year</a:t>
                </a:r>
              </a:p>
            </c:rich>
          </c:tx>
          <c:layout/>
        </c:title>
        <c:numFmt formatCode="General" sourceLinked="1"/>
        <c:majorTickMark val="none"/>
        <c:tickLblPos val="nextTo"/>
        <c:crossAx val="59470976"/>
        <c:crosses val="autoZero"/>
        <c:crossBetween val="midCat"/>
      </c:valAx>
      <c:valAx>
        <c:axId val="59470976"/>
        <c:scaling>
          <c:orientation val="minMax"/>
        </c:scaling>
        <c:axPos val="l"/>
        <c:majorGridlines/>
        <c:title>
          <c:tx>
            <c:rich>
              <a:bodyPr/>
              <a:lstStyle/>
              <a:p>
                <a:pPr>
                  <a:defRPr/>
                </a:pPr>
                <a:r>
                  <a:rPr lang="en-US" dirty="0"/>
                  <a:t>Relative Sea Level</a:t>
                </a:r>
                <a:r>
                  <a:rPr lang="en-US" baseline="0" dirty="0"/>
                  <a:t> </a:t>
                </a:r>
                <a:r>
                  <a:rPr lang="en-US" baseline="0" dirty="0" smtClean="0"/>
                  <a:t>(ft-NAVD88)</a:t>
                </a:r>
                <a:endParaRPr lang="en-US" dirty="0"/>
              </a:p>
            </c:rich>
          </c:tx>
          <c:layout/>
        </c:title>
        <c:numFmt formatCode="General" sourceLinked="1"/>
        <c:majorTickMark val="none"/>
        <c:tickLblPos val="nextTo"/>
        <c:crossAx val="57711616"/>
        <c:crosses val="autoZero"/>
        <c:crossBetween val="midCat"/>
      </c:valAx>
    </c:plotArea>
    <c:legend>
      <c:legendPos val="r"/>
      <c:layout/>
    </c:legend>
    <c:plotVisOnly val="1"/>
  </c:chart>
  <c:spPr>
    <a:ln w="6350">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7738248D-A9B0-48B2-8F8E-0997DE3CD159}" type="datetimeFigureOut">
              <a:rPr lang="en-US" smtClean="0"/>
              <a:pPr/>
              <a:t>9/24/2013</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0FEFC03E-98E8-4883-A139-2FC7158FB0F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81045"/>
          </a:xfrm>
          <a:prstGeom prst="rect">
            <a:avLst/>
          </a:prstGeom>
        </p:spPr>
        <p:txBody>
          <a:bodyPr vert="horz" lIns="96642" tIns="48322" rIns="96642" bIns="48322" rtlCol="0"/>
          <a:lstStyle>
            <a:lvl1pPr algn="l">
              <a:defRPr sz="1200"/>
            </a:lvl1pPr>
          </a:lstStyle>
          <a:p>
            <a:pPr>
              <a:defRPr/>
            </a:pPr>
            <a:endParaRPr lang="en-US" dirty="0"/>
          </a:p>
        </p:txBody>
      </p:sp>
      <p:sp>
        <p:nvSpPr>
          <p:cNvPr id="3" name="Date Placeholder 2"/>
          <p:cNvSpPr>
            <a:spLocks noGrp="1"/>
          </p:cNvSpPr>
          <p:nvPr>
            <p:ph type="dt" idx="1"/>
          </p:nvPr>
        </p:nvSpPr>
        <p:spPr>
          <a:xfrm>
            <a:off x="4143064" y="0"/>
            <a:ext cx="3170475" cy="481045"/>
          </a:xfrm>
          <a:prstGeom prst="rect">
            <a:avLst/>
          </a:prstGeom>
        </p:spPr>
        <p:txBody>
          <a:bodyPr vert="horz" lIns="96642" tIns="48322" rIns="96642" bIns="48322" rtlCol="0"/>
          <a:lstStyle>
            <a:lvl1pPr algn="r">
              <a:defRPr sz="1200"/>
            </a:lvl1pPr>
          </a:lstStyle>
          <a:p>
            <a:pPr>
              <a:defRPr/>
            </a:pPr>
            <a:fld id="{9D9BE1B4-5671-4740-8234-A746D3C83F2B}" type="datetimeFigureOut">
              <a:rPr lang="en-US"/>
              <a:pPr>
                <a:defRPr/>
              </a:pPr>
              <a:t>9/24/2013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2" tIns="48322" rIns="96642" bIns="48322" rtlCol="0" anchor="ctr"/>
          <a:lstStyle/>
          <a:p>
            <a:pPr lvl="0"/>
            <a:endParaRPr lang="en-US" noProof="0" dirty="0" smtClean="0"/>
          </a:p>
        </p:txBody>
      </p:sp>
      <p:sp>
        <p:nvSpPr>
          <p:cNvPr id="5" name="Notes Placeholder 4"/>
          <p:cNvSpPr>
            <a:spLocks noGrp="1"/>
          </p:cNvSpPr>
          <p:nvPr>
            <p:ph type="body" sz="quarter" idx="3"/>
          </p:nvPr>
        </p:nvSpPr>
        <p:spPr>
          <a:xfrm>
            <a:off x="731520" y="4560898"/>
            <a:ext cx="5852160" cy="4321197"/>
          </a:xfrm>
          <a:prstGeom prst="rect">
            <a:avLst/>
          </a:prstGeom>
        </p:spPr>
        <p:txBody>
          <a:bodyPr vert="horz" lIns="96642" tIns="48322" rIns="96642" bIns="4832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514"/>
            <a:ext cx="3170475" cy="481045"/>
          </a:xfrm>
          <a:prstGeom prst="rect">
            <a:avLst/>
          </a:prstGeom>
        </p:spPr>
        <p:txBody>
          <a:bodyPr vert="horz" lIns="96642" tIns="48322" rIns="96642" bIns="4832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064" y="9118514"/>
            <a:ext cx="3170475" cy="481045"/>
          </a:xfrm>
          <a:prstGeom prst="rect">
            <a:avLst/>
          </a:prstGeom>
        </p:spPr>
        <p:txBody>
          <a:bodyPr vert="horz" lIns="96642" tIns="48322" rIns="96642" bIns="48322" rtlCol="0" anchor="b"/>
          <a:lstStyle>
            <a:lvl1pPr algn="r">
              <a:defRPr sz="1200"/>
            </a:lvl1pPr>
          </a:lstStyle>
          <a:p>
            <a:pPr>
              <a:defRPr/>
            </a:pPr>
            <a:fld id="{4834E7B9-88B3-4A54-8C52-38231D5A1F55}" type="slidenum">
              <a:rPr lang="en-US"/>
              <a:pPr>
                <a:defRPr/>
              </a:pPr>
              <a:t>‹#›</a:t>
            </a:fld>
            <a:endParaRPr lang="en-US" dirty="0"/>
          </a:p>
        </p:txBody>
      </p:sp>
    </p:spTree>
    <p:extLst>
      <p:ext uri="{BB962C8B-B14F-4D97-AF65-F5344CB8AC3E}">
        <p14:creationId xmlns="" xmlns:p14="http://schemas.microsoft.com/office/powerpoint/2010/main" val="2399996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eaLnBrk="1" fontAlgn="auto" hangingPunct="1">
              <a:spcBef>
                <a:spcPts val="0"/>
              </a:spcBef>
              <a:spcAft>
                <a:spcPts val="0"/>
              </a:spcAft>
              <a:defRPr/>
            </a:pPr>
            <a:r>
              <a:rPr lang="en-US" dirty="0" smtClean="0"/>
              <a:t>Recent climate research by the Intergovernmental Panel on Climate Change (IPCC) predicts continued or accelerated global warming for the 21st Century and possibly beyond, which will cause a continued or accelerated rise in global mean sea-level.</a:t>
            </a:r>
          </a:p>
          <a:p>
            <a:pPr defTabSz="966529" eaLnBrk="1" fontAlgn="auto" hangingPunct="1">
              <a:spcBef>
                <a:spcPts val="0"/>
              </a:spcBef>
              <a:spcAft>
                <a:spcPts val="0"/>
              </a:spcAft>
              <a:defRPr/>
            </a:pPr>
            <a:endParaRPr lang="en-US" dirty="0" smtClean="0"/>
          </a:p>
          <a:p>
            <a:pPr defTabSz="966529" eaLnBrk="1" fontAlgn="auto" hangingPunct="1">
              <a:spcBef>
                <a:spcPts val="0"/>
              </a:spcBef>
              <a:spcAft>
                <a:spcPts val="0"/>
              </a:spcAft>
              <a:defRPr/>
            </a:pPr>
            <a:r>
              <a:rPr lang="en-US" dirty="0" smtClean="0"/>
              <a:t>Climate-driven global mean sea level change (SLC) scenarios have been developed by USACE (2011) and NOAA (2012)</a:t>
            </a:r>
          </a:p>
          <a:p>
            <a:pPr defTabSz="966529" eaLnBrk="1" fontAlgn="auto" hangingPunct="1">
              <a:spcBef>
                <a:spcPts val="0"/>
              </a:spcBef>
              <a:spcAft>
                <a:spcPts val="0"/>
              </a:spcAft>
              <a:defRPr/>
            </a:pPr>
            <a:endParaRPr lang="en-US" dirty="0" smtClean="0"/>
          </a:p>
          <a:p>
            <a:pPr defTabSz="966529" eaLnBrk="1" fontAlgn="auto" hangingPunct="1">
              <a:spcBef>
                <a:spcPts val="0"/>
              </a:spcBef>
              <a:spcAft>
                <a:spcPts val="0"/>
              </a:spcAft>
              <a:defRPr/>
            </a:pPr>
            <a:r>
              <a:rPr lang="en-US" dirty="0" smtClean="0"/>
              <a:t>These scenarios are suitable for use in assessing the future impacts of sea level change on the natural environment and human infrastructure. </a:t>
            </a:r>
          </a:p>
          <a:p>
            <a:pPr defTabSz="966529" eaLnBrk="1" fontAlgn="auto" hangingPunct="1">
              <a:spcBef>
                <a:spcPts val="0"/>
              </a:spcBef>
              <a:spcAft>
                <a:spcPts val="0"/>
              </a:spcAft>
              <a:defRPr/>
            </a:pPr>
            <a:endParaRPr lang="en-US" dirty="0" smtClean="0"/>
          </a:p>
          <a:p>
            <a:pPr defTabSz="966529" eaLnBrk="1" fontAlgn="auto" hangingPunct="1">
              <a:spcBef>
                <a:spcPts val="0"/>
              </a:spcBef>
              <a:spcAft>
                <a:spcPts val="0"/>
              </a:spcAft>
              <a:defRPr/>
            </a:pPr>
            <a:r>
              <a:rPr lang="en-US" dirty="0" smtClean="0"/>
              <a:t>The application of these SLC scenarios for the North Atlantic Coast Comprehensive Study (NACCS) is outlined below.</a:t>
            </a:r>
          </a:p>
          <a:p>
            <a:endParaRPr lang="en-US" dirty="0"/>
          </a:p>
        </p:txBody>
      </p:sp>
      <p:sp>
        <p:nvSpPr>
          <p:cNvPr id="4" name="Slide Number Placeholder 3"/>
          <p:cNvSpPr>
            <a:spLocks noGrp="1"/>
          </p:cNvSpPr>
          <p:nvPr>
            <p:ph type="sldNum" sz="quarter" idx="10"/>
          </p:nvPr>
        </p:nvSpPr>
        <p:spPr/>
        <p:txBody>
          <a:bodyPr/>
          <a:lstStyle/>
          <a:p>
            <a:fld id="{0E6FC66D-7F50-4258-BF98-1DBF8EEF6C9F}" type="slidenum">
              <a:rPr lang="en-US" smtClean="0"/>
              <a:pPr/>
              <a:t>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rate for global sea level rise over the past several thousand years has been due to the inter-glacial warming period which followed the last ice age. This has caused the GSML rise to stabilize at an approximate rate of 1.7mm/yr during the twentieth century (IPCC 2007). </a:t>
            </a:r>
            <a:endParaRPr lang="en-US" dirty="0"/>
          </a:p>
        </p:txBody>
      </p:sp>
      <p:sp>
        <p:nvSpPr>
          <p:cNvPr id="4" name="Slide Number Placeholder 3"/>
          <p:cNvSpPr>
            <a:spLocks noGrp="1"/>
          </p:cNvSpPr>
          <p:nvPr>
            <p:ph type="sldNum" sz="quarter" idx="10"/>
          </p:nvPr>
        </p:nvSpPr>
        <p:spPr/>
        <p:txBody>
          <a:bodyPr/>
          <a:lstStyle/>
          <a:p>
            <a:fld id="{0E6FC66D-7F50-4258-BF98-1DBF8EEF6C9F}"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USACE guidance on development of relative sea level change (USACE 2011) outlines the development of three scenarios: Low, Intermediate and High, shown here in Green, Yellow and Orange, respectively. The Low scenario is an extrapolation of the historical measurements of local sea level change at the relevant local tide gauge stations; this is the ‘baseline’ estimate of future sea levels if global sea level rise does not accelerate but continues to rise at the historical rate. The Intermediate and High scenarios are based on the historical baseline rate, but add an acceleration factor corresponding to rates developed by the National Research Council (NRC 1987). The Intermediate scenario corresponds to the NRC ‘Curve I’ and the High scenario to the NRC ‘Curve III’. All three of these USACE SLC scenarios are applied in the NACCS.</a:t>
            </a:r>
          </a:p>
          <a:p>
            <a:r>
              <a:rPr lang="en-US" dirty="0" smtClean="0"/>
              <a:t> </a:t>
            </a:r>
          </a:p>
          <a:p>
            <a:r>
              <a:rPr lang="en-US" dirty="0" smtClean="0"/>
              <a:t>NOAA published a report in 2012 that outlines four sea level change scenarios; Low, Intermediate Low, Intermediate High and Highest (NOAA 2012). The first three scenarios are similar in magnitude to the three USACE scenarios. The NOAA Highest scenario predicts sea level rises that are higher than the USACE High estimate. In order to span the full range of existing Federal guidance on sea level change, the NOAA Highest scenario is also used in the NACCS.</a:t>
            </a:r>
          </a:p>
          <a:p>
            <a:r>
              <a:rPr lang="en-US" dirty="0" smtClean="0"/>
              <a:t> </a:t>
            </a:r>
          </a:p>
          <a:p>
            <a:r>
              <a:rPr lang="en-US" dirty="0" smtClean="0"/>
              <a:t>An example of the four relative sea level change scenarios is shown for Sandy Hook, N.J.  </a:t>
            </a:r>
          </a:p>
          <a:p>
            <a:endParaRPr lang="en-US" dirty="0"/>
          </a:p>
        </p:txBody>
      </p:sp>
      <p:sp>
        <p:nvSpPr>
          <p:cNvPr id="4" name="Slide Number Placeholder 3"/>
          <p:cNvSpPr>
            <a:spLocks noGrp="1"/>
          </p:cNvSpPr>
          <p:nvPr>
            <p:ph type="sldNum" sz="quarter" idx="10"/>
          </p:nvPr>
        </p:nvSpPr>
        <p:spPr/>
        <p:txBody>
          <a:bodyPr/>
          <a:lstStyle/>
          <a:p>
            <a:fld id="{0E6FC66D-7F50-4258-BF98-1DBF8EEF6C9F}"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C1A7535-8BF1-44FC-86E0-0CD9DBC6235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CD7672B-0DAF-44EB-8530-5DAA7483050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EA29946-4649-4E37-94B6-1F3474C8696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83F7AA9-2E8A-4984-B8EC-DF194E78FEE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A69C556-46A3-44B7-987A-13982266D75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756D03A-AEA0-4F06-A361-2035EB09B38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843F2E-C0CB-41DD-95F4-36920ABA158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961E0D-947C-4A08-8620-A9D74F8D1AD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2E16B4C-CFBD-4911-9C79-0E27E8BE40F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748E195-D34E-4F10-80A9-A293E747D47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2B9AF2-F4ED-44B2-AD98-C1ADDD37FCB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FloodFighter4"/>
          <p:cNvPicPr>
            <a:picLocks noChangeAspect="1" noChangeArrowheads="1"/>
          </p:cNvPicPr>
          <p:nvPr/>
        </p:nvPicPr>
        <p:blipFill>
          <a:blip r:embed="rId13" cstate="print"/>
          <a:srcRect/>
          <a:stretch>
            <a:fillRect/>
          </a:stretch>
        </p:blipFill>
        <p:spPr bwMode="auto">
          <a:xfrm>
            <a:off x="3886200" y="1524000"/>
            <a:ext cx="5257800" cy="5334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28" name="Text Box 9"/>
          <p:cNvSpPr txBox="1">
            <a:spLocks noChangeArrowheads="1"/>
          </p:cNvSpPr>
          <p:nvPr/>
        </p:nvSpPr>
        <p:spPr bwMode="auto">
          <a:xfrm>
            <a:off x="136525" y="6096000"/>
            <a:ext cx="3597275" cy="5492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dirty="0" smtClean="0"/>
              <a:t>US Army Corps of Engineers</a:t>
            </a:r>
          </a:p>
          <a:p>
            <a:pPr eaLnBrk="1" hangingPunct="1">
              <a:defRPr/>
            </a:pPr>
            <a:r>
              <a:rPr lang="en-US" b="1" dirty="0" smtClean="0"/>
              <a:t>BUILDING STRONG</a:t>
            </a:r>
            <a:r>
              <a:rPr lang="en-US" sz="1400" b="1" baseline="-25000" dirty="0" smtClean="0"/>
              <a:t>®</a:t>
            </a:r>
          </a:p>
        </p:txBody>
      </p:sp>
      <p:grpSp>
        <p:nvGrpSpPr>
          <p:cNvPr id="1029" name="Group 28"/>
          <p:cNvGrpSpPr>
            <a:grpSpLocks/>
          </p:cNvGrpSpPr>
          <p:nvPr/>
        </p:nvGrpSpPr>
        <p:grpSpPr bwMode="auto">
          <a:xfrm>
            <a:off x="0" y="0"/>
            <a:ext cx="9144000" cy="6861175"/>
            <a:chOff x="0" y="0"/>
            <a:chExt cx="5760" cy="4322"/>
          </a:xfrm>
        </p:grpSpPr>
        <p:grpSp>
          <p:nvGrpSpPr>
            <p:cNvPr id="1030" name="Group 27"/>
            <p:cNvGrpSpPr>
              <a:grpSpLocks/>
            </p:cNvGrpSpPr>
            <p:nvPr userDrawn="1"/>
          </p:nvGrpSpPr>
          <p:grpSpPr bwMode="auto">
            <a:xfrm>
              <a:off x="0" y="0"/>
              <a:ext cx="5760" cy="4322"/>
              <a:chOff x="0" y="0"/>
              <a:chExt cx="5760" cy="4322"/>
            </a:xfrm>
          </p:grpSpPr>
          <p:pic>
            <p:nvPicPr>
              <p:cNvPr id="1032" name="Picture 23" descr="ppt_camo_bkgrnd-03"/>
              <p:cNvPicPr>
                <a:picLocks noChangeAspect="1" noChangeArrowheads="1"/>
              </p:cNvPicPr>
              <p:nvPr userDrawn="1"/>
            </p:nvPicPr>
            <p:blipFill>
              <a:blip r:embed="rId14" cstate="print"/>
              <a:srcRect/>
              <a:stretch>
                <a:fillRect/>
              </a:stretch>
            </p:blipFill>
            <p:spPr bwMode="auto">
              <a:xfrm>
                <a:off x="0" y="0"/>
                <a:ext cx="5760" cy="4322"/>
              </a:xfrm>
              <a:prstGeom prst="rect">
                <a:avLst/>
              </a:prstGeom>
              <a:noFill/>
              <a:ln w="9525">
                <a:noFill/>
                <a:miter lim="800000"/>
                <a:headEnd/>
                <a:tailEnd/>
              </a:ln>
            </p:spPr>
          </p:pic>
          <p:pic>
            <p:nvPicPr>
              <p:cNvPr id="1033" name="Picture 21" descr="white_curve"/>
              <p:cNvPicPr>
                <a:picLocks noChangeAspect="1" noChangeArrowheads="1"/>
              </p:cNvPicPr>
              <p:nvPr userDrawn="1"/>
            </p:nvPicPr>
            <p:blipFill>
              <a:blip r:embed="rId15" cstate="print"/>
              <a:srcRect/>
              <a:stretch>
                <a:fillRect/>
              </a:stretch>
            </p:blipFill>
            <p:spPr bwMode="auto">
              <a:xfrm>
                <a:off x="2502" y="990"/>
                <a:ext cx="3258" cy="3330"/>
              </a:xfrm>
              <a:prstGeom prst="rect">
                <a:avLst/>
              </a:prstGeom>
              <a:noFill/>
              <a:ln w="9525">
                <a:noFill/>
                <a:miter lim="800000"/>
                <a:headEnd/>
                <a:tailEnd/>
              </a:ln>
            </p:spPr>
          </p:pic>
        </p:grpSp>
        <p:pic>
          <p:nvPicPr>
            <p:cNvPr id="1031" name="Picture 8" descr="USACE_logo"/>
            <p:cNvPicPr>
              <a:picLocks noChangeAspect="1" noChangeArrowheads="1"/>
            </p:cNvPicPr>
            <p:nvPr userDrawn="1"/>
          </p:nvPicPr>
          <p:blipFill>
            <a:blip r:embed="rId16" cstate="print"/>
            <a:srcRect/>
            <a:stretch>
              <a:fillRect/>
            </a:stretch>
          </p:blipFill>
          <p:spPr bwMode="auto">
            <a:xfrm>
              <a:off x="144" y="3201"/>
              <a:ext cx="864" cy="59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7C40355C-E397-4F4F-A4EA-DBD92CEC7ADE}" type="slidenum">
              <a:rPr lang="en-US"/>
              <a:pPr>
                <a:defRPr/>
              </a:pPr>
              <a:t>‹#›</a:t>
            </a:fld>
            <a:endParaRPr lang="en-US" dirty="0"/>
          </a:p>
        </p:txBody>
      </p:sp>
      <p:pic>
        <p:nvPicPr>
          <p:cNvPr id="2053"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2054" name="Text Box 9"/>
          <p:cNvSpPr txBox="1">
            <a:spLocks noChangeArrowheads="1"/>
          </p:cNvSpPr>
          <p:nvPr/>
        </p:nvSpPr>
        <p:spPr bwMode="auto">
          <a:xfrm>
            <a:off x="6223000" y="6416675"/>
            <a:ext cx="2606675" cy="212725"/>
          </a:xfrm>
          <a:prstGeom prst="rect">
            <a:avLst/>
          </a:prstGeom>
          <a:noFill/>
          <a:ln>
            <a:noFill/>
          </a:ln>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400" b="1" dirty="0" smtClean="0"/>
              <a:t>BUILDING STRONG</a:t>
            </a:r>
            <a:r>
              <a:rPr lang="en-US" sz="1400" b="1" baseline="-25000" dirty="0" smtClean="0"/>
              <a:t>®</a:t>
            </a:r>
          </a:p>
        </p:txBody>
      </p:sp>
      <p:sp>
        <p:nvSpPr>
          <p:cNvPr id="2055" name="Line 10"/>
          <p:cNvSpPr>
            <a:spLocks noChangeShapeType="1"/>
          </p:cNvSpPr>
          <p:nvPr/>
        </p:nvSpPr>
        <p:spPr bwMode="auto">
          <a:xfrm flipH="1">
            <a:off x="457200" y="6324600"/>
            <a:ext cx="8229600" cy="0"/>
          </a:xfrm>
          <a:prstGeom prst="line">
            <a:avLst/>
          </a:prstGeom>
          <a:noFill/>
          <a:ln w="9525">
            <a:solidFill>
              <a:schemeClr val="tx1"/>
            </a:solidFill>
            <a:round/>
            <a:headEnd/>
            <a:tailEnd/>
          </a:ln>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8600"/>
            <a:ext cx="9144000" cy="1851025"/>
          </a:xfrm>
        </p:spPr>
        <p:txBody>
          <a:bodyPr/>
          <a:lstStyle/>
          <a:p>
            <a:pPr eaLnBrk="1" hangingPunct="1"/>
            <a:r>
              <a:rPr lang="en-US" dirty="0" smtClean="0">
                <a:latin typeface="Cambria" pitchFamily="18" charset="0"/>
              </a:rPr>
              <a:t>North Atlantic Coast </a:t>
            </a:r>
            <a:br>
              <a:rPr lang="en-US" dirty="0" smtClean="0">
                <a:latin typeface="Cambria" pitchFamily="18" charset="0"/>
              </a:rPr>
            </a:br>
            <a:r>
              <a:rPr lang="en-US" dirty="0" smtClean="0">
                <a:latin typeface="Cambria" pitchFamily="18" charset="0"/>
              </a:rPr>
              <a:t>Comprehensive Study</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sz="2800" i="1" dirty="0" smtClean="0">
                <a:latin typeface="Cambria" pitchFamily="18" charset="0"/>
              </a:rPr>
              <a:t>Exposure Assessment Desktop Exercise</a:t>
            </a:r>
            <a:r>
              <a:rPr lang="en-US" dirty="0" smtClean="0">
                <a:latin typeface="Cambria" pitchFamily="18" charset="0"/>
              </a:rPr>
              <a:t/>
            </a:r>
            <a:br>
              <a:rPr lang="en-US" dirty="0" smtClean="0">
                <a:latin typeface="Cambria" pitchFamily="18" charset="0"/>
              </a:rPr>
            </a:br>
            <a:endParaRPr lang="en-US" sz="2800" i="1" dirty="0" smtClean="0">
              <a:latin typeface="Cambria" pitchFamily="18" charset="0"/>
            </a:endParaRPr>
          </a:p>
        </p:txBody>
      </p:sp>
      <p:sp>
        <p:nvSpPr>
          <p:cNvPr id="3075" name="Text Box 4"/>
          <p:cNvSpPr txBox="1">
            <a:spLocks noChangeArrowheads="1"/>
          </p:cNvSpPr>
          <p:nvPr/>
        </p:nvSpPr>
        <p:spPr bwMode="auto">
          <a:xfrm>
            <a:off x="0" y="2743200"/>
            <a:ext cx="5715000" cy="1631216"/>
          </a:xfrm>
          <a:prstGeom prst="rect">
            <a:avLst/>
          </a:prstGeom>
          <a:noFill/>
          <a:ln w="9525">
            <a:noFill/>
            <a:miter lim="800000"/>
            <a:headEnd/>
            <a:tailEnd/>
          </a:ln>
        </p:spPr>
        <p:txBody>
          <a:bodyPr wrap="square">
            <a:spAutoFit/>
          </a:bodyPr>
          <a:lstStyle/>
          <a:p>
            <a:r>
              <a:rPr lang="en-US" sz="2000" b="1" dirty="0">
                <a:latin typeface="Cambria" pitchFamily="18" charset="0"/>
              </a:rPr>
              <a:t>U.S. Army Corps of Engineers</a:t>
            </a:r>
          </a:p>
          <a:p>
            <a:r>
              <a:rPr lang="en-US" sz="2000" dirty="0">
                <a:latin typeface="Cambria" pitchFamily="18" charset="0"/>
              </a:rPr>
              <a:t>Coastal Storm </a:t>
            </a:r>
            <a:r>
              <a:rPr lang="en-US" sz="2000" dirty="0" smtClean="0">
                <a:latin typeface="Cambria" pitchFamily="18" charset="0"/>
              </a:rPr>
              <a:t>Risk Management</a:t>
            </a:r>
            <a:endParaRPr lang="en-US" sz="2000" dirty="0">
              <a:latin typeface="Cambria" pitchFamily="18" charset="0"/>
            </a:endParaRPr>
          </a:p>
          <a:p>
            <a:r>
              <a:rPr lang="en-US" sz="2000" dirty="0">
                <a:latin typeface="Cambria" pitchFamily="18" charset="0"/>
              </a:rPr>
              <a:t>Planning Center of </a:t>
            </a:r>
            <a:r>
              <a:rPr lang="en-US" sz="2000" dirty="0" smtClean="0">
                <a:latin typeface="Cambria" pitchFamily="18" charset="0"/>
              </a:rPr>
              <a:t>Expertise</a:t>
            </a:r>
          </a:p>
          <a:p>
            <a:endParaRPr lang="en-US" sz="2000" dirty="0">
              <a:latin typeface="Cambria" pitchFamily="18" charset="0"/>
            </a:endParaRPr>
          </a:p>
          <a:p>
            <a:r>
              <a:rPr lang="en-US" sz="2000" b="1" dirty="0" smtClean="0">
                <a:latin typeface="Cambria" pitchFamily="18" charset="0"/>
              </a:rPr>
              <a:t>25 </a:t>
            </a:r>
            <a:r>
              <a:rPr lang="en-US" sz="2000" b="1" dirty="0" smtClean="0">
                <a:latin typeface="Cambria" pitchFamily="18" charset="0"/>
              </a:rPr>
              <a:t>September 2013</a:t>
            </a:r>
            <a:endParaRPr lang="en-US" sz="2000" b="1"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sz="3600" b="1" u="sng" dirty="0" smtClean="0">
                <a:latin typeface="Cambria" pitchFamily="18" charset="0"/>
              </a:rPr>
              <a:t>Global vs. Local </a:t>
            </a:r>
            <a:r>
              <a:rPr lang="en-US" sz="3600" b="1" u="sng" dirty="0" smtClean="0">
                <a:latin typeface="Cambria" pitchFamily="18" charset="0"/>
              </a:rPr>
              <a:t>Sea Level Change</a:t>
            </a:r>
            <a:endParaRPr lang="en-US" sz="3600" b="1" u="sng" dirty="0">
              <a:latin typeface="Cambria" pitchFamily="18" charset="0"/>
            </a:endParaRPr>
          </a:p>
        </p:txBody>
      </p:sp>
      <p:sp>
        <p:nvSpPr>
          <p:cNvPr id="3" name="Content Placeholder 2"/>
          <p:cNvSpPr>
            <a:spLocks noGrp="1"/>
          </p:cNvSpPr>
          <p:nvPr>
            <p:ph idx="1"/>
          </p:nvPr>
        </p:nvSpPr>
        <p:spPr/>
        <p:txBody>
          <a:bodyPr/>
          <a:lstStyle/>
          <a:p>
            <a:r>
              <a:rPr lang="en-US" sz="1800" dirty="0" smtClean="0">
                <a:latin typeface="Cambria" pitchFamily="18" charset="0"/>
              </a:rPr>
              <a:t>During the 20</a:t>
            </a:r>
            <a:r>
              <a:rPr lang="en-US" sz="1800" baseline="30000" dirty="0" smtClean="0">
                <a:latin typeface="Cambria" pitchFamily="18" charset="0"/>
              </a:rPr>
              <a:t>th</a:t>
            </a:r>
            <a:r>
              <a:rPr lang="en-US" sz="1800" dirty="0" smtClean="0">
                <a:latin typeface="Cambria" pitchFamily="18" charset="0"/>
              </a:rPr>
              <a:t> century global mean sea level rise stabilized to approximately 1.7mm/yr (IPCC 2007)</a:t>
            </a:r>
          </a:p>
          <a:p>
            <a:endParaRPr lang="en-US" sz="1800" dirty="0" smtClean="0">
              <a:latin typeface="Cambria" pitchFamily="18" charset="0"/>
            </a:endParaRPr>
          </a:p>
          <a:p>
            <a:r>
              <a:rPr lang="en-US" sz="1800" dirty="0" smtClean="0">
                <a:latin typeface="Cambria" pitchFamily="18" charset="0"/>
              </a:rPr>
              <a:t>Local Relative Sea Level Change (RSLC) is influenced by decadal-scale climate and oceanographic patterns</a:t>
            </a:r>
          </a:p>
          <a:p>
            <a:endParaRPr lang="en-US" sz="1800" dirty="0" smtClean="0">
              <a:latin typeface="Cambria" pitchFamily="18" charset="0"/>
            </a:endParaRPr>
          </a:p>
          <a:p>
            <a:r>
              <a:rPr lang="en-US" sz="1800" dirty="0" smtClean="0">
                <a:latin typeface="Cambria" pitchFamily="18" charset="0"/>
              </a:rPr>
              <a:t>These patterns may influence sea level on a temporary (decadal or shorter) basis, but these fluctuations are NOT associated with long-term sea level change patterns</a:t>
            </a:r>
          </a:p>
          <a:p>
            <a:endParaRPr lang="en-US" sz="1800" dirty="0" smtClean="0">
              <a:latin typeface="Cambria" pitchFamily="18" charset="0"/>
            </a:endParaRPr>
          </a:p>
          <a:p>
            <a:r>
              <a:rPr lang="en-US" sz="1800" dirty="0" smtClean="0">
                <a:latin typeface="Cambria" pitchFamily="18" charset="0"/>
              </a:rPr>
              <a:t>RSLC relies on long-term water level records &gt; 30 years to remove non-GMSL sea level fluctuations and capture local/regional land uplift and subsidence</a:t>
            </a:r>
          </a:p>
          <a:p>
            <a:pPr>
              <a:buNone/>
            </a:pPr>
            <a:endParaRPr lang="en-US" sz="1800" dirty="0" smtClean="0">
              <a:latin typeface="Cambria" pitchFamily="18" charset="0"/>
            </a:endParaRPr>
          </a:p>
          <a:p>
            <a:pPr>
              <a:buNone/>
            </a:pPr>
            <a:endParaRPr lang="en-US" sz="1800" dirty="0">
              <a:latin typeface="Cambria" pitchFamily="18" charset="0"/>
            </a:endParaRPr>
          </a:p>
        </p:txBody>
      </p:sp>
      <p:sp>
        <p:nvSpPr>
          <p:cNvPr id="4" name="Slide Number Placeholder 3"/>
          <p:cNvSpPr>
            <a:spLocks noGrp="1"/>
          </p:cNvSpPr>
          <p:nvPr>
            <p:ph type="sldNum" sz="quarter" idx="10"/>
          </p:nvPr>
        </p:nvSpPr>
        <p:spPr/>
        <p:txBody>
          <a:bodyPr/>
          <a:lstStyle/>
          <a:p>
            <a:pPr>
              <a:defRPr/>
            </a:pPr>
            <a:fld id="{22883F8A-FABE-4C6D-99B5-3AAC09ADD782}" type="slidenum">
              <a:rPr lang="en-US" smtClean="0"/>
              <a:pPr>
                <a:defRPr/>
              </a:pPr>
              <a:t>10</a:t>
            </a:fld>
            <a:endParaRPr lang="en-US" dirty="0"/>
          </a:p>
        </p:txBody>
      </p:sp>
      <p:sp>
        <p:nvSpPr>
          <p:cNvPr id="5" name="Rectangle 4"/>
          <p:cNvSpPr/>
          <p:nvPr/>
        </p:nvSpPr>
        <p:spPr>
          <a:xfrm>
            <a:off x="381000" y="5648980"/>
            <a:ext cx="7543800" cy="523220"/>
          </a:xfrm>
          <a:prstGeom prst="rect">
            <a:avLst/>
          </a:prstGeom>
        </p:spPr>
        <p:txBody>
          <a:bodyPr wrap="square">
            <a:spAutoFit/>
          </a:bodyPr>
          <a:lstStyle/>
          <a:p>
            <a:r>
              <a:rPr lang="en-US" sz="1400" dirty="0" smtClean="0">
                <a:latin typeface="Cambria" pitchFamily="18" charset="0"/>
              </a:rPr>
              <a:t>IPCC 2007. </a:t>
            </a:r>
            <a:r>
              <a:rPr lang="en-US" sz="1400" i="1" dirty="0" smtClean="0">
                <a:latin typeface="Cambria" pitchFamily="18" charset="0"/>
              </a:rPr>
              <a:t>Climate Change 2007: The Physical Science Basis. Contribution of Working Group I to the Fourth Assessment Report of the Intergovernmental Panel on Climate Change</a:t>
            </a:r>
            <a:endParaRPr lang="en-US" sz="1400" i="1" dirty="0">
              <a:latin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sz="3600" b="1" u="sng" dirty="0" smtClean="0">
                <a:latin typeface="Cambria" pitchFamily="18" charset="0"/>
              </a:rPr>
              <a:t>Site-Specific Future Sea Level Change</a:t>
            </a:r>
            <a:endParaRPr lang="en-US" sz="3600" b="1" u="sng" dirty="0">
              <a:latin typeface="Cambria" pitchFamily="18" charset="0"/>
            </a:endParaRPr>
          </a:p>
        </p:txBody>
      </p:sp>
      <p:sp>
        <p:nvSpPr>
          <p:cNvPr id="3" name="Content Placeholder 2"/>
          <p:cNvSpPr>
            <a:spLocks noGrp="1"/>
          </p:cNvSpPr>
          <p:nvPr>
            <p:ph idx="1"/>
          </p:nvPr>
        </p:nvSpPr>
        <p:spPr/>
        <p:txBody>
          <a:bodyPr>
            <a:normAutofit fontScale="62500" lnSpcReduction="20000"/>
          </a:bodyPr>
          <a:lstStyle/>
          <a:p>
            <a:r>
              <a:rPr lang="en-US" sz="3600" dirty="0" smtClean="0">
                <a:latin typeface="Cambria" pitchFamily="18" charset="0"/>
              </a:rPr>
              <a:t>RSLC is the sum of global mean sea level change and regional/local vertical land subsidence/uplift</a:t>
            </a:r>
          </a:p>
          <a:p>
            <a:endParaRPr lang="en-US" sz="3600" dirty="0" smtClean="0">
              <a:latin typeface="Cambria" pitchFamily="18" charset="0"/>
            </a:endParaRPr>
          </a:p>
          <a:p>
            <a:r>
              <a:rPr lang="en-US" sz="3600" dirty="0" smtClean="0">
                <a:latin typeface="Cambria" pitchFamily="18" charset="0"/>
              </a:rPr>
              <a:t>Relative sea level change (RSLC) is required to assess sea level change impacts at specific sites </a:t>
            </a:r>
          </a:p>
          <a:p>
            <a:endParaRPr lang="en-US" sz="3600" dirty="0" smtClean="0">
              <a:latin typeface="Cambria" pitchFamily="18" charset="0"/>
            </a:endParaRPr>
          </a:p>
          <a:p>
            <a:r>
              <a:rPr lang="en-US" sz="3600" dirty="0" smtClean="0">
                <a:latin typeface="Cambria" pitchFamily="18" charset="0"/>
              </a:rPr>
              <a:t>RSLC has been measured directly by NOAA long term water level gages</a:t>
            </a:r>
          </a:p>
          <a:p>
            <a:endParaRPr lang="en-US" sz="3600" dirty="0" smtClean="0">
              <a:latin typeface="Cambria" pitchFamily="18" charset="0"/>
            </a:endParaRPr>
          </a:p>
          <a:p>
            <a:r>
              <a:rPr lang="en-US" sz="3600" dirty="0" smtClean="0">
                <a:latin typeface="Cambria" pitchFamily="18" charset="0"/>
              </a:rPr>
              <a:t>35 NOAA water level gage sites from VA to MA were evaluated for NACCS</a:t>
            </a:r>
          </a:p>
          <a:p>
            <a:endParaRPr lang="en-US" sz="3600" dirty="0" smtClean="0">
              <a:latin typeface="Cambria" pitchFamily="18" charset="0"/>
            </a:endParaRPr>
          </a:p>
        </p:txBody>
      </p:sp>
      <p:sp>
        <p:nvSpPr>
          <p:cNvPr id="4" name="Slide Number Placeholder 3"/>
          <p:cNvSpPr>
            <a:spLocks noGrp="1"/>
          </p:cNvSpPr>
          <p:nvPr>
            <p:ph type="sldNum" sz="quarter" idx="10"/>
          </p:nvPr>
        </p:nvSpPr>
        <p:spPr/>
        <p:txBody>
          <a:bodyPr/>
          <a:lstStyle/>
          <a:p>
            <a:pPr>
              <a:defRPr/>
            </a:pPr>
            <a:fld id="{22883F8A-FABE-4C6D-99B5-3AAC09ADD782}"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229600" cy="808038"/>
          </a:xfrm>
        </p:spPr>
        <p:txBody>
          <a:bodyPr>
            <a:normAutofit/>
          </a:bodyPr>
          <a:lstStyle/>
          <a:p>
            <a:r>
              <a:rPr lang="en-US" sz="3600" b="1" u="sng" dirty="0" smtClean="0">
                <a:latin typeface="Cambria" pitchFamily="18" charset="0"/>
              </a:rPr>
              <a:t>NACCS SLR Scenarios</a:t>
            </a:r>
            <a:endParaRPr lang="en-US" sz="3600" b="1" u="sng" dirty="0">
              <a:latin typeface="Cambria" pitchFamily="18" charset="0"/>
            </a:endParaRPr>
          </a:p>
        </p:txBody>
      </p:sp>
      <p:sp>
        <p:nvSpPr>
          <p:cNvPr id="9" name="TextBox 8"/>
          <p:cNvSpPr txBox="1"/>
          <p:nvPr/>
        </p:nvSpPr>
        <p:spPr>
          <a:xfrm>
            <a:off x="457200" y="1143000"/>
            <a:ext cx="8458200" cy="954107"/>
          </a:xfrm>
          <a:prstGeom prst="rect">
            <a:avLst/>
          </a:prstGeom>
          <a:noFill/>
        </p:spPr>
        <p:txBody>
          <a:bodyPr wrap="square" rtlCol="0">
            <a:spAutoFit/>
          </a:bodyPr>
          <a:lstStyle/>
          <a:p>
            <a:r>
              <a:rPr lang="en-US" sz="1400" b="1" dirty="0" smtClean="0">
                <a:latin typeface="Cambria" pitchFamily="18" charset="0"/>
              </a:rPr>
              <a:t>USACE 2011:  Sea-Level Change Considerations for Civil Works Programs</a:t>
            </a:r>
          </a:p>
          <a:p>
            <a:endParaRPr lang="en-US" sz="1400" b="1" dirty="0" smtClean="0">
              <a:latin typeface="Cambria" pitchFamily="18" charset="0"/>
            </a:endParaRPr>
          </a:p>
          <a:p>
            <a:r>
              <a:rPr lang="en-US" sz="1400" b="1" dirty="0" smtClean="0">
                <a:latin typeface="Cambria" pitchFamily="18" charset="0"/>
              </a:rPr>
              <a:t>NOAA 2012:  Global Sea Level Rise Scenarios for the United States National Climate Assessment</a:t>
            </a:r>
          </a:p>
          <a:p>
            <a:endParaRPr lang="en-US" sz="1400" b="1" dirty="0">
              <a:latin typeface="Cambria" pitchFamily="18" charset="0"/>
            </a:endParaRPr>
          </a:p>
        </p:txBody>
      </p:sp>
      <p:graphicFrame>
        <p:nvGraphicFramePr>
          <p:cNvPr id="5" name="Chart 4"/>
          <p:cNvGraphicFramePr/>
          <p:nvPr/>
        </p:nvGraphicFramePr>
        <p:xfrm>
          <a:off x="762000" y="2057400"/>
          <a:ext cx="6553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a:spLocks noGrp="1"/>
          </p:cNvSpPr>
          <p:nvPr>
            <p:ph type="sldNum" sz="quarter" idx="10"/>
          </p:nvPr>
        </p:nvSpPr>
        <p:spPr>
          <a:xfrm>
            <a:off x="3657600" y="6381750"/>
            <a:ext cx="2133600" cy="476250"/>
          </a:xfrm>
        </p:spPr>
        <p:txBody>
          <a:bodyPr/>
          <a:lstStyle/>
          <a:p>
            <a:pPr>
              <a:defRPr/>
            </a:pPr>
            <a:fld id="{22883F8A-FABE-4C6D-99B5-3AAC09ADD78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8600" y="609600"/>
            <a:ext cx="2743200" cy="5840628"/>
          </a:xfrm>
          <a:prstGeom prst="rect">
            <a:avLst/>
          </a:prstGeom>
          <a:noFill/>
          <a:ln w="9525">
            <a:noFill/>
            <a:miter lim="800000"/>
            <a:headEnd/>
            <a:tailEnd/>
          </a:ln>
        </p:spPr>
      </p:pic>
      <p:sp>
        <p:nvSpPr>
          <p:cNvPr id="2" name="Title 1"/>
          <p:cNvSpPr>
            <a:spLocks noGrp="1"/>
          </p:cNvSpPr>
          <p:nvPr>
            <p:ph type="title"/>
          </p:nvPr>
        </p:nvSpPr>
        <p:spPr>
          <a:xfrm>
            <a:off x="457200" y="0"/>
            <a:ext cx="8229600" cy="762000"/>
          </a:xfrm>
        </p:spPr>
        <p:txBody>
          <a:bodyPr/>
          <a:lstStyle/>
          <a:p>
            <a:r>
              <a:rPr lang="en-US" sz="3600" b="1" u="sng" dirty="0" smtClean="0">
                <a:latin typeface="Cambria" pitchFamily="18" charset="0"/>
              </a:rPr>
              <a:t>Sea Level Rise Mapping</a:t>
            </a:r>
          </a:p>
        </p:txBody>
      </p:sp>
      <p:sp>
        <p:nvSpPr>
          <p:cNvPr id="4" name="Slide Number Placeholder 3"/>
          <p:cNvSpPr>
            <a:spLocks noGrp="1"/>
          </p:cNvSpPr>
          <p:nvPr>
            <p:ph type="sldNum" sz="quarter" idx="10"/>
          </p:nvPr>
        </p:nvSpPr>
        <p:spPr/>
        <p:txBody>
          <a:bodyPr/>
          <a:lstStyle/>
          <a:p>
            <a:pPr>
              <a:defRPr/>
            </a:pPr>
            <a:fld id="{5CD7672B-0DAF-44EB-8530-5DAA74830507}" type="slidenum">
              <a:rPr lang="en-US" smtClean="0"/>
              <a:pPr>
                <a:defRPr/>
              </a:pPr>
              <a:t>13</a:t>
            </a:fld>
            <a:endParaRPr lang="en-US" dirty="0"/>
          </a:p>
        </p:txBody>
      </p:sp>
      <p:sp>
        <p:nvSpPr>
          <p:cNvPr id="8" name="Rounded Rectangle 7"/>
          <p:cNvSpPr/>
          <p:nvPr/>
        </p:nvSpPr>
        <p:spPr>
          <a:xfrm>
            <a:off x="0" y="4191000"/>
            <a:ext cx="3124200" cy="1143000"/>
          </a:xfrm>
          <a:prstGeom prst="roundRect">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3200400" y="1219200"/>
            <a:ext cx="2719694" cy="2561648"/>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6248400" y="656397"/>
            <a:ext cx="2514600" cy="504742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200400" y="3886200"/>
            <a:ext cx="2749447"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9" descr="map_layer_analysis_01.png"/>
          <p:cNvPicPr>
            <a:picLocks noChangeAspect="1"/>
          </p:cNvPicPr>
          <p:nvPr/>
        </p:nvPicPr>
        <p:blipFill>
          <a:blip r:embed="rId2" cstate="print"/>
          <a:srcRect/>
          <a:stretch>
            <a:fillRect/>
          </a:stretch>
        </p:blipFill>
        <p:spPr bwMode="auto">
          <a:xfrm>
            <a:off x="2614528" y="2209800"/>
            <a:ext cx="1524000" cy="903721"/>
          </a:xfrm>
          <a:prstGeom prst="rect">
            <a:avLst/>
          </a:prstGeom>
          <a:noFill/>
          <a:ln w="9525">
            <a:noFill/>
            <a:miter lim="800000"/>
            <a:headEnd/>
            <a:tailEnd/>
          </a:ln>
        </p:spPr>
      </p:pic>
      <p:sp>
        <p:nvSpPr>
          <p:cNvPr id="9" name="Right Arrow 8"/>
          <p:cNvSpPr/>
          <p:nvPr/>
        </p:nvSpPr>
        <p:spPr bwMode="auto">
          <a:xfrm>
            <a:off x="1916864" y="2532063"/>
            <a:ext cx="457200" cy="2206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10" name="Right Arrow 9"/>
          <p:cNvSpPr/>
          <p:nvPr/>
        </p:nvSpPr>
        <p:spPr bwMode="auto">
          <a:xfrm>
            <a:off x="4378992" y="2532063"/>
            <a:ext cx="457200" cy="2206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11" name="Right Arrow 10"/>
          <p:cNvSpPr/>
          <p:nvPr/>
        </p:nvSpPr>
        <p:spPr bwMode="auto">
          <a:xfrm>
            <a:off x="6934200" y="2532063"/>
            <a:ext cx="457200" cy="2206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pic>
        <p:nvPicPr>
          <p:cNvPr id="44" name="Picture 4" descr="map_06.png"/>
          <p:cNvPicPr>
            <a:picLocks noChangeAspect="1"/>
          </p:cNvPicPr>
          <p:nvPr/>
        </p:nvPicPr>
        <p:blipFill>
          <a:blip r:embed="rId3" cstate="print"/>
          <a:srcRect/>
          <a:stretch>
            <a:fillRect/>
          </a:stretch>
        </p:blipFill>
        <p:spPr bwMode="auto">
          <a:xfrm>
            <a:off x="304800" y="2133600"/>
            <a:ext cx="1371600" cy="1015760"/>
          </a:xfrm>
          <a:prstGeom prst="rect">
            <a:avLst/>
          </a:prstGeom>
          <a:noFill/>
          <a:ln w="9525">
            <a:noFill/>
            <a:miter lim="800000"/>
            <a:headEnd/>
            <a:tailEnd/>
          </a:ln>
        </p:spPr>
      </p:pic>
      <p:pic>
        <p:nvPicPr>
          <p:cNvPr id="45" name="Picture 10" descr="F:\Graphics\Elements\Layers\map_layer_04.png"/>
          <p:cNvPicPr>
            <a:picLocks noChangeAspect="1" noChangeArrowheads="1"/>
          </p:cNvPicPr>
          <p:nvPr/>
        </p:nvPicPr>
        <p:blipFill>
          <a:blip r:embed="rId4" cstate="print"/>
          <a:srcRect/>
          <a:stretch>
            <a:fillRect/>
          </a:stretch>
        </p:blipFill>
        <p:spPr bwMode="auto">
          <a:xfrm>
            <a:off x="7467600" y="2286000"/>
            <a:ext cx="1425805" cy="790699"/>
          </a:xfrm>
          <a:prstGeom prst="rect">
            <a:avLst/>
          </a:prstGeom>
          <a:noFill/>
          <a:ln w="9525">
            <a:noFill/>
            <a:miter lim="800000"/>
            <a:headEnd/>
            <a:tailEnd/>
          </a:ln>
        </p:spPr>
      </p:pic>
      <p:sp>
        <p:nvSpPr>
          <p:cNvPr id="47" name="TextBox 2"/>
          <p:cNvSpPr txBox="1">
            <a:spLocks noChangeArrowheads="1"/>
          </p:cNvSpPr>
          <p:nvPr/>
        </p:nvSpPr>
        <p:spPr bwMode="auto">
          <a:xfrm>
            <a:off x="152400" y="3403480"/>
            <a:ext cx="1676400" cy="388938"/>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Plot NOAA Tide Station Locations</a:t>
            </a:r>
            <a:endParaRPr lang="en-US" sz="1400" b="1" dirty="0">
              <a:latin typeface="Cambria" pitchFamily="18" charset="0"/>
            </a:endParaRPr>
          </a:p>
        </p:txBody>
      </p:sp>
      <p:sp>
        <p:nvSpPr>
          <p:cNvPr id="48" name="TextBox 2"/>
          <p:cNvSpPr txBox="1">
            <a:spLocks noChangeArrowheads="1"/>
          </p:cNvSpPr>
          <p:nvPr/>
        </p:nvSpPr>
        <p:spPr bwMode="auto">
          <a:xfrm>
            <a:off x="2667000" y="3403480"/>
            <a:ext cx="1828800" cy="388938"/>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Using Sea Level Change Curves Interpolate a New Water Surface Layer</a:t>
            </a:r>
            <a:endParaRPr lang="en-US" sz="1400" b="1" dirty="0">
              <a:latin typeface="Cambria" pitchFamily="18" charset="0"/>
            </a:endParaRPr>
          </a:p>
        </p:txBody>
      </p:sp>
      <p:sp>
        <p:nvSpPr>
          <p:cNvPr id="49" name="TextBox 2"/>
          <p:cNvSpPr txBox="1">
            <a:spLocks noChangeArrowheads="1"/>
          </p:cNvSpPr>
          <p:nvPr/>
        </p:nvSpPr>
        <p:spPr bwMode="auto">
          <a:xfrm>
            <a:off x="5105400" y="3403480"/>
            <a:ext cx="1905000" cy="533400"/>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Use a Map Algebra Expression to Calculate Depth and Location of Inundated Areas </a:t>
            </a:r>
            <a:endParaRPr lang="en-US" sz="1400" b="1" dirty="0">
              <a:latin typeface="Cambria" pitchFamily="18" charset="0"/>
            </a:endParaRPr>
          </a:p>
        </p:txBody>
      </p:sp>
      <p:sp>
        <p:nvSpPr>
          <p:cNvPr id="50" name="TextBox 2"/>
          <p:cNvSpPr txBox="1">
            <a:spLocks noChangeArrowheads="1"/>
          </p:cNvSpPr>
          <p:nvPr/>
        </p:nvSpPr>
        <p:spPr bwMode="auto">
          <a:xfrm>
            <a:off x="7696200" y="3327280"/>
            <a:ext cx="1143000" cy="838200"/>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Sea Level</a:t>
            </a:r>
          </a:p>
          <a:p>
            <a:pPr algn="ctr" eaLnBrk="0" hangingPunct="0">
              <a:lnSpc>
                <a:spcPts val="1800"/>
              </a:lnSpc>
            </a:pPr>
            <a:r>
              <a:rPr lang="en-US" sz="1400" b="1" dirty="0" smtClean="0">
                <a:latin typeface="Cambria" pitchFamily="18" charset="0"/>
              </a:rPr>
              <a:t>Change  Water Depths</a:t>
            </a:r>
          </a:p>
        </p:txBody>
      </p:sp>
      <p:sp>
        <p:nvSpPr>
          <p:cNvPr id="54" name="Rounded Rectangle 53"/>
          <p:cNvSpPr/>
          <p:nvPr/>
        </p:nvSpPr>
        <p:spPr>
          <a:xfrm>
            <a:off x="5153246" y="2286000"/>
            <a:ext cx="16002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29" descr="raster_layer_01.png"/>
          <p:cNvPicPr>
            <a:picLocks noChangeAspect="1"/>
          </p:cNvPicPr>
          <p:nvPr/>
        </p:nvPicPr>
        <p:blipFill>
          <a:blip r:embed="rId5" cstate="print"/>
          <a:srcRect/>
          <a:stretch>
            <a:fillRect/>
          </a:stretch>
        </p:blipFill>
        <p:spPr bwMode="auto">
          <a:xfrm>
            <a:off x="6153391" y="2461672"/>
            <a:ext cx="475445" cy="372150"/>
          </a:xfrm>
          <a:prstGeom prst="rect">
            <a:avLst/>
          </a:prstGeom>
          <a:noFill/>
          <a:ln w="9525">
            <a:noFill/>
            <a:miter lim="800000"/>
            <a:headEnd/>
            <a:tailEnd/>
          </a:ln>
        </p:spPr>
      </p:pic>
      <p:pic>
        <p:nvPicPr>
          <p:cNvPr id="52" name="Picture 10" descr="F:\Graphics\Elements\Layers\map_layer_04.png"/>
          <p:cNvPicPr>
            <a:picLocks noChangeAspect="1" noChangeArrowheads="1"/>
          </p:cNvPicPr>
          <p:nvPr/>
        </p:nvPicPr>
        <p:blipFill>
          <a:blip r:embed="rId4" cstate="print"/>
          <a:srcRect/>
          <a:stretch>
            <a:fillRect/>
          </a:stretch>
        </p:blipFill>
        <p:spPr bwMode="auto">
          <a:xfrm>
            <a:off x="5251133" y="2449385"/>
            <a:ext cx="484823" cy="355072"/>
          </a:xfrm>
          <a:prstGeom prst="rect">
            <a:avLst/>
          </a:prstGeom>
          <a:noFill/>
          <a:ln w="9525">
            <a:noFill/>
            <a:miter lim="800000"/>
            <a:headEnd/>
            <a:tailEnd/>
          </a:ln>
        </p:spPr>
      </p:pic>
      <p:sp>
        <p:nvSpPr>
          <p:cNvPr id="56" name="TextBox 55"/>
          <p:cNvSpPr txBox="1"/>
          <p:nvPr/>
        </p:nvSpPr>
        <p:spPr>
          <a:xfrm>
            <a:off x="5799290" y="2177545"/>
            <a:ext cx="272671" cy="800219"/>
          </a:xfrm>
          <a:prstGeom prst="rect">
            <a:avLst/>
          </a:prstGeom>
          <a:noFill/>
        </p:spPr>
        <p:txBody>
          <a:bodyPr wrap="square" rtlCol="0" anchor="ctr">
            <a:spAutoFit/>
          </a:bodyPr>
          <a:lstStyle/>
          <a:p>
            <a:pPr algn="ctr"/>
            <a:r>
              <a:rPr lang="en-US" sz="5400" dirty="0" smtClean="0"/>
              <a:t>-</a:t>
            </a:r>
            <a:endParaRPr lang="en-US" sz="5400" dirty="0"/>
          </a:p>
        </p:txBody>
      </p:sp>
      <p:sp>
        <p:nvSpPr>
          <p:cNvPr id="60" name="TextBox 59"/>
          <p:cNvSpPr txBox="1"/>
          <p:nvPr/>
        </p:nvSpPr>
        <p:spPr>
          <a:xfrm>
            <a:off x="6096000" y="2809875"/>
            <a:ext cx="590226" cy="246221"/>
          </a:xfrm>
          <a:prstGeom prst="rect">
            <a:avLst/>
          </a:prstGeom>
          <a:noFill/>
        </p:spPr>
        <p:txBody>
          <a:bodyPr wrap="none" rtlCol="0">
            <a:spAutoFit/>
          </a:bodyPr>
          <a:lstStyle/>
          <a:p>
            <a:r>
              <a:rPr lang="en-US" sz="1000" dirty="0" smtClean="0"/>
              <a:t>Terrain</a:t>
            </a:r>
          </a:p>
        </p:txBody>
      </p:sp>
      <p:sp>
        <p:nvSpPr>
          <p:cNvPr id="61" name="TextBox 60"/>
          <p:cNvSpPr txBox="1"/>
          <p:nvPr/>
        </p:nvSpPr>
        <p:spPr>
          <a:xfrm>
            <a:off x="5181600" y="2819400"/>
            <a:ext cx="623889" cy="400110"/>
          </a:xfrm>
          <a:prstGeom prst="rect">
            <a:avLst/>
          </a:prstGeom>
          <a:noFill/>
        </p:spPr>
        <p:txBody>
          <a:bodyPr wrap="none" rtlCol="0">
            <a:spAutoFit/>
          </a:bodyPr>
          <a:lstStyle/>
          <a:p>
            <a:r>
              <a:rPr lang="en-US" sz="1000" dirty="0" smtClean="0"/>
              <a:t>Water</a:t>
            </a:r>
          </a:p>
          <a:p>
            <a:r>
              <a:rPr lang="en-US" sz="1000" dirty="0" smtClean="0"/>
              <a:t>Surface</a:t>
            </a:r>
          </a:p>
        </p:txBody>
      </p:sp>
      <p:sp>
        <p:nvSpPr>
          <p:cNvPr id="21" name="Rectangle 20"/>
          <p:cNvSpPr/>
          <p:nvPr/>
        </p:nvSpPr>
        <p:spPr>
          <a:xfrm>
            <a:off x="0" y="0"/>
            <a:ext cx="9144000" cy="1200329"/>
          </a:xfrm>
          <a:prstGeom prst="rect">
            <a:avLst/>
          </a:prstGeom>
        </p:spPr>
        <p:txBody>
          <a:bodyPr wrap="square">
            <a:spAutoFit/>
          </a:bodyPr>
          <a:lstStyle/>
          <a:p>
            <a:pPr algn="ctr"/>
            <a:r>
              <a:rPr lang="en-US" sz="3600" b="1" u="sng" dirty="0" smtClean="0">
                <a:latin typeface="Cambria" pitchFamily="18" charset="0"/>
              </a:rPr>
              <a:t>Sea Level Change Inundation Depth and Location Process</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33400"/>
            <a:ext cx="9144000" cy="5863581"/>
          </a:xfrm>
          <a:prstGeom prst="rect">
            <a:avLst/>
          </a:prstGeom>
          <a:noFill/>
          <a:ln w="9525">
            <a:noFill/>
            <a:miter lim="800000"/>
            <a:headEnd/>
            <a:tailEnd/>
          </a:ln>
        </p:spPr>
      </p:pic>
      <p:sp>
        <p:nvSpPr>
          <p:cNvPr id="2" name="Title 1"/>
          <p:cNvSpPr>
            <a:spLocks noGrp="1"/>
          </p:cNvSpPr>
          <p:nvPr>
            <p:ph type="title"/>
          </p:nvPr>
        </p:nvSpPr>
        <p:spPr>
          <a:xfrm>
            <a:off x="533400" y="0"/>
            <a:ext cx="8229600" cy="609600"/>
          </a:xfrm>
        </p:spPr>
        <p:txBody>
          <a:bodyPr/>
          <a:lstStyle/>
          <a:p>
            <a:r>
              <a:rPr lang="en-US" sz="3600" b="1" u="sng" dirty="0" smtClean="0">
                <a:latin typeface="Cambria" pitchFamily="18" charset="0"/>
              </a:rPr>
              <a:t>Sea Level Rise Mapping  </a:t>
            </a:r>
          </a:p>
        </p:txBody>
      </p:sp>
      <p:sp>
        <p:nvSpPr>
          <p:cNvPr id="4" name="Slide Number Placeholder 3"/>
          <p:cNvSpPr>
            <a:spLocks noGrp="1"/>
          </p:cNvSpPr>
          <p:nvPr>
            <p:ph type="sldNum" sz="quarter" idx="10"/>
          </p:nvPr>
        </p:nvSpPr>
        <p:spPr/>
        <p:txBody>
          <a:bodyPr/>
          <a:lstStyle/>
          <a:p>
            <a:pPr>
              <a:defRPr/>
            </a:pPr>
            <a:fld id="{5CD7672B-0DAF-44EB-8530-5DAA74830507}" type="slidenum">
              <a:rPr lang="en-US" smtClean="0"/>
              <a:pPr>
                <a:defRPr/>
              </a:pPr>
              <a:t>15</a:t>
            </a:fld>
            <a:endParaRPr lang="en-US" dirty="0"/>
          </a:p>
        </p:txBody>
      </p:sp>
      <p:sp>
        <p:nvSpPr>
          <p:cNvPr id="7" name="Content Placeholder 6"/>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b="1" u="sng" dirty="0" smtClean="0">
                <a:latin typeface="Cambria" pitchFamily="18" charset="0"/>
              </a:rPr>
              <a:t>Problem Area Identification</a:t>
            </a:r>
            <a:endParaRPr lang="en-US" sz="3600" b="1" u="sng" dirty="0" smtClean="0">
              <a:latin typeface="Cambria" pitchFamily="18" charset="0"/>
            </a:endParaRPr>
          </a:p>
        </p:txBody>
      </p:sp>
      <p:sp>
        <p:nvSpPr>
          <p:cNvPr id="4" name="Slide Number Placeholder 3"/>
          <p:cNvSpPr>
            <a:spLocks noGrp="1"/>
          </p:cNvSpPr>
          <p:nvPr>
            <p:ph type="sldNum" sz="quarter" idx="10"/>
          </p:nvPr>
        </p:nvSpPr>
        <p:spPr/>
        <p:txBody>
          <a:bodyPr/>
          <a:lstStyle/>
          <a:p>
            <a:pPr>
              <a:defRPr/>
            </a:pPr>
            <a:fld id="{5CD7672B-0DAF-44EB-8530-5DAA74830507}" type="slidenum">
              <a:rPr lang="en-US" smtClean="0"/>
              <a:pPr>
                <a:defRPr/>
              </a:pPr>
              <a:t>16</a:t>
            </a:fld>
            <a:endParaRPr lang="en-US" dirty="0"/>
          </a:p>
        </p:txBody>
      </p:sp>
      <p:sp>
        <p:nvSpPr>
          <p:cNvPr id="7" name="Content Placeholder 6"/>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828800" y="838200"/>
            <a:ext cx="5486400" cy="5573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ing Process Diagram 15Aug2013.jpg"/>
          <p:cNvPicPr>
            <a:picLocks noChangeAspect="1"/>
          </p:cNvPicPr>
          <p:nvPr/>
        </p:nvPicPr>
        <p:blipFill>
          <a:blip r:embed="rId2" cstate="print"/>
          <a:stretch>
            <a:fillRect/>
          </a:stretch>
        </p:blipFill>
        <p:spPr>
          <a:xfrm>
            <a:off x="2362200" y="609600"/>
            <a:ext cx="4475018" cy="5791200"/>
          </a:xfrm>
          <a:prstGeom prst="rect">
            <a:avLst/>
          </a:prstGeom>
        </p:spPr>
      </p:pic>
      <p:sp>
        <p:nvSpPr>
          <p:cNvPr id="9218" name="Title 1"/>
          <p:cNvSpPr>
            <a:spLocks noGrp="1"/>
          </p:cNvSpPr>
          <p:nvPr>
            <p:ph type="title"/>
          </p:nvPr>
        </p:nvSpPr>
        <p:spPr>
          <a:xfrm>
            <a:off x="0" y="-152400"/>
            <a:ext cx="9144000" cy="685800"/>
          </a:xfrm>
        </p:spPr>
        <p:txBody>
          <a:bodyPr/>
          <a:lstStyle/>
          <a:p>
            <a:pPr eaLnBrk="1" hangingPunct="1"/>
            <a:r>
              <a:rPr lang="en-US" sz="3600" b="1" u="sng" dirty="0" smtClean="0">
                <a:latin typeface="Cambria" pitchFamily="18" charset="0"/>
              </a:rPr>
              <a:t>Plan Formulation </a:t>
            </a:r>
            <a:r>
              <a:rPr lang="en-US" sz="3600" b="1" u="sng" dirty="0" smtClean="0">
                <a:latin typeface="Cambria" pitchFamily="18" charset="0"/>
              </a:rPr>
              <a:t>and GIS Process</a:t>
            </a:r>
          </a:p>
        </p:txBody>
      </p:sp>
      <p:sp>
        <p:nvSpPr>
          <p:cNvPr id="8195" name="Content Placeholder 2"/>
          <p:cNvSpPr>
            <a:spLocks noGrp="1"/>
          </p:cNvSpPr>
          <p:nvPr>
            <p:ph idx="1"/>
          </p:nvPr>
        </p:nvSpPr>
        <p:spPr>
          <a:xfrm>
            <a:off x="457200" y="838200"/>
            <a:ext cx="8686800" cy="5105400"/>
          </a:xfrm>
        </p:spPr>
        <p:txBody>
          <a:bodyPr>
            <a:normAutofit/>
          </a:bodyPr>
          <a:lstStyle/>
          <a:p>
            <a:pPr marL="914400" lvl="2" indent="0" eaLnBrk="1" hangingPunct="1">
              <a:buNone/>
              <a:defRPr/>
            </a:pPr>
            <a:endParaRPr lang="en-US" dirty="0">
              <a:latin typeface="Cambria" pitchFamily="18" charset="0"/>
            </a:endParaRPr>
          </a:p>
          <a:p>
            <a:pPr lvl="2" eaLnBrk="1" hangingPunct="1">
              <a:defRPr/>
            </a:pPr>
            <a:endParaRPr lang="en-US" dirty="0" smtClean="0">
              <a:latin typeface="Cambria" pitchFamily="18" charset="0"/>
            </a:endParaRPr>
          </a:p>
          <a:p>
            <a:pPr eaLnBrk="1" hangingPunct="1">
              <a:buNone/>
              <a:defRPr/>
            </a:pPr>
            <a:endParaRPr lang="en-US" dirty="0" smtClean="0">
              <a:latin typeface="Cambria" pitchFamily="18" charset="0"/>
            </a:endParaRPr>
          </a:p>
          <a:p>
            <a:pPr marL="0" indent="0" eaLnBrk="1" hangingPunct="1">
              <a:buFont typeface="Wingdings" pitchFamily="2" charset="2"/>
              <a:buNone/>
              <a:defRPr/>
            </a:pPr>
            <a:endParaRPr lang="en-US" sz="1800" dirty="0" smtClean="0">
              <a:latin typeface="Cambria" pitchFamily="18" charset="0"/>
            </a:endParaRPr>
          </a:p>
          <a:p>
            <a:pPr lvl="1" eaLnBrk="1" hangingPunct="1">
              <a:defRPr/>
            </a:pPr>
            <a:endParaRPr lang="en-US" dirty="0" smtClean="0">
              <a:latin typeface="Cambria" pitchFamily="18" charset="0"/>
            </a:endParaRPr>
          </a:p>
          <a:p>
            <a:pPr marL="457200" lvl="1" indent="0" eaLnBrk="1" hangingPunct="1">
              <a:buFont typeface="Arial" charset="0"/>
              <a:buNone/>
              <a:defRPr/>
            </a:pPr>
            <a:endParaRPr lang="en-US" sz="1800" dirty="0" smtClean="0">
              <a:latin typeface="Cambria" pitchFamily="18" charset="0"/>
            </a:endParaRPr>
          </a:p>
          <a:p>
            <a:pPr lvl="2" eaLnBrk="1" hangingPunct="1">
              <a:defRPr/>
            </a:pPr>
            <a:endParaRPr lang="en-US" dirty="0" smtClean="0">
              <a:latin typeface="Cambria" pitchFamily="18" charset="0"/>
            </a:endParaRPr>
          </a:p>
        </p:txBody>
      </p:sp>
      <p:sp>
        <p:nvSpPr>
          <p:cNvPr id="9220" name="Slide Number Placeholder 3"/>
          <p:cNvSpPr>
            <a:spLocks noGrp="1"/>
          </p:cNvSpPr>
          <p:nvPr>
            <p:ph type="sldNum" sz="quarter" idx="10"/>
          </p:nvPr>
        </p:nvSpPr>
        <p:spPr>
          <a:noFill/>
        </p:spPr>
        <p:txBody>
          <a:bodyPr/>
          <a:lstStyle/>
          <a:p>
            <a:fld id="{1B6DEB22-1DDE-471E-AD22-6A23A7816E0A}" type="slidenum">
              <a:rPr lang="en-US" smtClean="0"/>
              <a:pPr/>
              <a:t>17</a:t>
            </a:fld>
            <a:endParaRPr lang="en-US" dirty="0" smtClean="0"/>
          </a:p>
        </p:txBody>
      </p:sp>
      <p:sp>
        <p:nvSpPr>
          <p:cNvPr id="6" name="Oval 5"/>
          <p:cNvSpPr/>
          <p:nvPr/>
        </p:nvSpPr>
        <p:spPr>
          <a:xfrm>
            <a:off x="2362200" y="2286000"/>
            <a:ext cx="2362200" cy="1371600"/>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
            <a:ext cx="9144000" cy="685800"/>
          </a:xfrm>
        </p:spPr>
        <p:txBody>
          <a:bodyPr/>
          <a:lstStyle/>
          <a:p>
            <a:pPr eaLnBrk="1" hangingPunct="1"/>
            <a:r>
              <a:rPr lang="en-US" sz="3600" b="1" u="sng" dirty="0" smtClean="0">
                <a:latin typeface="Cambria" pitchFamily="18" charset="0"/>
              </a:rPr>
              <a:t>Plan Formulation </a:t>
            </a:r>
            <a:r>
              <a:rPr lang="en-US" sz="3600" b="1" u="sng" dirty="0" smtClean="0">
                <a:latin typeface="Cambria" pitchFamily="18" charset="0"/>
              </a:rPr>
              <a:t>and GIS </a:t>
            </a:r>
            <a:r>
              <a:rPr lang="en-US" sz="3600" b="1" u="sng" dirty="0" smtClean="0">
                <a:latin typeface="Cambria" pitchFamily="18" charset="0"/>
              </a:rPr>
              <a:t>Process</a:t>
            </a:r>
            <a:endParaRPr lang="en-US" sz="3600" b="1" u="sng" dirty="0" smtClean="0">
              <a:latin typeface="Cambria" pitchFamily="18" charset="0"/>
            </a:endParaRPr>
          </a:p>
        </p:txBody>
      </p:sp>
      <p:sp>
        <p:nvSpPr>
          <p:cNvPr id="8195" name="Content Placeholder 2"/>
          <p:cNvSpPr>
            <a:spLocks noGrp="1"/>
          </p:cNvSpPr>
          <p:nvPr>
            <p:ph idx="1"/>
          </p:nvPr>
        </p:nvSpPr>
        <p:spPr>
          <a:xfrm>
            <a:off x="457200" y="838200"/>
            <a:ext cx="8686800" cy="5105400"/>
          </a:xfrm>
        </p:spPr>
        <p:txBody>
          <a:bodyPr>
            <a:normAutofit/>
          </a:bodyPr>
          <a:lstStyle/>
          <a:p>
            <a:r>
              <a:rPr lang="en-US" sz="2400" dirty="0" smtClean="0">
                <a:latin typeface="Cambria" pitchFamily="18" charset="0"/>
              </a:rPr>
              <a:t>Develop comprehensive measures list</a:t>
            </a:r>
          </a:p>
          <a:p>
            <a:endParaRPr lang="en-US" sz="2400" dirty="0" smtClean="0">
              <a:latin typeface="Cambria" pitchFamily="18" charset="0"/>
            </a:endParaRPr>
          </a:p>
          <a:p>
            <a:pPr lvl="1"/>
            <a:r>
              <a:rPr lang="en-US" sz="2000" dirty="0" smtClean="0">
                <a:latin typeface="Cambria" pitchFamily="18" charset="0"/>
              </a:rPr>
              <a:t>Structural – sacrificial</a:t>
            </a:r>
          </a:p>
          <a:p>
            <a:pPr lvl="1"/>
            <a:r>
              <a:rPr lang="en-US" sz="2000" dirty="0" smtClean="0">
                <a:latin typeface="Cambria" pitchFamily="18" charset="0"/>
              </a:rPr>
              <a:t>Structural – non-sacrificial</a:t>
            </a:r>
          </a:p>
          <a:p>
            <a:pPr lvl="1"/>
            <a:r>
              <a:rPr lang="en-US" sz="2000" dirty="0" smtClean="0">
                <a:latin typeface="Cambria" pitchFamily="18" charset="0"/>
              </a:rPr>
              <a:t>Structural – green infrastructure</a:t>
            </a:r>
          </a:p>
          <a:p>
            <a:pPr lvl="1"/>
            <a:r>
              <a:rPr lang="en-US" sz="2000" dirty="0" smtClean="0">
                <a:latin typeface="Cambria" pitchFamily="18" charset="0"/>
              </a:rPr>
              <a:t>Upland Storage/Stormwater Management (includes green infrastructure)</a:t>
            </a:r>
          </a:p>
          <a:p>
            <a:pPr lvl="1"/>
            <a:r>
              <a:rPr lang="en-US" sz="2000" dirty="0" smtClean="0">
                <a:latin typeface="Cambria" pitchFamily="18" charset="0"/>
              </a:rPr>
              <a:t>Floodplain Restoration/Storage</a:t>
            </a:r>
          </a:p>
          <a:p>
            <a:pPr lvl="1"/>
            <a:r>
              <a:rPr lang="en-US" sz="2000" dirty="0" smtClean="0">
                <a:latin typeface="Cambria" pitchFamily="18" charset="0"/>
              </a:rPr>
              <a:t>Non-structural </a:t>
            </a:r>
          </a:p>
          <a:p>
            <a:pPr lvl="1"/>
            <a:r>
              <a:rPr lang="en-US" sz="2000" dirty="0" smtClean="0">
                <a:latin typeface="Cambria" pitchFamily="18" charset="0"/>
              </a:rPr>
              <a:t>Policy/Programmatic</a:t>
            </a:r>
          </a:p>
          <a:p>
            <a:pPr lvl="1"/>
            <a:endParaRPr lang="en-US" sz="1800" dirty="0" smtClean="0">
              <a:latin typeface="Cambria" pitchFamily="18" charset="0"/>
            </a:endParaRPr>
          </a:p>
          <a:p>
            <a:r>
              <a:rPr lang="en-US" sz="2400" dirty="0" smtClean="0">
                <a:latin typeface="Cambria" pitchFamily="18" charset="0"/>
              </a:rPr>
              <a:t>Assess appropriateness of measures by shoreline type </a:t>
            </a:r>
            <a:r>
              <a:rPr lang="en-US" sz="2400" dirty="0" smtClean="0">
                <a:latin typeface="Cambria" pitchFamily="18" charset="0"/>
              </a:rPr>
              <a:t>(i.e., </a:t>
            </a:r>
            <a:r>
              <a:rPr lang="en-US" sz="2400" dirty="0" smtClean="0">
                <a:latin typeface="Cambria" pitchFamily="18" charset="0"/>
              </a:rPr>
              <a:t>bluff, sandy, back bay, barrier island, </a:t>
            </a:r>
            <a:r>
              <a:rPr lang="en-US" sz="2400" dirty="0" smtClean="0">
                <a:latin typeface="Cambria" pitchFamily="18" charset="0"/>
              </a:rPr>
              <a:t>etc.)</a:t>
            </a:r>
            <a:endParaRPr lang="en-US" sz="2400" dirty="0" smtClean="0">
              <a:latin typeface="Cambria" pitchFamily="18" charset="0"/>
            </a:endParaRPr>
          </a:p>
          <a:p>
            <a:endParaRPr lang="en-US" sz="2200" dirty="0" smtClean="0">
              <a:latin typeface="Cambria" pitchFamily="18" charset="0"/>
            </a:endParaRPr>
          </a:p>
          <a:p>
            <a:endParaRPr lang="en-US" sz="2200" dirty="0" smtClean="0">
              <a:latin typeface="Cambria" pitchFamily="18" charset="0"/>
            </a:endParaRPr>
          </a:p>
          <a:p>
            <a:pPr lvl="1"/>
            <a:endParaRPr lang="en-US" sz="1800" dirty="0" smtClean="0">
              <a:latin typeface="Cambria" pitchFamily="18" charset="0"/>
            </a:endParaRPr>
          </a:p>
          <a:p>
            <a:pPr lvl="1">
              <a:buNone/>
            </a:pPr>
            <a:endParaRPr lang="en-US" sz="1800" dirty="0" smtClean="0">
              <a:latin typeface="Cambria" pitchFamily="18" charset="0"/>
            </a:endParaRPr>
          </a:p>
          <a:p>
            <a:pPr marL="914400" lvl="2" indent="0" eaLnBrk="1" hangingPunct="1">
              <a:buNone/>
              <a:defRPr/>
            </a:pPr>
            <a:endParaRPr lang="en-US" dirty="0">
              <a:latin typeface="Cambria" pitchFamily="18" charset="0"/>
            </a:endParaRPr>
          </a:p>
          <a:p>
            <a:pPr lvl="2" eaLnBrk="1" hangingPunct="1">
              <a:defRPr/>
            </a:pPr>
            <a:endParaRPr lang="en-US" dirty="0" smtClean="0">
              <a:latin typeface="Cambria" pitchFamily="18" charset="0"/>
            </a:endParaRPr>
          </a:p>
          <a:p>
            <a:pPr eaLnBrk="1" hangingPunct="1">
              <a:buNone/>
              <a:defRPr/>
            </a:pPr>
            <a:endParaRPr lang="en-US" dirty="0" smtClean="0">
              <a:latin typeface="Cambria" pitchFamily="18" charset="0"/>
            </a:endParaRPr>
          </a:p>
          <a:p>
            <a:pPr marL="0" indent="0" eaLnBrk="1" hangingPunct="1">
              <a:buFont typeface="Wingdings" pitchFamily="2" charset="2"/>
              <a:buNone/>
              <a:defRPr/>
            </a:pPr>
            <a:endParaRPr lang="en-US" sz="1800" dirty="0" smtClean="0">
              <a:latin typeface="Cambria" pitchFamily="18" charset="0"/>
            </a:endParaRPr>
          </a:p>
          <a:p>
            <a:pPr lvl="1" eaLnBrk="1" hangingPunct="1">
              <a:defRPr/>
            </a:pPr>
            <a:endParaRPr lang="en-US" dirty="0" smtClean="0">
              <a:latin typeface="Cambria" pitchFamily="18" charset="0"/>
            </a:endParaRPr>
          </a:p>
          <a:p>
            <a:pPr marL="457200" lvl="1" indent="0" eaLnBrk="1" hangingPunct="1">
              <a:buFont typeface="Arial" charset="0"/>
              <a:buNone/>
              <a:defRPr/>
            </a:pPr>
            <a:endParaRPr lang="en-US" sz="1800" dirty="0" smtClean="0">
              <a:latin typeface="Cambria" pitchFamily="18" charset="0"/>
            </a:endParaRPr>
          </a:p>
          <a:p>
            <a:pPr lvl="2" eaLnBrk="1" hangingPunct="1">
              <a:defRPr/>
            </a:pPr>
            <a:endParaRPr lang="en-US" dirty="0" smtClean="0">
              <a:latin typeface="Cambria" pitchFamily="18" charset="0"/>
            </a:endParaRPr>
          </a:p>
        </p:txBody>
      </p:sp>
      <p:sp>
        <p:nvSpPr>
          <p:cNvPr id="9220" name="Slide Number Placeholder 3"/>
          <p:cNvSpPr>
            <a:spLocks noGrp="1"/>
          </p:cNvSpPr>
          <p:nvPr>
            <p:ph type="sldNum" sz="quarter" idx="10"/>
          </p:nvPr>
        </p:nvSpPr>
        <p:spPr>
          <a:noFill/>
        </p:spPr>
        <p:txBody>
          <a:bodyPr/>
          <a:lstStyle/>
          <a:p>
            <a:fld id="{1B6DEB22-1DDE-471E-AD22-6A23A7816E0A}"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609600"/>
          </a:xfrm>
        </p:spPr>
        <p:txBody>
          <a:bodyPr>
            <a:noAutofit/>
          </a:bodyPr>
          <a:lstStyle/>
          <a:p>
            <a:r>
              <a:rPr lang="en-US" sz="3600" b="1" u="sng" dirty="0" smtClean="0">
                <a:latin typeface="Cambria" pitchFamily="18" charset="0"/>
              </a:rPr>
              <a:t>Risk </a:t>
            </a:r>
            <a:r>
              <a:rPr lang="en-US" sz="3600" b="1" u="sng" dirty="0" smtClean="0">
                <a:latin typeface="Cambria" pitchFamily="18" charset="0"/>
              </a:rPr>
              <a:t>Reduction and Resilience Measures</a:t>
            </a:r>
            <a:endParaRPr lang="en-US" sz="3600" b="1" u="sng" dirty="0">
              <a:latin typeface="Cambria" pitchFamily="18" charset="0"/>
            </a:endParaRPr>
          </a:p>
        </p:txBody>
      </p:sp>
      <p:sp>
        <p:nvSpPr>
          <p:cNvPr id="4" name="Slide Number Placeholder 3"/>
          <p:cNvSpPr>
            <a:spLocks noGrp="1"/>
          </p:cNvSpPr>
          <p:nvPr>
            <p:ph type="sldNum" sz="quarter" idx="10"/>
          </p:nvPr>
        </p:nvSpPr>
        <p:spPr/>
        <p:txBody>
          <a:bodyPr/>
          <a:lstStyle/>
          <a:p>
            <a:pPr>
              <a:defRPr/>
            </a:pPr>
            <a:fld id="{8D186223-B939-4DDF-99FA-C802F2C342DA}"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801401187"/>
              </p:ext>
            </p:extLst>
          </p:nvPr>
        </p:nvGraphicFramePr>
        <p:xfrm>
          <a:off x="1" y="592517"/>
          <a:ext cx="9143999" cy="6082603"/>
        </p:xfrm>
        <a:graphic>
          <a:graphicData uri="http://schemas.openxmlformats.org/drawingml/2006/table">
            <a:tbl>
              <a:tblPr firstRow="1" bandRow="1">
                <a:tableStyleId>{F5AB1C69-6EDB-4FF4-983F-18BD219EF322}</a:tableStyleId>
              </a:tblPr>
              <a:tblGrid>
                <a:gridCol w="1103586"/>
                <a:gridCol w="1655379"/>
                <a:gridCol w="2575034"/>
                <a:gridCol w="3810000"/>
              </a:tblGrid>
              <a:tr h="413323">
                <a:tc>
                  <a:txBody>
                    <a:bodyPr/>
                    <a:lstStyle/>
                    <a:p>
                      <a:pPr algn="ctr"/>
                      <a:r>
                        <a:rPr lang="en-US" sz="1600" dirty="0" smtClean="0">
                          <a:solidFill>
                            <a:schemeClr val="tx1"/>
                          </a:solidFill>
                          <a:latin typeface="Cambria" pitchFamily="18" charset="0"/>
                        </a:rPr>
                        <a:t>Measure</a:t>
                      </a:r>
                      <a:endParaRPr lang="en-US" sz="1600" dirty="0">
                        <a:solidFill>
                          <a:schemeClr val="tx1"/>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solidFill>
                            <a:schemeClr val="tx1"/>
                          </a:solidFill>
                          <a:latin typeface="Cambria" pitchFamily="18" charset="0"/>
                        </a:rPr>
                        <a:t>Definition</a:t>
                      </a:r>
                      <a:endParaRPr lang="en-US" sz="1600" dirty="0">
                        <a:solidFill>
                          <a:schemeClr val="tx1"/>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solidFill>
                            <a:schemeClr val="tx1"/>
                          </a:solidFill>
                          <a:latin typeface="Cambria" pitchFamily="18" charset="0"/>
                        </a:rPr>
                        <a:t>Effect</a:t>
                      </a:r>
                      <a:endParaRPr lang="en-US" sz="1600" dirty="0">
                        <a:solidFill>
                          <a:schemeClr val="tx1"/>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solidFill>
                            <a:schemeClr val="tx1"/>
                          </a:solidFill>
                          <a:latin typeface="Cambria" pitchFamily="18" charset="0"/>
                        </a:rPr>
                        <a:t>Examples</a:t>
                      </a:r>
                      <a:endParaRPr lang="en-US" sz="1600" dirty="0">
                        <a:solidFill>
                          <a:schemeClr val="tx1"/>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91221">
                <a:tc>
                  <a:txBody>
                    <a:bodyPr/>
                    <a:lstStyle/>
                    <a:p>
                      <a:r>
                        <a:rPr lang="en-US" sz="1400" b="1" dirty="0" smtClean="0">
                          <a:latin typeface="Cambria" pitchFamily="18" charset="0"/>
                        </a:rPr>
                        <a:t>Natural</a:t>
                      </a:r>
                      <a:endParaRPr lang="en-US" sz="1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itchFamily="18" charset="0"/>
                        </a:rPr>
                        <a:t>Created through the action of physical, biological, geologic, and chemical processes operating in nature</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Cambria" pitchFamily="18" charset="0"/>
                        </a:rPr>
                        <a:t>Shoreline erosion control,</a:t>
                      </a:r>
                      <a:r>
                        <a:rPr lang="en-US" sz="1200" baseline="0" dirty="0" smtClean="0">
                          <a:latin typeface="Cambria" pitchFamily="18" charset="0"/>
                        </a:rPr>
                        <a:t> wave and surge attenuation, especially in low-energy environments; additional resilience benefits; dynamic behavior and response affect performance with respect to objectives</a:t>
                      </a:r>
                      <a:endParaRPr lang="en-US" sz="1200"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sz="1200" dirty="0" smtClean="0"/>
                    </a:p>
                    <a:p>
                      <a:r>
                        <a:rPr lang="en-US" sz="1200" dirty="0" smtClean="0">
                          <a:latin typeface="Cambria" pitchFamily="18" charset="0"/>
                        </a:rPr>
                        <a:t>Barrier islands, </a:t>
                      </a:r>
                    </a:p>
                    <a:p>
                      <a:r>
                        <a:rPr lang="en-US" sz="1200" dirty="0" smtClean="0">
                          <a:latin typeface="Cambria" pitchFamily="18" charset="0"/>
                        </a:rPr>
                        <a:t>dunes,  reefs, </a:t>
                      </a:r>
                    </a:p>
                    <a:p>
                      <a:r>
                        <a:rPr lang="en-US" sz="1200" dirty="0" smtClean="0">
                          <a:latin typeface="Cambria" pitchFamily="18" charset="0"/>
                        </a:rPr>
                        <a:t>wetlands, </a:t>
                      </a:r>
                    </a:p>
                    <a:p>
                      <a:r>
                        <a:rPr lang="en-US" sz="1200" dirty="0" smtClean="0">
                          <a:latin typeface="Cambria" pitchFamily="18" charset="0"/>
                        </a:rPr>
                        <a:t>marsh islands</a:t>
                      </a:r>
                    </a:p>
                    <a:p>
                      <a:r>
                        <a:rPr lang="en-US" sz="1200" dirty="0" smtClean="0">
                          <a:latin typeface="Cambria" pitchFamily="18" charset="0"/>
                        </a:rPr>
                        <a:t>and</a:t>
                      </a:r>
                    </a:p>
                    <a:p>
                      <a:r>
                        <a:rPr lang="en-US" sz="1200" dirty="0" smtClean="0">
                          <a:latin typeface="Cambria" pitchFamily="18" charset="0"/>
                        </a:rPr>
                        <a:t>riparian corridors</a:t>
                      </a:r>
                      <a:endParaRPr lang="en-US" sz="1200"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1157">
                <a:tc>
                  <a:txBody>
                    <a:bodyPr/>
                    <a:lstStyle/>
                    <a:p>
                      <a:r>
                        <a:rPr lang="en-US" sz="1400" b="1" dirty="0" smtClean="0">
                          <a:latin typeface="Cambria" pitchFamily="18" charset="0"/>
                        </a:rPr>
                        <a:t>Nature-Based</a:t>
                      </a:r>
                      <a:endParaRPr lang="en-US" sz="1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itchFamily="18" charset="0"/>
                        </a:rPr>
                        <a:t>Products of planning, engineering design, and construction incorporating natural processes that contribute to coastal risk reduction and resilience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Cambria" pitchFamily="18" charset="0"/>
                        </a:rPr>
                        <a:t>Shoreline erosion control,</a:t>
                      </a:r>
                      <a:r>
                        <a:rPr lang="en-US" sz="1200" baseline="0" dirty="0" smtClean="0">
                          <a:latin typeface="Cambria" pitchFamily="18" charset="0"/>
                        </a:rPr>
                        <a:t> wave and surge attenuation, especially in low-energy environments; dynamic behavior and response affect performance with respect to objectives</a:t>
                      </a:r>
                      <a:endParaRPr lang="en-US" sz="1200" dirty="0" smtClean="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17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mbria" pitchFamily="18" charset="0"/>
                        </a:rPr>
                        <a:t>Non-Structural</a:t>
                      </a:r>
                    </a:p>
                    <a:p>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Cambria" pitchFamily="18" charset="0"/>
                        </a:rPr>
                        <a:t>Products of public policy, management and regulatory practices; may include pricing schemes, planning, engineering design, and construction</a:t>
                      </a:r>
                      <a:endParaRPr lang="en-US" sz="1200" kern="1200" dirty="0">
                        <a:solidFill>
                          <a:schemeClr val="dk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dk1"/>
                          </a:solidFill>
                          <a:latin typeface="Cambria" pitchFamily="18" charset="0"/>
                          <a:ea typeface="+mn-ea"/>
                          <a:cs typeface="+mn-cs"/>
                        </a:rPr>
                        <a:t>Modify or avoid the impacts of the hazard (vs. modifying the hazard); relatively predictable level of performance </a:t>
                      </a:r>
                      <a:r>
                        <a:rPr lang="en-US" sz="1200" baseline="0" dirty="0" smtClean="0">
                          <a:latin typeface="Cambria" pitchFamily="18" charset="0"/>
                        </a:rPr>
                        <a:t>with respect to objectives</a:t>
                      </a:r>
                      <a:endParaRPr lang="en-US" sz="1200" kern="1200" dirty="0">
                        <a:solidFill>
                          <a:schemeClr val="dk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Cambria" pitchFamily="18" charset="0"/>
                          <a:ea typeface="+mn-ea"/>
                          <a:cs typeface="+mn-cs"/>
                        </a:rPr>
                        <a:t>Structure acquisitions or relocations, flood proofing, implementing flood warning systems, flood preparedness planning,                                                    land use regulations,                                                                                   development restrictions         </a:t>
                      </a:r>
                      <a:r>
                        <a:rPr lang="en-US" sz="1200" b="1" kern="1200" dirty="0" smtClean="0">
                          <a:solidFill>
                            <a:schemeClr val="dk1"/>
                          </a:solidFill>
                          <a:latin typeface="Cambria" pitchFamily="18" charset="0"/>
                          <a:ea typeface="+mn-ea"/>
                          <a:cs typeface="+mn-cs"/>
                        </a:rPr>
                        <a:t>           </a:t>
                      </a:r>
                      <a:r>
                        <a:rPr lang="en-US" sz="1200" kern="1200" dirty="0" smtClean="0">
                          <a:solidFill>
                            <a:schemeClr val="dk1"/>
                          </a:solidFill>
                          <a:latin typeface="Cambria" pitchFamily="18" charset="0"/>
                          <a:ea typeface="+mn-ea"/>
                          <a:cs typeface="+mn-cs"/>
                        </a:rPr>
                        <a:t>                                                               within the greatest flood                                                                hazard areas, elevated                                                           development, managed                                                                                  retreat, evacuation, buyout and leaseback</a:t>
                      </a:r>
                      <a:endParaRPr lang="en-US" sz="1200" kern="1200" dirty="0">
                        <a:solidFill>
                          <a:schemeClr val="dk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8757">
                <a:tc>
                  <a:txBody>
                    <a:bodyPr/>
                    <a:lstStyle/>
                    <a:p>
                      <a:r>
                        <a:rPr lang="en-US" sz="1400" b="1" dirty="0" smtClean="0">
                          <a:latin typeface="Cambria" pitchFamily="18" charset="0"/>
                        </a:rPr>
                        <a:t>Structural</a:t>
                      </a:r>
                      <a:endParaRPr lang="en-US" sz="1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dirty="0" smtClean="0">
                          <a:latin typeface="Cambria" pitchFamily="18" charset="0"/>
                        </a:rPr>
                        <a:t>Products of planning, engineering design, and construction </a:t>
                      </a:r>
                      <a:endParaRPr lang="en-US" sz="1200" kern="1200" dirty="0">
                        <a:solidFill>
                          <a:schemeClr val="dk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dirty="0" smtClean="0">
                          <a:latin typeface="Cambria" pitchFamily="18" charset="0"/>
                        </a:rPr>
                        <a:t>Shoreline erosion control,</a:t>
                      </a:r>
                      <a:r>
                        <a:rPr lang="en-US" sz="1200" baseline="0" dirty="0" smtClean="0">
                          <a:latin typeface="Cambria" pitchFamily="18" charset="0"/>
                        </a:rPr>
                        <a:t> wave and surge attenuation, reduced flooding; </a:t>
                      </a:r>
                      <a:r>
                        <a:rPr lang="en-US" sz="1200" kern="1200" dirty="0" smtClean="0">
                          <a:solidFill>
                            <a:schemeClr val="dk1"/>
                          </a:solidFill>
                          <a:latin typeface="Cambria" pitchFamily="18" charset="0"/>
                          <a:ea typeface="+mn-ea"/>
                          <a:cs typeface="+mn-cs"/>
                        </a:rPr>
                        <a:t>relatively predictable level of performance </a:t>
                      </a:r>
                      <a:r>
                        <a:rPr lang="en-US" sz="1200" baseline="0" dirty="0" smtClean="0">
                          <a:latin typeface="Cambria" pitchFamily="18" charset="0"/>
                        </a:rPr>
                        <a:t>with respect to objectives</a:t>
                      </a:r>
                      <a:endParaRPr lang="en-US" sz="1200" kern="1200" dirty="0">
                        <a:solidFill>
                          <a:schemeClr val="dk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kern="1200" dirty="0" smtClean="0">
                          <a:solidFill>
                            <a:schemeClr val="dk1"/>
                          </a:solidFill>
                          <a:latin typeface="Cambria" pitchFamily="18" charset="0"/>
                          <a:ea typeface="+mn-ea"/>
                          <a:cs typeface="+mn-cs"/>
                        </a:rPr>
                        <a:t>Levees, </a:t>
                      </a:r>
                    </a:p>
                    <a:p>
                      <a:pPr marL="0" algn="l" defTabSz="914400" rtl="0" eaLnBrk="1" latinLnBrk="0" hangingPunct="1"/>
                      <a:r>
                        <a:rPr lang="en-US" sz="1200" kern="1200" dirty="0" smtClean="0">
                          <a:solidFill>
                            <a:schemeClr val="dk1"/>
                          </a:solidFill>
                          <a:latin typeface="Cambria" pitchFamily="18" charset="0"/>
                          <a:ea typeface="+mn-ea"/>
                          <a:cs typeface="+mn-cs"/>
                        </a:rPr>
                        <a:t>storm surge barrier                                                      gates, seawalls, groins,                                                                                revetments, and </a:t>
                      </a:r>
                    </a:p>
                    <a:p>
                      <a:pPr marL="0" algn="l" defTabSz="914400" rtl="0" eaLnBrk="1" latinLnBrk="0" hangingPunct="1"/>
                      <a:r>
                        <a:rPr lang="en-US" sz="1200" kern="1200" dirty="0" smtClean="0">
                          <a:solidFill>
                            <a:schemeClr val="dk1"/>
                          </a:solidFill>
                          <a:latin typeface="Cambria" pitchFamily="18" charset="0"/>
                          <a:ea typeface="+mn-ea"/>
                          <a:cs typeface="+mn-cs"/>
                        </a:rPr>
                        <a:t>near-shore breakwaters</a:t>
                      </a:r>
                      <a:endParaRPr lang="en-US" sz="1200" kern="1200" dirty="0">
                        <a:solidFill>
                          <a:schemeClr val="dk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preferRelativeResize="0">
            <a:picLocks/>
          </p:cNvPicPr>
          <p:nvPr/>
        </p:nvPicPr>
        <p:blipFill rotWithShape="1">
          <a:blip r:embed="rId2" cstate="print">
            <a:extLst>
              <a:ext uri="{28A0092B-C50C-407E-A947-70E740481C1C}">
                <a14:useLocalDpi xmlns:a14="http://schemas.microsoft.com/office/drawing/2010/main" xmlns="" val="0"/>
              </a:ext>
            </a:extLst>
          </a:blip>
          <a:srcRect t="2947"/>
          <a:stretch/>
        </p:blipFill>
        <p:spPr>
          <a:xfrm>
            <a:off x="7239000" y="5715000"/>
            <a:ext cx="1676400" cy="874597"/>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7391400" y="4419600"/>
            <a:ext cx="1517822" cy="927160"/>
          </a:xfrm>
          <a:prstGeom prst="rect">
            <a:avLst/>
          </a:prstGeom>
          <a:ln>
            <a:noFill/>
          </a:ln>
          <a:effectLst>
            <a:outerShdw blurRad="292100" dist="139700" dir="2700000" algn="tl" rotWithShape="0">
              <a:srgbClr val="333333">
                <a:alpha val="65000"/>
              </a:srgbClr>
            </a:outerShdw>
          </a:effectLst>
        </p:spPr>
      </p:pic>
      <p:pic>
        <p:nvPicPr>
          <p:cNvPr id="9" name="Picture 8" descr="elders-island.jpg"/>
          <p:cNvPicPr>
            <a:picLocks noChangeAspect="1"/>
          </p:cNvPicPr>
          <p:nvPr/>
        </p:nvPicPr>
        <p:blipFill>
          <a:blip r:embed="rId4" cstate="print"/>
          <a:stretch>
            <a:fillRect/>
          </a:stretch>
        </p:blipFill>
        <p:spPr>
          <a:xfrm>
            <a:off x="5638800" y="2438400"/>
            <a:ext cx="3048000" cy="1363472"/>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1143000"/>
            <a:ext cx="1698953"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39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0" y="0"/>
            <a:ext cx="9144000" cy="685800"/>
          </a:xfrm>
        </p:spPr>
        <p:txBody>
          <a:bodyPr/>
          <a:lstStyle/>
          <a:p>
            <a:pPr eaLnBrk="1" hangingPunct="1"/>
            <a:r>
              <a:rPr lang="en-US" sz="3600" b="1" u="sng" dirty="0" smtClean="0">
                <a:latin typeface="Cambria" pitchFamily="18" charset="0"/>
              </a:rPr>
              <a:t>Working Definitions</a:t>
            </a:r>
          </a:p>
        </p:txBody>
      </p:sp>
      <p:sp>
        <p:nvSpPr>
          <p:cNvPr id="4099" name="Content Placeholder 4"/>
          <p:cNvSpPr>
            <a:spLocks noGrp="1"/>
          </p:cNvSpPr>
          <p:nvPr>
            <p:ph sz="half" idx="1"/>
          </p:nvPr>
        </p:nvSpPr>
        <p:spPr>
          <a:xfrm>
            <a:off x="0" y="609600"/>
            <a:ext cx="9144000" cy="5562600"/>
          </a:xfrm>
        </p:spPr>
        <p:txBody>
          <a:bodyPr>
            <a:normAutofit fontScale="70000" lnSpcReduction="20000"/>
          </a:bodyPr>
          <a:lstStyle/>
          <a:p>
            <a:pPr marL="342900" lvl="1" indent="-342900" eaLnBrk="1" hangingPunct="1">
              <a:buSzPct val="80000"/>
              <a:buNone/>
            </a:pPr>
            <a:endParaRPr lang="en-US" sz="2800" dirty="0" smtClean="0">
              <a:latin typeface="Cambria" pitchFamily="18" charset="0"/>
            </a:endParaRPr>
          </a:p>
          <a:p>
            <a:pPr marL="342900" lvl="1" indent="-342900" eaLnBrk="1" hangingPunct="1">
              <a:buSzPct val="80000"/>
              <a:buFont typeface="Wingdings" pitchFamily="2" charset="2"/>
              <a:buChar char="q"/>
            </a:pPr>
            <a:r>
              <a:rPr lang="en-US" sz="2800" dirty="0" smtClean="0">
                <a:latin typeface="Cambria" pitchFamily="18" charset="0"/>
              </a:rPr>
              <a:t>Resiliency – The ability to avoid, minimize, withstand, and recover from the effects of adversity, whether natural or manmade, under all circumstances of use – applies to engineering, ecological, and communities</a:t>
            </a:r>
          </a:p>
          <a:p>
            <a:pPr marL="342900" lvl="1" indent="-342900" eaLnBrk="1" hangingPunct="1">
              <a:buSzPct val="80000"/>
              <a:buFont typeface="Wingdings" pitchFamily="2" charset="2"/>
              <a:buChar char="q"/>
            </a:pPr>
            <a:r>
              <a:rPr lang="en-US" sz="2800" dirty="0" smtClean="0">
                <a:latin typeface="Cambria" pitchFamily="18" charset="0"/>
              </a:rPr>
              <a:t>Redundancy – Redundancy is the duplication of critical components of a system with the intention of increasing reliability of the system, usually in the case of a backup or fail-safe</a:t>
            </a:r>
          </a:p>
          <a:p>
            <a:pPr marL="342900" lvl="1" indent="-342900" eaLnBrk="1" hangingPunct="1">
              <a:buSzPct val="80000"/>
              <a:buFont typeface="Wingdings" pitchFamily="2" charset="2"/>
              <a:buChar char="q"/>
            </a:pPr>
            <a:r>
              <a:rPr lang="en-US" sz="2800" dirty="0" smtClean="0">
                <a:latin typeface="Cambria" pitchFamily="18" charset="0"/>
              </a:rPr>
              <a:t>Robustness – Robustness is the ability of a system to continue to operate correctly across a wide range of operational conditions with minimal damage, alteration or loss of functionality, and to fail gracefully outside of that range</a:t>
            </a:r>
          </a:p>
          <a:p>
            <a:pPr eaLnBrk="1" hangingPunct="1">
              <a:buSzPct val="80000"/>
              <a:buFont typeface="Wingdings" pitchFamily="2" charset="2"/>
              <a:buChar char="q"/>
            </a:pPr>
            <a:r>
              <a:rPr lang="en-US" dirty="0" smtClean="0">
                <a:latin typeface="Cambria" pitchFamily="18" charset="0"/>
              </a:rPr>
              <a:t>Risk – The risk of a coastal storm event is its probability of occurrence multiplied by the consequences.  The consequences are measured in terms of life safety and property/asset damages</a:t>
            </a:r>
          </a:p>
          <a:p>
            <a:pPr eaLnBrk="1" hangingPunct="1">
              <a:buSzPct val="80000"/>
              <a:buFont typeface="Wingdings" pitchFamily="2" charset="2"/>
              <a:buChar char="q"/>
            </a:pPr>
            <a:r>
              <a:rPr lang="en-US" dirty="0" smtClean="0">
                <a:latin typeface="Cambria" pitchFamily="18" charset="0"/>
              </a:rPr>
              <a:t>Vulnerability – a function of the character and magnitude to which a system is exposed, the sensitivity of the system, and the system’s adaptive capacity</a:t>
            </a:r>
          </a:p>
          <a:p>
            <a:pPr lvl="1" eaLnBrk="1" hangingPunct="1">
              <a:buSzPct val="80000"/>
              <a:buFont typeface="Wingdings" pitchFamily="2" charset="2"/>
              <a:buChar char="q"/>
            </a:pPr>
            <a:r>
              <a:rPr lang="en-US" dirty="0" smtClean="0">
                <a:latin typeface="Cambria" pitchFamily="18" charset="0"/>
              </a:rPr>
              <a:t>Exposure – the nature and magnitude of the hazards that threaten the system</a:t>
            </a:r>
          </a:p>
          <a:p>
            <a:pPr lvl="1" eaLnBrk="1" hangingPunct="1">
              <a:buSzPct val="80000"/>
              <a:buFont typeface="Wingdings" pitchFamily="2" charset="2"/>
              <a:buChar char="q"/>
            </a:pPr>
            <a:r>
              <a:rPr lang="en-US" dirty="0" smtClean="0">
                <a:latin typeface="Cambria" pitchFamily="18" charset="0"/>
              </a:rPr>
              <a:t>Sensitivity – the potential of system’s valued functions to be affected by the changes caused by a hazard</a:t>
            </a:r>
          </a:p>
          <a:p>
            <a:pPr lvl="1" eaLnBrk="1" hangingPunct="1">
              <a:buSzPct val="80000"/>
              <a:buFont typeface="Wingdings" pitchFamily="2" charset="2"/>
              <a:buChar char="q"/>
            </a:pPr>
            <a:r>
              <a:rPr lang="en-US" dirty="0" smtClean="0">
                <a:latin typeface="Cambria" pitchFamily="18" charset="0"/>
              </a:rPr>
              <a:t>Adaptation – Adaptive capacity, adaptive management, climate change adaptations</a:t>
            </a:r>
          </a:p>
        </p:txBody>
      </p:sp>
      <p:sp>
        <p:nvSpPr>
          <p:cNvPr id="4100" name="Slide Number Placeholder 6"/>
          <p:cNvSpPr>
            <a:spLocks noGrp="1"/>
          </p:cNvSpPr>
          <p:nvPr>
            <p:ph type="sldNum" sz="quarter" idx="10"/>
          </p:nvPr>
        </p:nvSpPr>
        <p:spPr>
          <a:noFill/>
        </p:spPr>
        <p:txBody>
          <a:bodyPr/>
          <a:lstStyle/>
          <a:p>
            <a:fld id="{1B736A2B-E81C-44E0-B463-F783028ABE2A}"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ing Process Diagram 15Aug2013.jpg"/>
          <p:cNvPicPr>
            <a:picLocks noChangeAspect="1"/>
          </p:cNvPicPr>
          <p:nvPr/>
        </p:nvPicPr>
        <p:blipFill>
          <a:blip r:embed="rId2" cstate="print"/>
          <a:stretch>
            <a:fillRect/>
          </a:stretch>
        </p:blipFill>
        <p:spPr>
          <a:xfrm>
            <a:off x="2362200" y="609600"/>
            <a:ext cx="4475018" cy="5791200"/>
          </a:xfrm>
          <a:prstGeom prst="rect">
            <a:avLst/>
          </a:prstGeom>
        </p:spPr>
      </p:pic>
      <p:sp>
        <p:nvSpPr>
          <p:cNvPr id="9218" name="Title 1"/>
          <p:cNvSpPr>
            <a:spLocks noGrp="1"/>
          </p:cNvSpPr>
          <p:nvPr>
            <p:ph type="title"/>
          </p:nvPr>
        </p:nvSpPr>
        <p:spPr>
          <a:xfrm>
            <a:off x="0" y="-152400"/>
            <a:ext cx="9144000" cy="685800"/>
          </a:xfrm>
        </p:spPr>
        <p:txBody>
          <a:bodyPr/>
          <a:lstStyle/>
          <a:p>
            <a:pPr eaLnBrk="1" hangingPunct="1"/>
            <a:r>
              <a:rPr lang="en-US" sz="3600" b="1" u="sng" dirty="0" smtClean="0">
                <a:latin typeface="Cambria" pitchFamily="18" charset="0"/>
              </a:rPr>
              <a:t>Plan Formulation </a:t>
            </a:r>
            <a:r>
              <a:rPr lang="en-US" sz="3600" b="1" u="sng" dirty="0" smtClean="0">
                <a:latin typeface="Cambria" pitchFamily="18" charset="0"/>
              </a:rPr>
              <a:t>and GIS Process</a:t>
            </a:r>
          </a:p>
        </p:txBody>
      </p:sp>
      <p:sp>
        <p:nvSpPr>
          <p:cNvPr id="8195" name="Content Placeholder 2"/>
          <p:cNvSpPr>
            <a:spLocks noGrp="1"/>
          </p:cNvSpPr>
          <p:nvPr>
            <p:ph idx="1"/>
          </p:nvPr>
        </p:nvSpPr>
        <p:spPr>
          <a:xfrm>
            <a:off x="457200" y="838200"/>
            <a:ext cx="8686800" cy="5105400"/>
          </a:xfrm>
        </p:spPr>
        <p:txBody>
          <a:bodyPr>
            <a:normAutofit/>
          </a:bodyPr>
          <a:lstStyle/>
          <a:p>
            <a:pPr marL="914400" lvl="2" indent="0" eaLnBrk="1" hangingPunct="1">
              <a:buNone/>
              <a:defRPr/>
            </a:pPr>
            <a:endParaRPr lang="en-US" dirty="0">
              <a:latin typeface="Cambria" pitchFamily="18" charset="0"/>
            </a:endParaRPr>
          </a:p>
          <a:p>
            <a:pPr lvl="2" eaLnBrk="1" hangingPunct="1">
              <a:defRPr/>
            </a:pPr>
            <a:endParaRPr lang="en-US" dirty="0" smtClean="0">
              <a:latin typeface="Cambria" pitchFamily="18" charset="0"/>
            </a:endParaRPr>
          </a:p>
          <a:p>
            <a:pPr eaLnBrk="1" hangingPunct="1">
              <a:buNone/>
              <a:defRPr/>
            </a:pPr>
            <a:endParaRPr lang="en-US" dirty="0" smtClean="0">
              <a:latin typeface="Cambria" pitchFamily="18" charset="0"/>
            </a:endParaRPr>
          </a:p>
          <a:p>
            <a:pPr marL="0" indent="0" eaLnBrk="1" hangingPunct="1">
              <a:buFont typeface="Wingdings" pitchFamily="2" charset="2"/>
              <a:buNone/>
              <a:defRPr/>
            </a:pPr>
            <a:endParaRPr lang="en-US" sz="1800" dirty="0" smtClean="0">
              <a:latin typeface="Cambria" pitchFamily="18" charset="0"/>
            </a:endParaRPr>
          </a:p>
          <a:p>
            <a:pPr lvl="1" eaLnBrk="1" hangingPunct="1">
              <a:defRPr/>
            </a:pPr>
            <a:endParaRPr lang="en-US" dirty="0" smtClean="0">
              <a:latin typeface="Cambria" pitchFamily="18" charset="0"/>
            </a:endParaRPr>
          </a:p>
          <a:p>
            <a:pPr marL="457200" lvl="1" indent="0" eaLnBrk="1" hangingPunct="1">
              <a:buFont typeface="Arial" charset="0"/>
              <a:buNone/>
              <a:defRPr/>
            </a:pPr>
            <a:endParaRPr lang="en-US" sz="1800" dirty="0" smtClean="0">
              <a:latin typeface="Cambria" pitchFamily="18" charset="0"/>
            </a:endParaRPr>
          </a:p>
          <a:p>
            <a:pPr lvl="2" eaLnBrk="1" hangingPunct="1">
              <a:defRPr/>
            </a:pPr>
            <a:endParaRPr lang="en-US" dirty="0" smtClean="0">
              <a:latin typeface="Cambria" pitchFamily="18" charset="0"/>
            </a:endParaRPr>
          </a:p>
        </p:txBody>
      </p:sp>
      <p:sp>
        <p:nvSpPr>
          <p:cNvPr id="9220" name="Slide Number Placeholder 3"/>
          <p:cNvSpPr>
            <a:spLocks noGrp="1"/>
          </p:cNvSpPr>
          <p:nvPr>
            <p:ph type="sldNum" sz="quarter" idx="10"/>
          </p:nvPr>
        </p:nvSpPr>
        <p:spPr>
          <a:noFill/>
        </p:spPr>
        <p:txBody>
          <a:bodyPr/>
          <a:lstStyle/>
          <a:p>
            <a:fld id="{1B6DEB22-1DDE-471E-AD22-6A23A7816E0A}" type="slidenum">
              <a:rPr lang="en-US" smtClean="0"/>
              <a:pPr/>
              <a:t>20</a:t>
            </a:fld>
            <a:endParaRPr lang="en-US" dirty="0" smtClean="0"/>
          </a:p>
        </p:txBody>
      </p:sp>
      <p:sp>
        <p:nvSpPr>
          <p:cNvPr id="6" name="Oval 5"/>
          <p:cNvSpPr/>
          <p:nvPr/>
        </p:nvSpPr>
        <p:spPr>
          <a:xfrm>
            <a:off x="3124200" y="5334000"/>
            <a:ext cx="3048000" cy="990600"/>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685800"/>
          </a:xfrm>
        </p:spPr>
        <p:txBody>
          <a:bodyPr/>
          <a:lstStyle/>
          <a:p>
            <a:pPr eaLnBrk="1" hangingPunct="1"/>
            <a:r>
              <a:rPr lang="en-US" sz="3600" b="1" u="sng" dirty="0" smtClean="0">
                <a:latin typeface="Cambria" pitchFamily="18" charset="0"/>
              </a:rPr>
              <a:t>Plan Formulation and GIS Process</a:t>
            </a:r>
          </a:p>
        </p:txBody>
      </p:sp>
      <p:sp>
        <p:nvSpPr>
          <p:cNvPr id="8195" name="Content Placeholder 2"/>
          <p:cNvSpPr>
            <a:spLocks noGrp="1"/>
          </p:cNvSpPr>
          <p:nvPr>
            <p:ph idx="1"/>
          </p:nvPr>
        </p:nvSpPr>
        <p:spPr>
          <a:xfrm>
            <a:off x="457200" y="838200"/>
            <a:ext cx="8686800" cy="5105400"/>
          </a:xfrm>
        </p:spPr>
        <p:txBody>
          <a:bodyPr>
            <a:normAutofit/>
          </a:bodyPr>
          <a:lstStyle/>
          <a:p>
            <a:pPr marL="914400" lvl="2" indent="0" eaLnBrk="1" hangingPunct="1">
              <a:buNone/>
              <a:defRPr/>
            </a:pPr>
            <a:endParaRPr lang="en-US" dirty="0">
              <a:latin typeface="Cambria" pitchFamily="18" charset="0"/>
            </a:endParaRPr>
          </a:p>
          <a:p>
            <a:pPr lvl="2" eaLnBrk="1" hangingPunct="1">
              <a:defRPr/>
            </a:pPr>
            <a:endParaRPr lang="en-US" dirty="0" smtClean="0">
              <a:latin typeface="Cambria" pitchFamily="18" charset="0"/>
            </a:endParaRPr>
          </a:p>
          <a:p>
            <a:pPr eaLnBrk="1" hangingPunct="1">
              <a:buNone/>
              <a:defRPr/>
            </a:pPr>
            <a:endParaRPr lang="en-US" dirty="0" smtClean="0">
              <a:latin typeface="Cambria" pitchFamily="18" charset="0"/>
            </a:endParaRPr>
          </a:p>
          <a:p>
            <a:pPr marL="0" indent="0" eaLnBrk="1" hangingPunct="1">
              <a:buFont typeface="Wingdings" pitchFamily="2" charset="2"/>
              <a:buNone/>
              <a:defRPr/>
            </a:pPr>
            <a:endParaRPr lang="en-US" sz="1800" dirty="0" smtClean="0">
              <a:latin typeface="Cambria" pitchFamily="18" charset="0"/>
            </a:endParaRPr>
          </a:p>
          <a:p>
            <a:pPr lvl="1" eaLnBrk="1" hangingPunct="1">
              <a:defRPr/>
            </a:pPr>
            <a:endParaRPr lang="en-US" dirty="0" smtClean="0">
              <a:latin typeface="Cambria" pitchFamily="18" charset="0"/>
            </a:endParaRPr>
          </a:p>
          <a:p>
            <a:pPr marL="457200" lvl="1" indent="0" eaLnBrk="1" hangingPunct="1">
              <a:buFont typeface="Arial" charset="0"/>
              <a:buNone/>
              <a:defRPr/>
            </a:pPr>
            <a:endParaRPr lang="en-US" sz="1800" dirty="0" smtClean="0">
              <a:latin typeface="Cambria" pitchFamily="18" charset="0"/>
            </a:endParaRPr>
          </a:p>
          <a:p>
            <a:pPr lvl="2" eaLnBrk="1" hangingPunct="1">
              <a:defRPr/>
            </a:pPr>
            <a:endParaRPr lang="en-US" dirty="0" smtClean="0">
              <a:latin typeface="Cambria" pitchFamily="18" charset="0"/>
            </a:endParaRPr>
          </a:p>
        </p:txBody>
      </p:sp>
      <p:sp>
        <p:nvSpPr>
          <p:cNvPr id="9220" name="Slide Number Placeholder 3"/>
          <p:cNvSpPr>
            <a:spLocks noGrp="1"/>
          </p:cNvSpPr>
          <p:nvPr>
            <p:ph type="sldNum" sz="quarter" idx="10"/>
          </p:nvPr>
        </p:nvSpPr>
        <p:spPr>
          <a:noFill/>
        </p:spPr>
        <p:txBody>
          <a:bodyPr/>
          <a:lstStyle/>
          <a:p>
            <a:fld id="{1B6DEB22-1DDE-471E-AD22-6A23A7816E0A}" type="slidenum">
              <a:rPr lang="en-US" smtClean="0"/>
              <a:pPr/>
              <a:t>3</a:t>
            </a:fld>
            <a:endParaRPr lang="en-US" dirty="0" smtClean="0"/>
          </a:p>
        </p:txBody>
      </p:sp>
      <p:sp>
        <p:nvSpPr>
          <p:cNvPr id="10" name="TextBox 9"/>
          <p:cNvSpPr txBox="1"/>
          <p:nvPr/>
        </p:nvSpPr>
        <p:spPr>
          <a:xfrm>
            <a:off x="2438400" y="2209800"/>
            <a:ext cx="457200" cy="369332"/>
          </a:xfrm>
          <a:prstGeom prst="rect">
            <a:avLst/>
          </a:prstGeom>
          <a:noFill/>
        </p:spPr>
        <p:txBody>
          <a:bodyPr wrap="square" rtlCol="0">
            <a:spAutoFit/>
          </a:bodyPr>
          <a:lstStyle/>
          <a:p>
            <a:pPr algn="ctr"/>
            <a:endParaRPr lang="en-US" b="1" dirty="0">
              <a:solidFill>
                <a:srgbClr val="FF0000"/>
              </a:solidFill>
            </a:endParaRPr>
          </a:p>
        </p:txBody>
      </p:sp>
      <p:sp>
        <p:nvSpPr>
          <p:cNvPr id="11" name="TextBox 10"/>
          <p:cNvSpPr txBox="1"/>
          <p:nvPr/>
        </p:nvSpPr>
        <p:spPr>
          <a:xfrm>
            <a:off x="5943600" y="2133600"/>
            <a:ext cx="457200" cy="369332"/>
          </a:xfrm>
          <a:prstGeom prst="rect">
            <a:avLst/>
          </a:prstGeom>
          <a:noFill/>
        </p:spPr>
        <p:txBody>
          <a:bodyPr wrap="square" rtlCol="0">
            <a:spAutoFit/>
          </a:bodyPr>
          <a:lstStyle/>
          <a:p>
            <a:pPr algn="ctr"/>
            <a:endParaRPr lang="en-US" b="1" dirty="0">
              <a:solidFill>
                <a:srgbClr val="FF0000"/>
              </a:solidFill>
            </a:endParaRPr>
          </a:p>
        </p:txBody>
      </p:sp>
      <p:sp>
        <p:nvSpPr>
          <p:cNvPr id="14" name="TextBox 13"/>
          <p:cNvSpPr txBox="1"/>
          <p:nvPr/>
        </p:nvSpPr>
        <p:spPr>
          <a:xfrm>
            <a:off x="4267200" y="3657600"/>
            <a:ext cx="457200" cy="369332"/>
          </a:xfrm>
          <a:prstGeom prst="rect">
            <a:avLst/>
          </a:prstGeom>
          <a:noFill/>
        </p:spPr>
        <p:txBody>
          <a:bodyPr wrap="square" rtlCol="0">
            <a:spAutoFit/>
          </a:bodyPr>
          <a:lstStyle/>
          <a:p>
            <a:pPr algn="ctr"/>
            <a:endParaRPr lang="en-US" b="1" dirty="0">
              <a:solidFill>
                <a:srgbClr val="FF0000"/>
              </a:solidFill>
            </a:endParaRPr>
          </a:p>
        </p:txBody>
      </p:sp>
      <p:pic>
        <p:nvPicPr>
          <p:cNvPr id="12" name="Picture 11" descr="Screening Process Diagram 15Aug2013.jpg"/>
          <p:cNvPicPr>
            <a:picLocks noChangeAspect="1"/>
          </p:cNvPicPr>
          <p:nvPr/>
        </p:nvPicPr>
        <p:blipFill>
          <a:blip r:embed="rId2" cstate="print"/>
          <a:stretch>
            <a:fillRect/>
          </a:stretch>
        </p:blipFill>
        <p:spPr>
          <a:xfrm>
            <a:off x="2286000" y="457200"/>
            <a:ext cx="4613564" cy="5970494"/>
          </a:xfrm>
          <a:prstGeom prst="rect">
            <a:avLst/>
          </a:prstGeom>
        </p:spPr>
      </p:pic>
      <p:sp>
        <p:nvSpPr>
          <p:cNvPr id="9" name="Oval 8"/>
          <p:cNvSpPr/>
          <p:nvPr/>
        </p:nvSpPr>
        <p:spPr>
          <a:xfrm>
            <a:off x="4343400" y="2209800"/>
            <a:ext cx="2895600" cy="1676400"/>
          </a:xfrm>
          <a:prstGeom prst="ellipse">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p:nvPr/>
        </p:nvGrpSpPr>
        <p:grpSpPr>
          <a:xfrm>
            <a:off x="3200401" y="2362200"/>
            <a:ext cx="2057400" cy="2039938"/>
            <a:chOff x="3097213" y="2327275"/>
            <a:chExt cx="2371725" cy="2227263"/>
          </a:xfrm>
        </p:grpSpPr>
        <p:pic>
          <p:nvPicPr>
            <p:cNvPr id="60" name="Picture 13" descr="L3b"/>
            <p:cNvPicPr>
              <a:picLocks noChangeAspect="1" noChangeArrowheads="1"/>
            </p:cNvPicPr>
            <p:nvPr/>
          </p:nvPicPr>
          <p:blipFill>
            <a:blip r:embed="rId2" cstate="print"/>
            <a:srcRect/>
            <a:stretch>
              <a:fillRect/>
            </a:stretch>
          </p:blipFill>
          <p:spPr bwMode="gray">
            <a:xfrm>
              <a:off x="3097213" y="3722688"/>
              <a:ext cx="2371725" cy="831850"/>
            </a:xfrm>
            <a:prstGeom prst="rect">
              <a:avLst/>
            </a:prstGeom>
            <a:noFill/>
            <a:ln w="9525">
              <a:noFill/>
              <a:miter lim="800000"/>
              <a:headEnd/>
              <a:tailEnd/>
            </a:ln>
          </p:spPr>
        </p:pic>
        <p:sp>
          <p:nvSpPr>
            <p:cNvPr id="61" name="Freeform 60"/>
            <p:cNvSpPr/>
            <p:nvPr/>
          </p:nvSpPr>
          <p:spPr bwMode="auto">
            <a:xfrm>
              <a:off x="3121025" y="3732213"/>
              <a:ext cx="2335213" cy="812800"/>
            </a:xfrm>
            <a:custGeom>
              <a:avLst/>
              <a:gdLst>
                <a:gd name="connsiteX0" fmla="*/ 0 w 2335212"/>
                <a:gd name="connsiteY0" fmla="*/ 311150 h 812800"/>
                <a:gd name="connsiteX1" fmla="*/ 1166812 w 2335212"/>
                <a:gd name="connsiteY1" fmla="*/ 0 h 812800"/>
                <a:gd name="connsiteX2" fmla="*/ 2335212 w 2335212"/>
                <a:gd name="connsiteY2" fmla="*/ 307975 h 812800"/>
                <a:gd name="connsiteX3" fmla="*/ 1176337 w 2335212"/>
                <a:gd name="connsiteY3" fmla="*/ 812800 h 812800"/>
                <a:gd name="connsiteX4" fmla="*/ 0 w 2335212"/>
                <a:gd name="connsiteY4" fmla="*/ 31115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212" h="812800">
                  <a:moveTo>
                    <a:pt x="0" y="311150"/>
                  </a:moveTo>
                  <a:lnTo>
                    <a:pt x="1166812" y="0"/>
                  </a:lnTo>
                  <a:lnTo>
                    <a:pt x="2335212" y="307975"/>
                  </a:lnTo>
                  <a:lnTo>
                    <a:pt x="1176337" y="812800"/>
                  </a:lnTo>
                  <a:lnTo>
                    <a:pt x="0" y="311150"/>
                  </a:lnTo>
                  <a:close/>
                </a:path>
              </a:pathLst>
            </a:custGeom>
            <a:solidFill>
              <a:schemeClr val="accent5">
                <a:lumMod val="50000"/>
              </a:schemeClr>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62" name="Freeform 61"/>
            <p:cNvSpPr/>
            <p:nvPr/>
          </p:nvSpPr>
          <p:spPr bwMode="auto">
            <a:xfrm>
              <a:off x="3117850" y="3730625"/>
              <a:ext cx="2338388" cy="815975"/>
            </a:xfrm>
            <a:custGeom>
              <a:avLst/>
              <a:gdLst>
                <a:gd name="connsiteX0" fmla="*/ 0 w 2338387"/>
                <a:gd name="connsiteY0" fmla="*/ 314325 h 815975"/>
                <a:gd name="connsiteX1" fmla="*/ 1166812 w 2338387"/>
                <a:gd name="connsiteY1" fmla="*/ 0 h 815975"/>
                <a:gd name="connsiteX2" fmla="*/ 2338387 w 2338387"/>
                <a:gd name="connsiteY2" fmla="*/ 311150 h 815975"/>
                <a:gd name="connsiteX3" fmla="*/ 1174750 w 2338387"/>
                <a:gd name="connsiteY3" fmla="*/ 815975 h 815975"/>
                <a:gd name="connsiteX4" fmla="*/ 0 w 2338387"/>
                <a:gd name="connsiteY4" fmla="*/ 314325 h 81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815975">
                  <a:moveTo>
                    <a:pt x="0" y="314325"/>
                  </a:moveTo>
                  <a:lnTo>
                    <a:pt x="1166812" y="0"/>
                  </a:lnTo>
                  <a:lnTo>
                    <a:pt x="2338387" y="311150"/>
                  </a:lnTo>
                  <a:lnTo>
                    <a:pt x="1174750" y="815975"/>
                  </a:lnTo>
                  <a:lnTo>
                    <a:pt x="0" y="314325"/>
                  </a:lnTo>
                  <a:close/>
                </a:path>
              </a:pathLst>
            </a:custGeom>
            <a:solidFill>
              <a:srgbClr val="FF0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64" name="Freeform 63"/>
            <p:cNvSpPr/>
            <p:nvPr/>
          </p:nvSpPr>
          <p:spPr bwMode="auto">
            <a:xfrm>
              <a:off x="3133725" y="2484438"/>
              <a:ext cx="909638" cy="371475"/>
            </a:xfrm>
            <a:custGeom>
              <a:avLst/>
              <a:gdLst>
                <a:gd name="connsiteX0" fmla="*/ 585788 w 917575"/>
                <a:gd name="connsiteY0" fmla="*/ 0 h 385763"/>
                <a:gd name="connsiteX1" fmla="*/ 0 w 917575"/>
                <a:gd name="connsiteY1" fmla="*/ 160338 h 385763"/>
                <a:gd name="connsiteX2" fmla="*/ 509588 w 917575"/>
                <a:gd name="connsiteY2" fmla="*/ 385763 h 385763"/>
                <a:gd name="connsiteX3" fmla="*/ 917575 w 917575"/>
                <a:gd name="connsiteY3" fmla="*/ 158750 h 385763"/>
                <a:gd name="connsiteX4" fmla="*/ 735013 w 917575"/>
                <a:gd name="connsiteY4" fmla="*/ 28575 h 385763"/>
                <a:gd name="connsiteX0" fmla="*/ 593726 w 917575"/>
                <a:gd name="connsiteY0" fmla="*/ 0 h 382588"/>
                <a:gd name="connsiteX1" fmla="*/ 0 w 917575"/>
                <a:gd name="connsiteY1" fmla="*/ 157163 h 382588"/>
                <a:gd name="connsiteX2" fmla="*/ 509588 w 917575"/>
                <a:gd name="connsiteY2" fmla="*/ 382588 h 382588"/>
                <a:gd name="connsiteX3" fmla="*/ 917575 w 917575"/>
                <a:gd name="connsiteY3" fmla="*/ 155575 h 382588"/>
                <a:gd name="connsiteX4" fmla="*/ 735013 w 917575"/>
                <a:gd name="connsiteY4" fmla="*/ 25400 h 382588"/>
                <a:gd name="connsiteX0" fmla="*/ 593726 w 917575"/>
                <a:gd name="connsiteY0" fmla="*/ 0 h 373063"/>
                <a:gd name="connsiteX1" fmla="*/ 0 w 917575"/>
                <a:gd name="connsiteY1" fmla="*/ 157163 h 373063"/>
                <a:gd name="connsiteX2" fmla="*/ 512763 w 917575"/>
                <a:gd name="connsiteY2" fmla="*/ 373063 h 373063"/>
                <a:gd name="connsiteX3" fmla="*/ 917575 w 917575"/>
                <a:gd name="connsiteY3" fmla="*/ 155575 h 373063"/>
                <a:gd name="connsiteX4" fmla="*/ 735013 w 917575"/>
                <a:gd name="connsiteY4" fmla="*/ 25400 h 373063"/>
                <a:gd name="connsiteX0" fmla="*/ 585789 w 909638"/>
                <a:gd name="connsiteY0" fmla="*/ 0 h 373063"/>
                <a:gd name="connsiteX1" fmla="*/ 0 w 909638"/>
                <a:gd name="connsiteY1" fmla="*/ 163513 h 373063"/>
                <a:gd name="connsiteX2" fmla="*/ 504826 w 909638"/>
                <a:gd name="connsiteY2" fmla="*/ 373063 h 373063"/>
                <a:gd name="connsiteX3" fmla="*/ 909638 w 909638"/>
                <a:gd name="connsiteY3" fmla="*/ 155575 h 373063"/>
                <a:gd name="connsiteX4" fmla="*/ 727076 w 909638"/>
                <a:gd name="connsiteY4" fmla="*/ 25400 h 373063"/>
                <a:gd name="connsiteX0" fmla="*/ 593727 w 909638"/>
                <a:gd name="connsiteY0" fmla="*/ 0 h 371475"/>
                <a:gd name="connsiteX1" fmla="*/ 0 w 909638"/>
                <a:gd name="connsiteY1" fmla="*/ 161925 h 371475"/>
                <a:gd name="connsiteX2" fmla="*/ 504826 w 909638"/>
                <a:gd name="connsiteY2" fmla="*/ 371475 h 371475"/>
                <a:gd name="connsiteX3" fmla="*/ 909638 w 909638"/>
                <a:gd name="connsiteY3" fmla="*/ 153987 h 371475"/>
                <a:gd name="connsiteX4" fmla="*/ 727076 w 909638"/>
                <a:gd name="connsiteY4" fmla="*/ 23812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8" h="371475">
                  <a:moveTo>
                    <a:pt x="593727" y="0"/>
                  </a:moveTo>
                  <a:lnTo>
                    <a:pt x="0" y="161925"/>
                  </a:lnTo>
                  <a:lnTo>
                    <a:pt x="504826" y="371475"/>
                  </a:lnTo>
                  <a:lnTo>
                    <a:pt x="909638" y="153987"/>
                  </a:lnTo>
                  <a:lnTo>
                    <a:pt x="727076" y="23812"/>
                  </a:lnTo>
                </a:path>
              </a:pathLst>
            </a:custGeom>
            <a:solidFill>
              <a:srgbClr val="FF0000"/>
            </a:solidFill>
            <a:ln w="19050" cap="flat" cmpd="sng" algn="ctr">
              <a:solidFill>
                <a:schemeClr val="accent5">
                  <a:lumMod val="50000"/>
                </a:schemeClr>
              </a:solidFill>
              <a:prstDash val="solid"/>
              <a:round/>
              <a:headEnd type="none" w="med" len="med"/>
              <a:tailEnd type="none" w="med" len="med"/>
            </a:ln>
            <a:effectLst/>
          </p:spPr>
          <p:txBody>
            <a:bodyPr anchor="ctr"/>
            <a:lstStyle/>
            <a:p>
              <a:pPr>
                <a:defRPr/>
              </a:pPr>
              <a:endParaRPr lang="en-US" dirty="0">
                <a:solidFill>
                  <a:schemeClr val="accent1">
                    <a:lumMod val="50000"/>
                  </a:schemeClr>
                </a:solidFill>
              </a:endParaRPr>
            </a:p>
          </p:txBody>
        </p:sp>
        <p:sp>
          <p:nvSpPr>
            <p:cNvPr id="65" name="Freeform 64"/>
            <p:cNvSpPr/>
            <p:nvPr/>
          </p:nvSpPr>
          <p:spPr bwMode="auto">
            <a:xfrm>
              <a:off x="3119438" y="3032125"/>
              <a:ext cx="2316162" cy="820738"/>
            </a:xfrm>
            <a:custGeom>
              <a:avLst/>
              <a:gdLst>
                <a:gd name="connsiteX0" fmla="*/ 0 w 2319338"/>
                <a:gd name="connsiteY0" fmla="*/ 307975 h 820738"/>
                <a:gd name="connsiteX1" fmla="*/ 1158875 w 2319338"/>
                <a:gd name="connsiteY1" fmla="*/ 0 h 820738"/>
                <a:gd name="connsiteX2" fmla="*/ 2319338 w 2319338"/>
                <a:gd name="connsiteY2" fmla="*/ 304800 h 820738"/>
                <a:gd name="connsiteX3" fmla="*/ 1177925 w 2319338"/>
                <a:gd name="connsiteY3" fmla="*/ 820738 h 820738"/>
                <a:gd name="connsiteX4" fmla="*/ 0 w 2319338"/>
                <a:gd name="connsiteY4" fmla="*/ 307975 h 820738"/>
                <a:gd name="connsiteX0" fmla="*/ 0 w 2316163"/>
                <a:gd name="connsiteY0" fmla="*/ 307975 h 820738"/>
                <a:gd name="connsiteX1" fmla="*/ 1158875 w 2316163"/>
                <a:gd name="connsiteY1" fmla="*/ 0 h 820738"/>
                <a:gd name="connsiteX2" fmla="*/ 2316163 w 2316163"/>
                <a:gd name="connsiteY2" fmla="*/ 312737 h 820738"/>
                <a:gd name="connsiteX3" fmla="*/ 1177925 w 2316163"/>
                <a:gd name="connsiteY3" fmla="*/ 820738 h 820738"/>
                <a:gd name="connsiteX4" fmla="*/ 0 w 2316163"/>
                <a:gd name="connsiteY4" fmla="*/ 307975 h 82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163" h="820738">
                  <a:moveTo>
                    <a:pt x="0" y="307975"/>
                  </a:moveTo>
                  <a:lnTo>
                    <a:pt x="1158875" y="0"/>
                  </a:lnTo>
                  <a:lnTo>
                    <a:pt x="2316163" y="312737"/>
                  </a:lnTo>
                  <a:lnTo>
                    <a:pt x="1177925" y="820738"/>
                  </a:lnTo>
                  <a:lnTo>
                    <a:pt x="0" y="307975"/>
                  </a:lnTo>
                  <a:close/>
                </a:path>
              </a:pathLst>
            </a:custGeom>
            <a:solidFill>
              <a:srgbClr val="FF0000"/>
            </a:solidFill>
            <a:ln>
              <a:solidFill>
                <a:schemeClr val="accent5">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66" name="Text Box 23"/>
            <p:cNvSpPr txBox="1">
              <a:spLocks noChangeArrowheads="1"/>
            </p:cNvSpPr>
            <p:nvPr/>
          </p:nvSpPr>
          <p:spPr bwMode="gray">
            <a:xfrm>
              <a:off x="3405188" y="2528888"/>
              <a:ext cx="287337" cy="309562"/>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rgbClr val="000000"/>
                  </a:solidFill>
                </a:rPr>
                <a:t>1</a:t>
              </a:r>
            </a:p>
          </p:txBody>
        </p:sp>
        <p:sp>
          <p:nvSpPr>
            <p:cNvPr id="67" name="Freeform 66"/>
            <p:cNvSpPr/>
            <p:nvPr/>
          </p:nvSpPr>
          <p:spPr bwMode="auto">
            <a:xfrm>
              <a:off x="3113088" y="3033713"/>
              <a:ext cx="2330450" cy="814387"/>
            </a:xfrm>
            <a:custGeom>
              <a:avLst/>
              <a:gdLst>
                <a:gd name="connsiteX0" fmla="*/ 0 w 2330450"/>
                <a:gd name="connsiteY0" fmla="*/ 311150 h 814387"/>
                <a:gd name="connsiteX1" fmla="*/ 1169988 w 2330450"/>
                <a:gd name="connsiteY1" fmla="*/ 0 h 814387"/>
                <a:gd name="connsiteX2" fmla="*/ 2330450 w 2330450"/>
                <a:gd name="connsiteY2" fmla="*/ 309562 h 814387"/>
                <a:gd name="connsiteX3" fmla="*/ 1177925 w 2330450"/>
                <a:gd name="connsiteY3" fmla="*/ 814387 h 814387"/>
                <a:gd name="connsiteX4" fmla="*/ 0 w 2330450"/>
                <a:gd name="connsiteY4" fmla="*/ 311150 h 81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50" h="814387">
                  <a:moveTo>
                    <a:pt x="0" y="311150"/>
                  </a:moveTo>
                  <a:lnTo>
                    <a:pt x="1169988" y="0"/>
                  </a:lnTo>
                  <a:lnTo>
                    <a:pt x="2330450" y="309562"/>
                  </a:lnTo>
                  <a:lnTo>
                    <a:pt x="1177925" y="814387"/>
                  </a:lnTo>
                  <a:lnTo>
                    <a:pt x="0" y="311150"/>
                  </a:lnTo>
                  <a:close/>
                </a:path>
              </a:pathLst>
            </a:cu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68" name="Text Box 18"/>
            <p:cNvSpPr txBox="1">
              <a:spLocks noChangeArrowheads="1"/>
            </p:cNvSpPr>
            <p:nvPr/>
          </p:nvSpPr>
          <p:spPr bwMode="gray">
            <a:xfrm>
              <a:off x="3619500" y="3217863"/>
              <a:ext cx="287338" cy="309562"/>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rgbClr val="000000"/>
                  </a:solidFill>
                </a:rPr>
                <a:t>1</a:t>
              </a:r>
            </a:p>
          </p:txBody>
        </p:sp>
        <p:sp>
          <p:nvSpPr>
            <p:cNvPr id="69" name="Freeform 68"/>
            <p:cNvSpPr/>
            <p:nvPr/>
          </p:nvSpPr>
          <p:spPr bwMode="auto">
            <a:xfrm>
              <a:off x="3883025" y="2447925"/>
              <a:ext cx="1560513" cy="698500"/>
            </a:xfrm>
            <a:custGeom>
              <a:avLst/>
              <a:gdLst>
                <a:gd name="connsiteX0" fmla="*/ 1560512 w 1560512"/>
                <a:gd name="connsiteY0" fmla="*/ 198437 h 706437"/>
                <a:gd name="connsiteX1" fmla="*/ 414337 w 1560512"/>
                <a:gd name="connsiteY1" fmla="*/ 706437 h 706437"/>
                <a:gd name="connsiteX2" fmla="*/ 0 w 1560512"/>
                <a:gd name="connsiteY2" fmla="*/ 527050 h 706437"/>
                <a:gd name="connsiteX3" fmla="*/ 846137 w 1560512"/>
                <a:gd name="connsiteY3" fmla="*/ 0 h 706437"/>
                <a:gd name="connsiteX4" fmla="*/ 1560512 w 1560512"/>
                <a:gd name="connsiteY4" fmla="*/ 198437 h 706437"/>
                <a:gd name="connsiteX0" fmla="*/ 1560512 w 1560512"/>
                <a:gd name="connsiteY0" fmla="*/ 190499 h 698499"/>
                <a:gd name="connsiteX1" fmla="*/ 414337 w 1560512"/>
                <a:gd name="connsiteY1" fmla="*/ 698499 h 698499"/>
                <a:gd name="connsiteX2" fmla="*/ 0 w 1560512"/>
                <a:gd name="connsiteY2" fmla="*/ 519112 h 698499"/>
                <a:gd name="connsiteX3" fmla="*/ 842962 w 1560512"/>
                <a:gd name="connsiteY3" fmla="*/ 0 h 698499"/>
                <a:gd name="connsiteX4" fmla="*/ 1560512 w 1560512"/>
                <a:gd name="connsiteY4" fmla="*/ 190499 h 69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512" h="698499">
                  <a:moveTo>
                    <a:pt x="1560512" y="190499"/>
                  </a:moveTo>
                  <a:lnTo>
                    <a:pt x="414337" y="698499"/>
                  </a:lnTo>
                  <a:lnTo>
                    <a:pt x="0" y="519112"/>
                  </a:lnTo>
                  <a:lnTo>
                    <a:pt x="842962" y="0"/>
                  </a:lnTo>
                  <a:lnTo>
                    <a:pt x="1560512" y="190499"/>
                  </a:lnTo>
                  <a:close/>
                </a:path>
              </a:pathLst>
            </a:custGeom>
            <a:solidFill>
              <a:srgbClr val="FFFF00"/>
            </a:solidFill>
            <a:ln>
              <a:solidFill>
                <a:schemeClr val="accent5">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70" name="Freeform 69"/>
            <p:cNvSpPr/>
            <p:nvPr/>
          </p:nvSpPr>
          <p:spPr bwMode="auto">
            <a:xfrm>
              <a:off x="3114675" y="2328863"/>
              <a:ext cx="2338388" cy="819150"/>
            </a:xfrm>
            <a:custGeom>
              <a:avLst/>
              <a:gdLst>
                <a:gd name="connsiteX0" fmla="*/ 1179512 w 2338387"/>
                <a:gd name="connsiteY0" fmla="*/ 819150 h 819150"/>
                <a:gd name="connsiteX1" fmla="*/ 0 w 2338387"/>
                <a:gd name="connsiteY1" fmla="*/ 315912 h 819150"/>
                <a:gd name="connsiteX2" fmla="*/ 1169987 w 2338387"/>
                <a:gd name="connsiteY2" fmla="*/ 0 h 819150"/>
                <a:gd name="connsiteX3" fmla="*/ 2338387 w 2338387"/>
                <a:gd name="connsiteY3" fmla="*/ 309562 h 819150"/>
                <a:gd name="connsiteX4" fmla="*/ 1179512 w 2338387"/>
                <a:gd name="connsiteY4" fmla="*/ 81915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819150">
                  <a:moveTo>
                    <a:pt x="1179512" y="819150"/>
                  </a:moveTo>
                  <a:lnTo>
                    <a:pt x="0" y="315912"/>
                  </a:lnTo>
                  <a:lnTo>
                    <a:pt x="1169987" y="0"/>
                  </a:lnTo>
                  <a:lnTo>
                    <a:pt x="2338387" y="309562"/>
                  </a:lnTo>
                  <a:lnTo>
                    <a:pt x="1179512" y="819150"/>
                  </a:lnTo>
                  <a:close/>
                </a:path>
              </a:pathLst>
            </a:cu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71" name="Freeform 70"/>
            <p:cNvSpPr/>
            <p:nvPr/>
          </p:nvSpPr>
          <p:spPr bwMode="auto">
            <a:xfrm>
              <a:off x="3556000" y="2327275"/>
              <a:ext cx="1338263" cy="682625"/>
            </a:xfrm>
            <a:custGeom>
              <a:avLst/>
              <a:gdLst>
                <a:gd name="connsiteX0" fmla="*/ 1338262 w 1338262"/>
                <a:gd name="connsiteY0" fmla="*/ 165100 h 682625"/>
                <a:gd name="connsiteX1" fmla="*/ 731837 w 1338262"/>
                <a:gd name="connsiteY1" fmla="*/ 0 h 682625"/>
                <a:gd name="connsiteX2" fmla="*/ 139700 w 1338262"/>
                <a:gd name="connsiteY2" fmla="*/ 160338 h 682625"/>
                <a:gd name="connsiteX3" fmla="*/ 138112 w 1338262"/>
                <a:gd name="connsiteY3" fmla="*/ 169863 h 682625"/>
                <a:gd name="connsiteX4" fmla="*/ 138112 w 1338262"/>
                <a:gd name="connsiteY4" fmla="*/ 169863 h 682625"/>
                <a:gd name="connsiteX5" fmla="*/ 169862 w 1338262"/>
                <a:gd name="connsiteY5" fmla="*/ 180975 h 682625"/>
                <a:gd name="connsiteX6" fmla="*/ 187325 w 1338262"/>
                <a:gd name="connsiteY6" fmla="*/ 180975 h 682625"/>
                <a:gd name="connsiteX7" fmla="*/ 200025 w 1338262"/>
                <a:gd name="connsiteY7" fmla="*/ 190500 h 682625"/>
                <a:gd name="connsiteX8" fmla="*/ 211137 w 1338262"/>
                <a:gd name="connsiteY8" fmla="*/ 193675 h 682625"/>
                <a:gd name="connsiteX9" fmla="*/ 222250 w 1338262"/>
                <a:gd name="connsiteY9" fmla="*/ 198438 h 682625"/>
                <a:gd name="connsiteX10" fmla="*/ 241300 w 1338262"/>
                <a:gd name="connsiteY10" fmla="*/ 193675 h 682625"/>
                <a:gd name="connsiteX11" fmla="*/ 252412 w 1338262"/>
                <a:gd name="connsiteY11" fmla="*/ 206375 h 682625"/>
                <a:gd name="connsiteX12" fmla="*/ 249237 w 1338262"/>
                <a:gd name="connsiteY12" fmla="*/ 219075 h 682625"/>
                <a:gd name="connsiteX13" fmla="*/ 252412 w 1338262"/>
                <a:gd name="connsiteY13" fmla="*/ 233363 h 682625"/>
                <a:gd name="connsiteX14" fmla="*/ 263525 w 1338262"/>
                <a:gd name="connsiteY14" fmla="*/ 241300 h 682625"/>
                <a:gd name="connsiteX15" fmla="*/ 265112 w 1338262"/>
                <a:gd name="connsiteY15" fmla="*/ 244475 h 682625"/>
                <a:gd name="connsiteX16" fmla="*/ 273050 w 1338262"/>
                <a:gd name="connsiteY16" fmla="*/ 261938 h 682625"/>
                <a:gd name="connsiteX17" fmla="*/ 273050 w 1338262"/>
                <a:gd name="connsiteY17" fmla="*/ 261938 h 682625"/>
                <a:gd name="connsiteX18" fmla="*/ 266700 w 1338262"/>
                <a:gd name="connsiteY18" fmla="*/ 276225 h 682625"/>
                <a:gd name="connsiteX19" fmla="*/ 244475 w 1338262"/>
                <a:gd name="connsiteY19" fmla="*/ 288925 h 682625"/>
                <a:gd name="connsiteX20" fmla="*/ 227012 w 1338262"/>
                <a:gd name="connsiteY20" fmla="*/ 300038 h 682625"/>
                <a:gd name="connsiteX21" fmla="*/ 212725 w 1338262"/>
                <a:gd name="connsiteY21" fmla="*/ 315913 h 682625"/>
                <a:gd name="connsiteX22" fmla="*/ 196850 w 1338262"/>
                <a:gd name="connsiteY22" fmla="*/ 350838 h 682625"/>
                <a:gd name="connsiteX23" fmla="*/ 212725 w 1338262"/>
                <a:gd name="connsiteY23" fmla="*/ 366713 h 682625"/>
                <a:gd name="connsiteX24" fmla="*/ 217487 w 1338262"/>
                <a:gd name="connsiteY24" fmla="*/ 379413 h 682625"/>
                <a:gd name="connsiteX25" fmla="*/ 204787 w 1338262"/>
                <a:gd name="connsiteY25" fmla="*/ 403225 h 682625"/>
                <a:gd name="connsiteX26" fmla="*/ 185737 w 1338262"/>
                <a:gd name="connsiteY26" fmla="*/ 420688 h 682625"/>
                <a:gd name="connsiteX27" fmla="*/ 160337 w 1338262"/>
                <a:gd name="connsiteY27" fmla="*/ 447675 h 682625"/>
                <a:gd name="connsiteX28" fmla="*/ 147637 w 1338262"/>
                <a:gd name="connsiteY28" fmla="*/ 449263 h 682625"/>
                <a:gd name="connsiteX29" fmla="*/ 125412 w 1338262"/>
                <a:gd name="connsiteY29" fmla="*/ 457200 h 682625"/>
                <a:gd name="connsiteX30" fmla="*/ 100012 w 1338262"/>
                <a:gd name="connsiteY30" fmla="*/ 466725 h 682625"/>
                <a:gd name="connsiteX31" fmla="*/ 77787 w 1338262"/>
                <a:gd name="connsiteY31" fmla="*/ 471488 h 682625"/>
                <a:gd name="connsiteX32" fmla="*/ 47625 w 1338262"/>
                <a:gd name="connsiteY32" fmla="*/ 477838 h 682625"/>
                <a:gd name="connsiteX33" fmla="*/ 28575 w 1338262"/>
                <a:gd name="connsiteY33" fmla="*/ 481013 h 682625"/>
                <a:gd name="connsiteX34" fmla="*/ 17462 w 1338262"/>
                <a:gd name="connsiteY34" fmla="*/ 484188 h 682625"/>
                <a:gd name="connsiteX35" fmla="*/ 0 w 1338262"/>
                <a:gd name="connsiteY35" fmla="*/ 498475 h 682625"/>
                <a:gd name="connsiteX36" fmla="*/ 415925 w 1338262"/>
                <a:gd name="connsiteY36" fmla="*/ 682625 h 682625"/>
                <a:gd name="connsiteX37" fmla="*/ 444500 w 1338262"/>
                <a:gd name="connsiteY37" fmla="*/ 660400 h 682625"/>
                <a:gd name="connsiteX38" fmla="*/ 471487 w 1338262"/>
                <a:gd name="connsiteY38" fmla="*/ 633413 h 682625"/>
                <a:gd name="connsiteX39" fmla="*/ 488950 w 1338262"/>
                <a:gd name="connsiteY39" fmla="*/ 614363 h 682625"/>
                <a:gd name="connsiteX40" fmla="*/ 501650 w 1338262"/>
                <a:gd name="connsiteY40" fmla="*/ 601663 h 682625"/>
                <a:gd name="connsiteX41" fmla="*/ 528637 w 1338262"/>
                <a:gd name="connsiteY41" fmla="*/ 592138 h 682625"/>
                <a:gd name="connsiteX42" fmla="*/ 549275 w 1338262"/>
                <a:gd name="connsiteY42" fmla="*/ 592138 h 682625"/>
                <a:gd name="connsiteX43" fmla="*/ 603250 w 1338262"/>
                <a:gd name="connsiteY43" fmla="*/ 590550 h 682625"/>
                <a:gd name="connsiteX44" fmla="*/ 639762 w 1338262"/>
                <a:gd name="connsiteY44" fmla="*/ 581025 h 682625"/>
                <a:gd name="connsiteX45" fmla="*/ 700087 w 1338262"/>
                <a:gd name="connsiteY45" fmla="*/ 579438 h 682625"/>
                <a:gd name="connsiteX46" fmla="*/ 742950 w 1338262"/>
                <a:gd name="connsiteY46" fmla="*/ 579438 h 682625"/>
                <a:gd name="connsiteX47" fmla="*/ 765175 w 1338262"/>
                <a:gd name="connsiteY47" fmla="*/ 569913 h 682625"/>
                <a:gd name="connsiteX48" fmla="*/ 790575 w 1338262"/>
                <a:gd name="connsiteY48" fmla="*/ 560388 h 682625"/>
                <a:gd name="connsiteX49" fmla="*/ 827087 w 1338262"/>
                <a:gd name="connsiteY49" fmla="*/ 552450 h 682625"/>
                <a:gd name="connsiteX50" fmla="*/ 852487 w 1338262"/>
                <a:gd name="connsiteY50" fmla="*/ 544513 h 682625"/>
                <a:gd name="connsiteX51" fmla="*/ 868362 w 1338262"/>
                <a:gd name="connsiteY51" fmla="*/ 527050 h 682625"/>
                <a:gd name="connsiteX52" fmla="*/ 879475 w 1338262"/>
                <a:gd name="connsiteY52" fmla="*/ 503238 h 682625"/>
                <a:gd name="connsiteX53" fmla="*/ 890587 w 1338262"/>
                <a:gd name="connsiteY53" fmla="*/ 477838 h 682625"/>
                <a:gd name="connsiteX54" fmla="*/ 914400 w 1338262"/>
                <a:gd name="connsiteY54" fmla="*/ 439738 h 682625"/>
                <a:gd name="connsiteX55" fmla="*/ 928687 w 1338262"/>
                <a:gd name="connsiteY55" fmla="*/ 434975 h 682625"/>
                <a:gd name="connsiteX56" fmla="*/ 946150 w 1338262"/>
                <a:gd name="connsiteY56" fmla="*/ 423863 h 682625"/>
                <a:gd name="connsiteX57" fmla="*/ 960437 w 1338262"/>
                <a:gd name="connsiteY57" fmla="*/ 395288 h 682625"/>
                <a:gd name="connsiteX58" fmla="*/ 977900 w 1338262"/>
                <a:gd name="connsiteY58" fmla="*/ 373063 h 682625"/>
                <a:gd name="connsiteX59" fmla="*/ 989012 w 1338262"/>
                <a:gd name="connsiteY59" fmla="*/ 363538 h 682625"/>
                <a:gd name="connsiteX60" fmla="*/ 1006475 w 1338262"/>
                <a:gd name="connsiteY60" fmla="*/ 350838 h 682625"/>
                <a:gd name="connsiteX61" fmla="*/ 1038225 w 1338262"/>
                <a:gd name="connsiteY61" fmla="*/ 339725 h 682625"/>
                <a:gd name="connsiteX62" fmla="*/ 1089025 w 1338262"/>
                <a:gd name="connsiteY62" fmla="*/ 339725 h 682625"/>
                <a:gd name="connsiteX63" fmla="*/ 1138237 w 1338262"/>
                <a:gd name="connsiteY63" fmla="*/ 328613 h 682625"/>
                <a:gd name="connsiteX64" fmla="*/ 1154112 w 1338262"/>
                <a:gd name="connsiteY64" fmla="*/ 319088 h 682625"/>
                <a:gd name="connsiteX65" fmla="*/ 1174750 w 1338262"/>
                <a:gd name="connsiteY65" fmla="*/ 309563 h 682625"/>
                <a:gd name="connsiteX66" fmla="*/ 1181100 w 1338262"/>
                <a:gd name="connsiteY66" fmla="*/ 285750 h 682625"/>
                <a:gd name="connsiteX67" fmla="*/ 1165225 w 1338262"/>
                <a:gd name="connsiteY67" fmla="*/ 265113 h 682625"/>
                <a:gd name="connsiteX68" fmla="*/ 1152525 w 1338262"/>
                <a:gd name="connsiteY68" fmla="*/ 250825 h 682625"/>
                <a:gd name="connsiteX69" fmla="*/ 1152525 w 1338262"/>
                <a:gd name="connsiteY69" fmla="*/ 239713 h 682625"/>
                <a:gd name="connsiteX70" fmla="*/ 1154112 w 1338262"/>
                <a:gd name="connsiteY70" fmla="*/ 206375 h 682625"/>
                <a:gd name="connsiteX71" fmla="*/ 1184275 w 1338262"/>
                <a:gd name="connsiteY71" fmla="*/ 185738 h 682625"/>
                <a:gd name="connsiteX72" fmla="*/ 1214437 w 1338262"/>
                <a:gd name="connsiteY72" fmla="*/ 174625 h 682625"/>
                <a:gd name="connsiteX73" fmla="*/ 1227137 w 1338262"/>
                <a:gd name="connsiteY73" fmla="*/ 174625 h 682625"/>
                <a:gd name="connsiteX74" fmla="*/ 1250950 w 1338262"/>
                <a:gd name="connsiteY74" fmla="*/ 168275 h 682625"/>
                <a:gd name="connsiteX75" fmla="*/ 1260475 w 1338262"/>
                <a:gd name="connsiteY75" fmla="*/ 165100 h 682625"/>
                <a:gd name="connsiteX76" fmla="*/ 1273175 w 1338262"/>
                <a:gd name="connsiteY76" fmla="*/ 168275 h 682625"/>
                <a:gd name="connsiteX77" fmla="*/ 1338262 w 1338262"/>
                <a:gd name="connsiteY77" fmla="*/ 165100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38262" h="682625">
                  <a:moveTo>
                    <a:pt x="1338262" y="165100"/>
                  </a:moveTo>
                  <a:lnTo>
                    <a:pt x="731837" y="0"/>
                  </a:lnTo>
                  <a:lnTo>
                    <a:pt x="139700" y="160338"/>
                  </a:lnTo>
                  <a:lnTo>
                    <a:pt x="138112" y="169863"/>
                  </a:lnTo>
                  <a:lnTo>
                    <a:pt x="138112" y="169863"/>
                  </a:lnTo>
                  <a:lnTo>
                    <a:pt x="169862" y="180975"/>
                  </a:lnTo>
                  <a:lnTo>
                    <a:pt x="187325" y="180975"/>
                  </a:lnTo>
                  <a:lnTo>
                    <a:pt x="200025" y="190500"/>
                  </a:lnTo>
                  <a:lnTo>
                    <a:pt x="211137" y="193675"/>
                  </a:lnTo>
                  <a:lnTo>
                    <a:pt x="222250" y="198438"/>
                  </a:lnTo>
                  <a:lnTo>
                    <a:pt x="241300" y="193675"/>
                  </a:lnTo>
                  <a:lnTo>
                    <a:pt x="252412" y="206375"/>
                  </a:lnTo>
                  <a:lnTo>
                    <a:pt x="249237" y="219075"/>
                  </a:lnTo>
                  <a:lnTo>
                    <a:pt x="252412" y="233363"/>
                  </a:lnTo>
                  <a:lnTo>
                    <a:pt x="263525" y="241300"/>
                  </a:lnTo>
                  <a:lnTo>
                    <a:pt x="265112" y="244475"/>
                  </a:lnTo>
                  <a:lnTo>
                    <a:pt x="273050" y="261938"/>
                  </a:lnTo>
                  <a:lnTo>
                    <a:pt x="273050" y="261938"/>
                  </a:lnTo>
                  <a:lnTo>
                    <a:pt x="266700" y="276225"/>
                  </a:lnTo>
                  <a:lnTo>
                    <a:pt x="244475" y="288925"/>
                  </a:lnTo>
                  <a:lnTo>
                    <a:pt x="227012" y="300038"/>
                  </a:lnTo>
                  <a:lnTo>
                    <a:pt x="212725" y="315913"/>
                  </a:lnTo>
                  <a:lnTo>
                    <a:pt x="196850" y="350838"/>
                  </a:lnTo>
                  <a:lnTo>
                    <a:pt x="212725" y="366713"/>
                  </a:lnTo>
                  <a:lnTo>
                    <a:pt x="217487" y="379413"/>
                  </a:lnTo>
                  <a:lnTo>
                    <a:pt x="204787" y="403225"/>
                  </a:lnTo>
                  <a:lnTo>
                    <a:pt x="185737" y="420688"/>
                  </a:lnTo>
                  <a:lnTo>
                    <a:pt x="160337" y="447675"/>
                  </a:lnTo>
                  <a:lnTo>
                    <a:pt x="147637" y="449263"/>
                  </a:lnTo>
                  <a:lnTo>
                    <a:pt x="125412" y="457200"/>
                  </a:lnTo>
                  <a:lnTo>
                    <a:pt x="100012" y="466725"/>
                  </a:lnTo>
                  <a:lnTo>
                    <a:pt x="77787" y="471488"/>
                  </a:lnTo>
                  <a:lnTo>
                    <a:pt x="47625" y="477838"/>
                  </a:lnTo>
                  <a:lnTo>
                    <a:pt x="28575" y="481013"/>
                  </a:lnTo>
                  <a:lnTo>
                    <a:pt x="17462" y="484188"/>
                  </a:lnTo>
                  <a:lnTo>
                    <a:pt x="0" y="498475"/>
                  </a:lnTo>
                  <a:lnTo>
                    <a:pt x="415925" y="682625"/>
                  </a:lnTo>
                  <a:lnTo>
                    <a:pt x="444500" y="660400"/>
                  </a:lnTo>
                  <a:lnTo>
                    <a:pt x="471487" y="633413"/>
                  </a:lnTo>
                  <a:lnTo>
                    <a:pt x="488950" y="614363"/>
                  </a:lnTo>
                  <a:lnTo>
                    <a:pt x="501650" y="601663"/>
                  </a:lnTo>
                  <a:lnTo>
                    <a:pt x="528637" y="592138"/>
                  </a:lnTo>
                  <a:lnTo>
                    <a:pt x="549275" y="592138"/>
                  </a:lnTo>
                  <a:lnTo>
                    <a:pt x="603250" y="590550"/>
                  </a:lnTo>
                  <a:lnTo>
                    <a:pt x="639762" y="581025"/>
                  </a:lnTo>
                  <a:lnTo>
                    <a:pt x="700087" y="579438"/>
                  </a:lnTo>
                  <a:lnTo>
                    <a:pt x="742950" y="579438"/>
                  </a:lnTo>
                  <a:lnTo>
                    <a:pt x="765175" y="569913"/>
                  </a:lnTo>
                  <a:lnTo>
                    <a:pt x="790575" y="560388"/>
                  </a:lnTo>
                  <a:lnTo>
                    <a:pt x="827087" y="552450"/>
                  </a:lnTo>
                  <a:lnTo>
                    <a:pt x="852487" y="544513"/>
                  </a:lnTo>
                  <a:lnTo>
                    <a:pt x="868362" y="527050"/>
                  </a:lnTo>
                  <a:lnTo>
                    <a:pt x="879475" y="503238"/>
                  </a:lnTo>
                  <a:lnTo>
                    <a:pt x="890587" y="477838"/>
                  </a:lnTo>
                  <a:lnTo>
                    <a:pt x="914400" y="439738"/>
                  </a:lnTo>
                  <a:lnTo>
                    <a:pt x="928687" y="434975"/>
                  </a:lnTo>
                  <a:lnTo>
                    <a:pt x="946150" y="423863"/>
                  </a:lnTo>
                  <a:lnTo>
                    <a:pt x="960437" y="395288"/>
                  </a:lnTo>
                  <a:lnTo>
                    <a:pt x="977900" y="373063"/>
                  </a:lnTo>
                  <a:lnTo>
                    <a:pt x="989012" y="363538"/>
                  </a:lnTo>
                  <a:lnTo>
                    <a:pt x="1006475" y="350838"/>
                  </a:lnTo>
                  <a:lnTo>
                    <a:pt x="1038225" y="339725"/>
                  </a:lnTo>
                  <a:lnTo>
                    <a:pt x="1089025" y="339725"/>
                  </a:lnTo>
                  <a:lnTo>
                    <a:pt x="1138237" y="328613"/>
                  </a:lnTo>
                  <a:lnTo>
                    <a:pt x="1154112" y="319088"/>
                  </a:lnTo>
                  <a:lnTo>
                    <a:pt x="1174750" y="309563"/>
                  </a:lnTo>
                  <a:lnTo>
                    <a:pt x="1181100" y="285750"/>
                  </a:lnTo>
                  <a:lnTo>
                    <a:pt x="1165225" y="265113"/>
                  </a:lnTo>
                  <a:lnTo>
                    <a:pt x="1152525" y="250825"/>
                  </a:lnTo>
                  <a:lnTo>
                    <a:pt x="1152525" y="239713"/>
                  </a:lnTo>
                  <a:lnTo>
                    <a:pt x="1154112" y="206375"/>
                  </a:lnTo>
                  <a:lnTo>
                    <a:pt x="1184275" y="185738"/>
                  </a:lnTo>
                  <a:lnTo>
                    <a:pt x="1214437" y="174625"/>
                  </a:lnTo>
                  <a:lnTo>
                    <a:pt x="1227137" y="174625"/>
                  </a:lnTo>
                  <a:cubicBezTo>
                    <a:pt x="1232313" y="173475"/>
                    <a:pt x="1245288" y="171106"/>
                    <a:pt x="1250950" y="168275"/>
                  </a:cubicBezTo>
                  <a:cubicBezTo>
                    <a:pt x="1258247" y="164627"/>
                    <a:pt x="1254933" y="165100"/>
                    <a:pt x="1260475" y="165100"/>
                  </a:cubicBezTo>
                  <a:lnTo>
                    <a:pt x="1273175" y="168275"/>
                  </a:lnTo>
                  <a:lnTo>
                    <a:pt x="1338262" y="165100"/>
                  </a:lnTo>
                  <a:close/>
                </a:path>
              </a:pathLst>
            </a:custGeom>
            <a:solidFill>
              <a:srgbClr val="397E26"/>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72" name="Text Box 22"/>
            <p:cNvSpPr txBox="1">
              <a:spLocks noChangeArrowheads="1"/>
            </p:cNvSpPr>
            <p:nvPr/>
          </p:nvSpPr>
          <p:spPr bwMode="gray">
            <a:xfrm>
              <a:off x="4770438" y="2552700"/>
              <a:ext cx="287337" cy="309563"/>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rgbClr val="000000"/>
                  </a:solidFill>
                </a:rPr>
                <a:t>5</a:t>
              </a:r>
            </a:p>
          </p:txBody>
        </p:sp>
        <p:sp>
          <p:nvSpPr>
            <p:cNvPr id="74" name="Text Box 24"/>
            <p:cNvSpPr txBox="1">
              <a:spLocks noChangeArrowheads="1"/>
            </p:cNvSpPr>
            <p:nvPr/>
          </p:nvSpPr>
          <p:spPr bwMode="gray">
            <a:xfrm>
              <a:off x="4048125" y="2478088"/>
              <a:ext cx="387350" cy="309562"/>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chemeClr val="bg1"/>
                  </a:solidFill>
                </a:rPr>
                <a:t>10</a:t>
              </a:r>
            </a:p>
          </p:txBody>
        </p:sp>
        <p:sp>
          <p:nvSpPr>
            <p:cNvPr id="76" name="Freeform 75"/>
            <p:cNvSpPr/>
            <p:nvPr/>
          </p:nvSpPr>
          <p:spPr bwMode="auto">
            <a:xfrm>
              <a:off x="4191000" y="3124200"/>
              <a:ext cx="1238250" cy="476250"/>
            </a:xfrm>
            <a:custGeom>
              <a:avLst/>
              <a:gdLst>
                <a:gd name="connsiteX0" fmla="*/ 41275 w 1238250"/>
                <a:gd name="connsiteY0" fmla="*/ 295275 h 476250"/>
                <a:gd name="connsiteX1" fmla="*/ 3175 w 1238250"/>
                <a:gd name="connsiteY1" fmla="*/ 238125 h 476250"/>
                <a:gd name="connsiteX2" fmla="*/ 0 w 1238250"/>
                <a:gd name="connsiteY2" fmla="*/ 222250 h 476250"/>
                <a:gd name="connsiteX3" fmla="*/ 9525 w 1238250"/>
                <a:gd name="connsiteY3" fmla="*/ 190500 h 476250"/>
                <a:gd name="connsiteX4" fmla="*/ 50800 w 1238250"/>
                <a:gd name="connsiteY4" fmla="*/ 152400 h 476250"/>
                <a:gd name="connsiteX5" fmla="*/ 130175 w 1238250"/>
                <a:gd name="connsiteY5" fmla="*/ 114300 h 476250"/>
                <a:gd name="connsiteX6" fmla="*/ 206375 w 1238250"/>
                <a:gd name="connsiteY6" fmla="*/ 76200 h 476250"/>
                <a:gd name="connsiteX7" fmla="*/ 257175 w 1238250"/>
                <a:gd name="connsiteY7" fmla="*/ 47625 h 476250"/>
                <a:gd name="connsiteX8" fmla="*/ 301625 w 1238250"/>
                <a:gd name="connsiteY8" fmla="*/ 22225 h 476250"/>
                <a:gd name="connsiteX9" fmla="*/ 365125 w 1238250"/>
                <a:gd name="connsiteY9" fmla="*/ 6350 h 476250"/>
                <a:gd name="connsiteX10" fmla="*/ 412750 w 1238250"/>
                <a:gd name="connsiteY10" fmla="*/ 6350 h 476250"/>
                <a:gd name="connsiteX11" fmla="*/ 431800 w 1238250"/>
                <a:gd name="connsiteY11" fmla="*/ 0 h 476250"/>
                <a:gd name="connsiteX12" fmla="*/ 1238250 w 1238250"/>
                <a:gd name="connsiteY12" fmla="*/ 222250 h 476250"/>
                <a:gd name="connsiteX13" fmla="*/ 635000 w 1238250"/>
                <a:gd name="connsiteY13" fmla="*/ 476250 h 476250"/>
                <a:gd name="connsiteX14" fmla="*/ 41275 w 1238250"/>
                <a:gd name="connsiteY14" fmla="*/ 29527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0" h="476250">
                  <a:moveTo>
                    <a:pt x="41275" y="295275"/>
                  </a:moveTo>
                  <a:lnTo>
                    <a:pt x="3175" y="238125"/>
                  </a:lnTo>
                  <a:lnTo>
                    <a:pt x="0" y="222250"/>
                  </a:lnTo>
                  <a:lnTo>
                    <a:pt x="9525" y="190500"/>
                  </a:lnTo>
                  <a:lnTo>
                    <a:pt x="50800" y="152400"/>
                  </a:lnTo>
                  <a:lnTo>
                    <a:pt x="130175" y="114300"/>
                  </a:lnTo>
                  <a:lnTo>
                    <a:pt x="206375" y="76200"/>
                  </a:lnTo>
                  <a:lnTo>
                    <a:pt x="257175" y="47625"/>
                  </a:lnTo>
                  <a:lnTo>
                    <a:pt x="301625" y="22225"/>
                  </a:lnTo>
                  <a:lnTo>
                    <a:pt x="365125" y="6350"/>
                  </a:lnTo>
                  <a:lnTo>
                    <a:pt x="412750" y="6350"/>
                  </a:lnTo>
                  <a:lnTo>
                    <a:pt x="431800" y="0"/>
                  </a:lnTo>
                  <a:lnTo>
                    <a:pt x="1238250" y="222250"/>
                  </a:lnTo>
                  <a:lnTo>
                    <a:pt x="635000" y="476250"/>
                  </a:lnTo>
                  <a:lnTo>
                    <a:pt x="41275" y="295275"/>
                  </a:lnTo>
                  <a:close/>
                </a:path>
              </a:pathLst>
            </a:custGeom>
            <a:solidFill>
              <a:srgbClr val="FFFF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77" name="Text Box 19"/>
            <p:cNvSpPr txBox="1">
              <a:spLocks noChangeArrowheads="1"/>
            </p:cNvSpPr>
            <p:nvPr/>
          </p:nvSpPr>
          <p:spPr bwMode="gray">
            <a:xfrm>
              <a:off x="4697413" y="3179763"/>
              <a:ext cx="287337" cy="309562"/>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rgbClr val="000000"/>
                  </a:solidFill>
                </a:rPr>
                <a:t>5</a:t>
              </a:r>
            </a:p>
          </p:txBody>
        </p:sp>
        <p:sp>
          <p:nvSpPr>
            <p:cNvPr id="78" name="Freeform 77"/>
            <p:cNvSpPr/>
            <p:nvPr/>
          </p:nvSpPr>
          <p:spPr bwMode="auto">
            <a:xfrm>
              <a:off x="3117850" y="3902075"/>
              <a:ext cx="1460500" cy="644525"/>
            </a:xfrm>
            <a:custGeom>
              <a:avLst/>
              <a:gdLst>
                <a:gd name="connsiteX0" fmla="*/ 1460500 w 1460500"/>
                <a:gd name="connsiteY0" fmla="*/ 522287 h 652462"/>
                <a:gd name="connsiteX1" fmla="*/ 1173163 w 1460500"/>
                <a:gd name="connsiteY1" fmla="*/ 652462 h 652462"/>
                <a:gd name="connsiteX2" fmla="*/ 0 w 1460500"/>
                <a:gd name="connsiteY2" fmla="*/ 147637 h 652462"/>
                <a:gd name="connsiteX3" fmla="*/ 555625 w 1460500"/>
                <a:gd name="connsiteY3" fmla="*/ 0 h 652462"/>
                <a:gd name="connsiteX4" fmla="*/ 1460500 w 1460500"/>
                <a:gd name="connsiteY4" fmla="*/ 522287 h 652462"/>
                <a:gd name="connsiteX0" fmla="*/ 1460500 w 1460500"/>
                <a:gd name="connsiteY0" fmla="*/ 514350 h 644525"/>
                <a:gd name="connsiteX1" fmla="*/ 1173163 w 1460500"/>
                <a:gd name="connsiteY1" fmla="*/ 644525 h 644525"/>
                <a:gd name="connsiteX2" fmla="*/ 0 w 1460500"/>
                <a:gd name="connsiteY2" fmla="*/ 139700 h 644525"/>
                <a:gd name="connsiteX3" fmla="*/ 561975 w 1460500"/>
                <a:gd name="connsiteY3" fmla="*/ 0 h 644525"/>
                <a:gd name="connsiteX4" fmla="*/ 1460500 w 1460500"/>
                <a:gd name="connsiteY4" fmla="*/ 514350 h 64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0" h="644525">
                  <a:moveTo>
                    <a:pt x="1460500" y="514350"/>
                  </a:moveTo>
                  <a:lnTo>
                    <a:pt x="1173163" y="644525"/>
                  </a:lnTo>
                  <a:lnTo>
                    <a:pt x="0" y="139700"/>
                  </a:lnTo>
                  <a:lnTo>
                    <a:pt x="561975" y="0"/>
                  </a:lnTo>
                  <a:lnTo>
                    <a:pt x="1460500" y="514350"/>
                  </a:lnTo>
                  <a:close/>
                </a:path>
              </a:pathLst>
            </a:custGeom>
            <a:solidFill>
              <a:srgbClr val="FFFF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79" name="Freeform 78"/>
            <p:cNvSpPr/>
            <p:nvPr/>
          </p:nvSpPr>
          <p:spPr bwMode="auto">
            <a:xfrm>
              <a:off x="3122613" y="3733800"/>
              <a:ext cx="2338387" cy="815975"/>
            </a:xfrm>
            <a:custGeom>
              <a:avLst/>
              <a:gdLst>
                <a:gd name="connsiteX0" fmla="*/ 0 w 2338387"/>
                <a:gd name="connsiteY0" fmla="*/ 314325 h 815975"/>
                <a:gd name="connsiteX1" fmla="*/ 1166812 w 2338387"/>
                <a:gd name="connsiteY1" fmla="*/ 0 h 815975"/>
                <a:gd name="connsiteX2" fmla="*/ 2338387 w 2338387"/>
                <a:gd name="connsiteY2" fmla="*/ 311150 h 815975"/>
                <a:gd name="connsiteX3" fmla="*/ 1174750 w 2338387"/>
                <a:gd name="connsiteY3" fmla="*/ 815975 h 815975"/>
                <a:gd name="connsiteX4" fmla="*/ 0 w 2338387"/>
                <a:gd name="connsiteY4" fmla="*/ 314325 h 81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815975">
                  <a:moveTo>
                    <a:pt x="0" y="314325"/>
                  </a:moveTo>
                  <a:lnTo>
                    <a:pt x="1166812" y="0"/>
                  </a:lnTo>
                  <a:lnTo>
                    <a:pt x="2338387" y="311150"/>
                  </a:lnTo>
                  <a:lnTo>
                    <a:pt x="1174750" y="815975"/>
                  </a:lnTo>
                  <a:lnTo>
                    <a:pt x="0" y="314325"/>
                  </a:lnTo>
                  <a:close/>
                </a:path>
              </a:pathLst>
            </a:cu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80" name="Text Box 14"/>
            <p:cNvSpPr txBox="1">
              <a:spLocks noChangeArrowheads="1"/>
            </p:cNvSpPr>
            <p:nvPr/>
          </p:nvSpPr>
          <p:spPr bwMode="gray">
            <a:xfrm>
              <a:off x="3656013" y="4019550"/>
              <a:ext cx="287337" cy="309563"/>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rgbClr val="000000"/>
                  </a:solidFill>
                </a:rPr>
                <a:t>5</a:t>
              </a:r>
            </a:p>
          </p:txBody>
        </p:sp>
        <p:sp>
          <p:nvSpPr>
            <p:cNvPr id="81" name="Freeform 80"/>
            <p:cNvSpPr/>
            <p:nvPr/>
          </p:nvSpPr>
          <p:spPr bwMode="auto">
            <a:xfrm>
              <a:off x="3662363" y="3402013"/>
              <a:ext cx="1314450" cy="444500"/>
            </a:xfrm>
            <a:custGeom>
              <a:avLst/>
              <a:gdLst>
                <a:gd name="connsiteX0" fmla="*/ 1314450 w 1314450"/>
                <a:gd name="connsiteY0" fmla="*/ 141287 h 449262"/>
                <a:gd name="connsiteX1" fmla="*/ 630238 w 1314450"/>
                <a:gd name="connsiteY1" fmla="*/ 449262 h 449262"/>
                <a:gd name="connsiteX2" fmla="*/ 0 w 1314450"/>
                <a:gd name="connsiteY2" fmla="*/ 174625 h 449262"/>
                <a:gd name="connsiteX3" fmla="*/ 31750 w 1314450"/>
                <a:gd name="connsiteY3" fmla="*/ 153987 h 449262"/>
                <a:gd name="connsiteX4" fmla="*/ 49213 w 1314450"/>
                <a:gd name="connsiteY4" fmla="*/ 150812 h 449262"/>
                <a:gd name="connsiteX5" fmla="*/ 65088 w 1314450"/>
                <a:gd name="connsiteY5" fmla="*/ 150812 h 449262"/>
                <a:gd name="connsiteX6" fmla="*/ 77788 w 1314450"/>
                <a:gd name="connsiteY6" fmla="*/ 147637 h 449262"/>
                <a:gd name="connsiteX7" fmla="*/ 85725 w 1314450"/>
                <a:gd name="connsiteY7" fmla="*/ 146050 h 449262"/>
                <a:gd name="connsiteX8" fmla="*/ 101600 w 1314450"/>
                <a:gd name="connsiteY8" fmla="*/ 144462 h 449262"/>
                <a:gd name="connsiteX9" fmla="*/ 127000 w 1314450"/>
                <a:gd name="connsiteY9" fmla="*/ 141287 h 449262"/>
                <a:gd name="connsiteX10" fmla="*/ 153988 w 1314450"/>
                <a:gd name="connsiteY10" fmla="*/ 141287 h 449262"/>
                <a:gd name="connsiteX11" fmla="*/ 185738 w 1314450"/>
                <a:gd name="connsiteY11" fmla="*/ 139700 h 449262"/>
                <a:gd name="connsiteX12" fmla="*/ 223838 w 1314450"/>
                <a:gd name="connsiteY12" fmla="*/ 134937 h 449262"/>
                <a:gd name="connsiteX13" fmla="*/ 254000 w 1314450"/>
                <a:gd name="connsiteY13" fmla="*/ 122237 h 449262"/>
                <a:gd name="connsiteX14" fmla="*/ 287338 w 1314450"/>
                <a:gd name="connsiteY14" fmla="*/ 106362 h 449262"/>
                <a:gd name="connsiteX15" fmla="*/ 325438 w 1314450"/>
                <a:gd name="connsiteY15" fmla="*/ 88900 h 449262"/>
                <a:gd name="connsiteX16" fmla="*/ 347663 w 1314450"/>
                <a:gd name="connsiteY16" fmla="*/ 73025 h 449262"/>
                <a:gd name="connsiteX17" fmla="*/ 392113 w 1314450"/>
                <a:gd name="connsiteY17" fmla="*/ 55562 h 449262"/>
                <a:gd name="connsiteX18" fmla="*/ 444500 w 1314450"/>
                <a:gd name="connsiteY18" fmla="*/ 39687 h 449262"/>
                <a:gd name="connsiteX19" fmla="*/ 479425 w 1314450"/>
                <a:gd name="connsiteY19" fmla="*/ 33337 h 449262"/>
                <a:gd name="connsiteX20" fmla="*/ 511175 w 1314450"/>
                <a:gd name="connsiteY20" fmla="*/ 26987 h 449262"/>
                <a:gd name="connsiteX21" fmla="*/ 542925 w 1314450"/>
                <a:gd name="connsiteY21" fmla="*/ 20637 h 449262"/>
                <a:gd name="connsiteX22" fmla="*/ 571500 w 1314450"/>
                <a:gd name="connsiteY22" fmla="*/ 11112 h 449262"/>
                <a:gd name="connsiteX23" fmla="*/ 627063 w 1314450"/>
                <a:gd name="connsiteY23" fmla="*/ 9525 h 449262"/>
                <a:gd name="connsiteX24" fmla="*/ 698500 w 1314450"/>
                <a:gd name="connsiteY24" fmla="*/ 0 h 449262"/>
                <a:gd name="connsiteX25" fmla="*/ 760413 w 1314450"/>
                <a:gd name="connsiteY25" fmla="*/ 1587 h 449262"/>
                <a:gd name="connsiteX26" fmla="*/ 806450 w 1314450"/>
                <a:gd name="connsiteY26" fmla="*/ 1587 h 449262"/>
                <a:gd name="connsiteX27" fmla="*/ 855663 w 1314450"/>
                <a:gd name="connsiteY27" fmla="*/ 6350 h 449262"/>
                <a:gd name="connsiteX28" fmla="*/ 889000 w 1314450"/>
                <a:gd name="connsiteY28" fmla="*/ 14287 h 449262"/>
                <a:gd name="connsiteX29" fmla="*/ 927100 w 1314450"/>
                <a:gd name="connsiteY29" fmla="*/ 20637 h 449262"/>
                <a:gd name="connsiteX30" fmla="*/ 977900 w 1314450"/>
                <a:gd name="connsiteY30" fmla="*/ 28575 h 449262"/>
                <a:gd name="connsiteX31" fmla="*/ 1038225 w 1314450"/>
                <a:gd name="connsiteY31" fmla="*/ 49212 h 449262"/>
                <a:gd name="connsiteX32" fmla="*/ 1100138 w 1314450"/>
                <a:gd name="connsiteY32" fmla="*/ 60325 h 449262"/>
                <a:gd name="connsiteX33" fmla="*/ 1169988 w 1314450"/>
                <a:gd name="connsiteY33" fmla="*/ 84137 h 449262"/>
                <a:gd name="connsiteX34" fmla="*/ 1233488 w 1314450"/>
                <a:gd name="connsiteY34" fmla="*/ 98425 h 449262"/>
                <a:gd name="connsiteX35" fmla="*/ 1268413 w 1314450"/>
                <a:gd name="connsiteY35" fmla="*/ 111125 h 449262"/>
                <a:gd name="connsiteX36" fmla="*/ 1314450 w 1314450"/>
                <a:gd name="connsiteY36" fmla="*/ 141287 h 449262"/>
                <a:gd name="connsiteX0" fmla="*/ 1314450 w 1314450"/>
                <a:gd name="connsiteY0" fmla="*/ 141287 h 439737"/>
                <a:gd name="connsiteX1" fmla="*/ 630238 w 1314450"/>
                <a:gd name="connsiteY1" fmla="*/ 439737 h 439737"/>
                <a:gd name="connsiteX2" fmla="*/ 0 w 1314450"/>
                <a:gd name="connsiteY2" fmla="*/ 174625 h 439737"/>
                <a:gd name="connsiteX3" fmla="*/ 31750 w 1314450"/>
                <a:gd name="connsiteY3" fmla="*/ 153987 h 439737"/>
                <a:gd name="connsiteX4" fmla="*/ 49213 w 1314450"/>
                <a:gd name="connsiteY4" fmla="*/ 150812 h 439737"/>
                <a:gd name="connsiteX5" fmla="*/ 65088 w 1314450"/>
                <a:gd name="connsiteY5" fmla="*/ 150812 h 439737"/>
                <a:gd name="connsiteX6" fmla="*/ 77788 w 1314450"/>
                <a:gd name="connsiteY6" fmla="*/ 147637 h 439737"/>
                <a:gd name="connsiteX7" fmla="*/ 85725 w 1314450"/>
                <a:gd name="connsiteY7" fmla="*/ 146050 h 439737"/>
                <a:gd name="connsiteX8" fmla="*/ 101600 w 1314450"/>
                <a:gd name="connsiteY8" fmla="*/ 144462 h 439737"/>
                <a:gd name="connsiteX9" fmla="*/ 127000 w 1314450"/>
                <a:gd name="connsiteY9" fmla="*/ 141287 h 439737"/>
                <a:gd name="connsiteX10" fmla="*/ 153988 w 1314450"/>
                <a:gd name="connsiteY10" fmla="*/ 141287 h 439737"/>
                <a:gd name="connsiteX11" fmla="*/ 185738 w 1314450"/>
                <a:gd name="connsiteY11" fmla="*/ 139700 h 439737"/>
                <a:gd name="connsiteX12" fmla="*/ 223838 w 1314450"/>
                <a:gd name="connsiteY12" fmla="*/ 134937 h 439737"/>
                <a:gd name="connsiteX13" fmla="*/ 254000 w 1314450"/>
                <a:gd name="connsiteY13" fmla="*/ 122237 h 439737"/>
                <a:gd name="connsiteX14" fmla="*/ 287338 w 1314450"/>
                <a:gd name="connsiteY14" fmla="*/ 106362 h 439737"/>
                <a:gd name="connsiteX15" fmla="*/ 325438 w 1314450"/>
                <a:gd name="connsiteY15" fmla="*/ 88900 h 439737"/>
                <a:gd name="connsiteX16" fmla="*/ 347663 w 1314450"/>
                <a:gd name="connsiteY16" fmla="*/ 73025 h 439737"/>
                <a:gd name="connsiteX17" fmla="*/ 392113 w 1314450"/>
                <a:gd name="connsiteY17" fmla="*/ 55562 h 439737"/>
                <a:gd name="connsiteX18" fmla="*/ 444500 w 1314450"/>
                <a:gd name="connsiteY18" fmla="*/ 39687 h 439737"/>
                <a:gd name="connsiteX19" fmla="*/ 479425 w 1314450"/>
                <a:gd name="connsiteY19" fmla="*/ 33337 h 439737"/>
                <a:gd name="connsiteX20" fmla="*/ 511175 w 1314450"/>
                <a:gd name="connsiteY20" fmla="*/ 26987 h 439737"/>
                <a:gd name="connsiteX21" fmla="*/ 542925 w 1314450"/>
                <a:gd name="connsiteY21" fmla="*/ 20637 h 439737"/>
                <a:gd name="connsiteX22" fmla="*/ 571500 w 1314450"/>
                <a:gd name="connsiteY22" fmla="*/ 11112 h 439737"/>
                <a:gd name="connsiteX23" fmla="*/ 627063 w 1314450"/>
                <a:gd name="connsiteY23" fmla="*/ 9525 h 439737"/>
                <a:gd name="connsiteX24" fmla="*/ 698500 w 1314450"/>
                <a:gd name="connsiteY24" fmla="*/ 0 h 439737"/>
                <a:gd name="connsiteX25" fmla="*/ 760413 w 1314450"/>
                <a:gd name="connsiteY25" fmla="*/ 1587 h 439737"/>
                <a:gd name="connsiteX26" fmla="*/ 806450 w 1314450"/>
                <a:gd name="connsiteY26" fmla="*/ 1587 h 439737"/>
                <a:gd name="connsiteX27" fmla="*/ 855663 w 1314450"/>
                <a:gd name="connsiteY27" fmla="*/ 6350 h 439737"/>
                <a:gd name="connsiteX28" fmla="*/ 889000 w 1314450"/>
                <a:gd name="connsiteY28" fmla="*/ 14287 h 439737"/>
                <a:gd name="connsiteX29" fmla="*/ 927100 w 1314450"/>
                <a:gd name="connsiteY29" fmla="*/ 20637 h 439737"/>
                <a:gd name="connsiteX30" fmla="*/ 977900 w 1314450"/>
                <a:gd name="connsiteY30" fmla="*/ 28575 h 439737"/>
                <a:gd name="connsiteX31" fmla="*/ 1038225 w 1314450"/>
                <a:gd name="connsiteY31" fmla="*/ 49212 h 439737"/>
                <a:gd name="connsiteX32" fmla="*/ 1100138 w 1314450"/>
                <a:gd name="connsiteY32" fmla="*/ 60325 h 439737"/>
                <a:gd name="connsiteX33" fmla="*/ 1169988 w 1314450"/>
                <a:gd name="connsiteY33" fmla="*/ 84137 h 439737"/>
                <a:gd name="connsiteX34" fmla="*/ 1233488 w 1314450"/>
                <a:gd name="connsiteY34" fmla="*/ 98425 h 439737"/>
                <a:gd name="connsiteX35" fmla="*/ 1268413 w 1314450"/>
                <a:gd name="connsiteY35" fmla="*/ 111125 h 439737"/>
                <a:gd name="connsiteX36" fmla="*/ 1314450 w 1314450"/>
                <a:gd name="connsiteY36" fmla="*/ 141287 h 439737"/>
                <a:gd name="connsiteX0" fmla="*/ 1314450 w 1314450"/>
                <a:gd name="connsiteY0" fmla="*/ 141287 h 444499"/>
                <a:gd name="connsiteX1" fmla="*/ 642938 w 1314450"/>
                <a:gd name="connsiteY1" fmla="*/ 444499 h 444499"/>
                <a:gd name="connsiteX2" fmla="*/ 0 w 1314450"/>
                <a:gd name="connsiteY2" fmla="*/ 174625 h 444499"/>
                <a:gd name="connsiteX3" fmla="*/ 31750 w 1314450"/>
                <a:gd name="connsiteY3" fmla="*/ 153987 h 444499"/>
                <a:gd name="connsiteX4" fmla="*/ 49213 w 1314450"/>
                <a:gd name="connsiteY4" fmla="*/ 150812 h 444499"/>
                <a:gd name="connsiteX5" fmla="*/ 65088 w 1314450"/>
                <a:gd name="connsiteY5" fmla="*/ 150812 h 444499"/>
                <a:gd name="connsiteX6" fmla="*/ 77788 w 1314450"/>
                <a:gd name="connsiteY6" fmla="*/ 147637 h 444499"/>
                <a:gd name="connsiteX7" fmla="*/ 85725 w 1314450"/>
                <a:gd name="connsiteY7" fmla="*/ 146050 h 444499"/>
                <a:gd name="connsiteX8" fmla="*/ 101600 w 1314450"/>
                <a:gd name="connsiteY8" fmla="*/ 144462 h 444499"/>
                <a:gd name="connsiteX9" fmla="*/ 127000 w 1314450"/>
                <a:gd name="connsiteY9" fmla="*/ 141287 h 444499"/>
                <a:gd name="connsiteX10" fmla="*/ 153988 w 1314450"/>
                <a:gd name="connsiteY10" fmla="*/ 141287 h 444499"/>
                <a:gd name="connsiteX11" fmla="*/ 185738 w 1314450"/>
                <a:gd name="connsiteY11" fmla="*/ 139700 h 444499"/>
                <a:gd name="connsiteX12" fmla="*/ 223838 w 1314450"/>
                <a:gd name="connsiteY12" fmla="*/ 134937 h 444499"/>
                <a:gd name="connsiteX13" fmla="*/ 254000 w 1314450"/>
                <a:gd name="connsiteY13" fmla="*/ 122237 h 444499"/>
                <a:gd name="connsiteX14" fmla="*/ 287338 w 1314450"/>
                <a:gd name="connsiteY14" fmla="*/ 106362 h 444499"/>
                <a:gd name="connsiteX15" fmla="*/ 325438 w 1314450"/>
                <a:gd name="connsiteY15" fmla="*/ 88900 h 444499"/>
                <a:gd name="connsiteX16" fmla="*/ 347663 w 1314450"/>
                <a:gd name="connsiteY16" fmla="*/ 73025 h 444499"/>
                <a:gd name="connsiteX17" fmla="*/ 392113 w 1314450"/>
                <a:gd name="connsiteY17" fmla="*/ 55562 h 444499"/>
                <a:gd name="connsiteX18" fmla="*/ 444500 w 1314450"/>
                <a:gd name="connsiteY18" fmla="*/ 39687 h 444499"/>
                <a:gd name="connsiteX19" fmla="*/ 479425 w 1314450"/>
                <a:gd name="connsiteY19" fmla="*/ 33337 h 444499"/>
                <a:gd name="connsiteX20" fmla="*/ 511175 w 1314450"/>
                <a:gd name="connsiteY20" fmla="*/ 26987 h 444499"/>
                <a:gd name="connsiteX21" fmla="*/ 542925 w 1314450"/>
                <a:gd name="connsiteY21" fmla="*/ 20637 h 444499"/>
                <a:gd name="connsiteX22" fmla="*/ 571500 w 1314450"/>
                <a:gd name="connsiteY22" fmla="*/ 11112 h 444499"/>
                <a:gd name="connsiteX23" fmla="*/ 627063 w 1314450"/>
                <a:gd name="connsiteY23" fmla="*/ 9525 h 444499"/>
                <a:gd name="connsiteX24" fmla="*/ 698500 w 1314450"/>
                <a:gd name="connsiteY24" fmla="*/ 0 h 444499"/>
                <a:gd name="connsiteX25" fmla="*/ 760413 w 1314450"/>
                <a:gd name="connsiteY25" fmla="*/ 1587 h 444499"/>
                <a:gd name="connsiteX26" fmla="*/ 806450 w 1314450"/>
                <a:gd name="connsiteY26" fmla="*/ 1587 h 444499"/>
                <a:gd name="connsiteX27" fmla="*/ 855663 w 1314450"/>
                <a:gd name="connsiteY27" fmla="*/ 6350 h 444499"/>
                <a:gd name="connsiteX28" fmla="*/ 889000 w 1314450"/>
                <a:gd name="connsiteY28" fmla="*/ 14287 h 444499"/>
                <a:gd name="connsiteX29" fmla="*/ 927100 w 1314450"/>
                <a:gd name="connsiteY29" fmla="*/ 20637 h 444499"/>
                <a:gd name="connsiteX30" fmla="*/ 977900 w 1314450"/>
                <a:gd name="connsiteY30" fmla="*/ 28575 h 444499"/>
                <a:gd name="connsiteX31" fmla="*/ 1038225 w 1314450"/>
                <a:gd name="connsiteY31" fmla="*/ 49212 h 444499"/>
                <a:gd name="connsiteX32" fmla="*/ 1100138 w 1314450"/>
                <a:gd name="connsiteY32" fmla="*/ 60325 h 444499"/>
                <a:gd name="connsiteX33" fmla="*/ 1169988 w 1314450"/>
                <a:gd name="connsiteY33" fmla="*/ 84137 h 444499"/>
                <a:gd name="connsiteX34" fmla="*/ 1233488 w 1314450"/>
                <a:gd name="connsiteY34" fmla="*/ 98425 h 444499"/>
                <a:gd name="connsiteX35" fmla="*/ 1268413 w 1314450"/>
                <a:gd name="connsiteY35" fmla="*/ 111125 h 444499"/>
                <a:gd name="connsiteX36" fmla="*/ 1314450 w 1314450"/>
                <a:gd name="connsiteY36" fmla="*/ 141287 h 444499"/>
                <a:gd name="connsiteX0" fmla="*/ 1314450 w 1314450"/>
                <a:gd name="connsiteY0" fmla="*/ 141287 h 436561"/>
                <a:gd name="connsiteX1" fmla="*/ 641350 w 1314450"/>
                <a:gd name="connsiteY1" fmla="*/ 436561 h 436561"/>
                <a:gd name="connsiteX2" fmla="*/ 0 w 1314450"/>
                <a:gd name="connsiteY2" fmla="*/ 174625 h 436561"/>
                <a:gd name="connsiteX3" fmla="*/ 31750 w 1314450"/>
                <a:gd name="connsiteY3" fmla="*/ 153987 h 436561"/>
                <a:gd name="connsiteX4" fmla="*/ 49213 w 1314450"/>
                <a:gd name="connsiteY4" fmla="*/ 150812 h 436561"/>
                <a:gd name="connsiteX5" fmla="*/ 65088 w 1314450"/>
                <a:gd name="connsiteY5" fmla="*/ 150812 h 436561"/>
                <a:gd name="connsiteX6" fmla="*/ 77788 w 1314450"/>
                <a:gd name="connsiteY6" fmla="*/ 147637 h 436561"/>
                <a:gd name="connsiteX7" fmla="*/ 85725 w 1314450"/>
                <a:gd name="connsiteY7" fmla="*/ 146050 h 436561"/>
                <a:gd name="connsiteX8" fmla="*/ 101600 w 1314450"/>
                <a:gd name="connsiteY8" fmla="*/ 144462 h 436561"/>
                <a:gd name="connsiteX9" fmla="*/ 127000 w 1314450"/>
                <a:gd name="connsiteY9" fmla="*/ 141287 h 436561"/>
                <a:gd name="connsiteX10" fmla="*/ 153988 w 1314450"/>
                <a:gd name="connsiteY10" fmla="*/ 141287 h 436561"/>
                <a:gd name="connsiteX11" fmla="*/ 185738 w 1314450"/>
                <a:gd name="connsiteY11" fmla="*/ 139700 h 436561"/>
                <a:gd name="connsiteX12" fmla="*/ 223838 w 1314450"/>
                <a:gd name="connsiteY12" fmla="*/ 134937 h 436561"/>
                <a:gd name="connsiteX13" fmla="*/ 254000 w 1314450"/>
                <a:gd name="connsiteY13" fmla="*/ 122237 h 436561"/>
                <a:gd name="connsiteX14" fmla="*/ 287338 w 1314450"/>
                <a:gd name="connsiteY14" fmla="*/ 106362 h 436561"/>
                <a:gd name="connsiteX15" fmla="*/ 325438 w 1314450"/>
                <a:gd name="connsiteY15" fmla="*/ 88900 h 436561"/>
                <a:gd name="connsiteX16" fmla="*/ 347663 w 1314450"/>
                <a:gd name="connsiteY16" fmla="*/ 73025 h 436561"/>
                <a:gd name="connsiteX17" fmla="*/ 392113 w 1314450"/>
                <a:gd name="connsiteY17" fmla="*/ 55562 h 436561"/>
                <a:gd name="connsiteX18" fmla="*/ 444500 w 1314450"/>
                <a:gd name="connsiteY18" fmla="*/ 39687 h 436561"/>
                <a:gd name="connsiteX19" fmla="*/ 479425 w 1314450"/>
                <a:gd name="connsiteY19" fmla="*/ 33337 h 436561"/>
                <a:gd name="connsiteX20" fmla="*/ 511175 w 1314450"/>
                <a:gd name="connsiteY20" fmla="*/ 26987 h 436561"/>
                <a:gd name="connsiteX21" fmla="*/ 542925 w 1314450"/>
                <a:gd name="connsiteY21" fmla="*/ 20637 h 436561"/>
                <a:gd name="connsiteX22" fmla="*/ 571500 w 1314450"/>
                <a:gd name="connsiteY22" fmla="*/ 11112 h 436561"/>
                <a:gd name="connsiteX23" fmla="*/ 627063 w 1314450"/>
                <a:gd name="connsiteY23" fmla="*/ 9525 h 436561"/>
                <a:gd name="connsiteX24" fmla="*/ 698500 w 1314450"/>
                <a:gd name="connsiteY24" fmla="*/ 0 h 436561"/>
                <a:gd name="connsiteX25" fmla="*/ 760413 w 1314450"/>
                <a:gd name="connsiteY25" fmla="*/ 1587 h 436561"/>
                <a:gd name="connsiteX26" fmla="*/ 806450 w 1314450"/>
                <a:gd name="connsiteY26" fmla="*/ 1587 h 436561"/>
                <a:gd name="connsiteX27" fmla="*/ 855663 w 1314450"/>
                <a:gd name="connsiteY27" fmla="*/ 6350 h 436561"/>
                <a:gd name="connsiteX28" fmla="*/ 889000 w 1314450"/>
                <a:gd name="connsiteY28" fmla="*/ 14287 h 436561"/>
                <a:gd name="connsiteX29" fmla="*/ 927100 w 1314450"/>
                <a:gd name="connsiteY29" fmla="*/ 20637 h 436561"/>
                <a:gd name="connsiteX30" fmla="*/ 977900 w 1314450"/>
                <a:gd name="connsiteY30" fmla="*/ 28575 h 436561"/>
                <a:gd name="connsiteX31" fmla="*/ 1038225 w 1314450"/>
                <a:gd name="connsiteY31" fmla="*/ 49212 h 436561"/>
                <a:gd name="connsiteX32" fmla="*/ 1100138 w 1314450"/>
                <a:gd name="connsiteY32" fmla="*/ 60325 h 436561"/>
                <a:gd name="connsiteX33" fmla="*/ 1169988 w 1314450"/>
                <a:gd name="connsiteY33" fmla="*/ 84137 h 436561"/>
                <a:gd name="connsiteX34" fmla="*/ 1233488 w 1314450"/>
                <a:gd name="connsiteY34" fmla="*/ 98425 h 436561"/>
                <a:gd name="connsiteX35" fmla="*/ 1268413 w 1314450"/>
                <a:gd name="connsiteY35" fmla="*/ 111125 h 436561"/>
                <a:gd name="connsiteX36" fmla="*/ 1314450 w 1314450"/>
                <a:gd name="connsiteY36" fmla="*/ 141287 h 436561"/>
                <a:gd name="connsiteX0" fmla="*/ 1314450 w 1314450"/>
                <a:gd name="connsiteY0" fmla="*/ 141287 h 444499"/>
                <a:gd name="connsiteX1" fmla="*/ 630237 w 1314450"/>
                <a:gd name="connsiteY1" fmla="*/ 444499 h 444499"/>
                <a:gd name="connsiteX2" fmla="*/ 0 w 1314450"/>
                <a:gd name="connsiteY2" fmla="*/ 174625 h 444499"/>
                <a:gd name="connsiteX3" fmla="*/ 31750 w 1314450"/>
                <a:gd name="connsiteY3" fmla="*/ 153987 h 444499"/>
                <a:gd name="connsiteX4" fmla="*/ 49213 w 1314450"/>
                <a:gd name="connsiteY4" fmla="*/ 150812 h 444499"/>
                <a:gd name="connsiteX5" fmla="*/ 65088 w 1314450"/>
                <a:gd name="connsiteY5" fmla="*/ 150812 h 444499"/>
                <a:gd name="connsiteX6" fmla="*/ 77788 w 1314450"/>
                <a:gd name="connsiteY6" fmla="*/ 147637 h 444499"/>
                <a:gd name="connsiteX7" fmla="*/ 85725 w 1314450"/>
                <a:gd name="connsiteY7" fmla="*/ 146050 h 444499"/>
                <a:gd name="connsiteX8" fmla="*/ 101600 w 1314450"/>
                <a:gd name="connsiteY8" fmla="*/ 144462 h 444499"/>
                <a:gd name="connsiteX9" fmla="*/ 127000 w 1314450"/>
                <a:gd name="connsiteY9" fmla="*/ 141287 h 444499"/>
                <a:gd name="connsiteX10" fmla="*/ 153988 w 1314450"/>
                <a:gd name="connsiteY10" fmla="*/ 141287 h 444499"/>
                <a:gd name="connsiteX11" fmla="*/ 185738 w 1314450"/>
                <a:gd name="connsiteY11" fmla="*/ 139700 h 444499"/>
                <a:gd name="connsiteX12" fmla="*/ 223838 w 1314450"/>
                <a:gd name="connsiteY12" fmla="*/ 134937 h 444499"/>
                <a:gd name="connsiteX13" fmla="*/ 254000 w 1314450"/>
                <a:gd name="connsiteY13" fmla="*/ 122237 h 444499"/>
                <a:gd name="connsiteX14" fmla="*/ 287338 w 1314450"/>
                <a:gd name="connsiteY14" fmla="*/ 106362 h 444499"/>
                <a:gd name="connsiteX15" fmla="*/ 325438 w 1314450"/>
                <a:gd name="connsiteY15" fmla="*/ 88900 h 444499"/>
                <a:gd name="connsiteX16" fmla="*/ 347663 w 1314450"/>
                <a:gd name="connsiteY16" fmla="*/ 73025 h 444499"/>
                <a:gd name="connsiteX17" fmla="*/ 392113 w 1314450"/>
                <a:gd name="connsiteY17" fmla="*/ 55562 h 444499"/>
                <a:gd name="connsiteX18" fmla="*/ 444500 w 1314450"/>
                <a:gd name="connsiteY18" fmla="*/ 39687 h 444499"/>
                <a:gd name="connsiteX19" fmla="*/ 479425 w 1314450"/>
                <a:gd name="connsiteY19" fmla="*/ 33337 h 444499"/>
                <a:gd name="connsiteX20" fmla="*/ 511175 w 1314450"/>
                <a:gd name="connsiteY20" fmla="*/ 26987 h 444499"/>
                <a:gd name="connsiteX21" fmla="*/ 542925 w 1314450"/>
                <a:gd name="connsiteY21" fmla="*/ 20637 h 444499"/>
                <a:gd name="connsiteX22" fmla="*/ 571500 w 1314450"/>
                <a:gd name="connsiteY22" fmla="*/ 11112 h 444499"/>
                <a:gd name="connsiteX23" fmla="*/ 627063 w 1314450"/>
                <a:gd name="connsiteY23" fmla="*/ 9525 h 444499"/>
                <a:gd name="connsiteX24" fmla="*/ 698500 w 1314450"/>
                <a:gd name="connsiteY24" fmla="*/ 0 h 444499"/>
                <a:gd name="connsiteX25" fmla="*/ 760413 w 1314450"/>
                <a:gd name="connsiteY25" fmla="*/ 1587 h 444499"/>
                <a:gd name="connsiteX26" fmla="*/ 806450 w 1314450"/>
                <a:gd name="connsiteY26" fmla="*/ 1587 h 444499"/>
                <a:gd name="connsiteX27" fmla="*/ 855663 w 1314450"/>
                <a:gd name="connsiteY27" fmla="*/ 6350 h 444499"/>
                <a:gd name="connsiteX28" fmla="*/ 889000 w 1314450"/>
                <a:gd name="connsiteY28" fmla="*/ 14287 h 444499"/>
                <a:gd name="connsiteX29" fmla="*/ 927100 w 1314450"/>
                <a:gd name="connsiteY29" fmla="*/ 20637 h 444499"/>
                <a:gd name="connsiteX30" fmla="*/ 977900 w 1314450"/>
                <a:gd name="connsiteY30" fmla="*/ 28575 h 444499"/>
                <a:gd name="connsiteX31" fmla="*/ 1038225 w 1314450"/>
                <a:gd name="connsiteY31" fmla="*/ 49212 h 444499"/>
                <a:gd name="connsiteX32" fmla="*/ 1100138 w 1314450"/>
                <a:gd name="connsiteY32" fmla="*/ 60325 h 444499"/>
                <a:gd name="connsiteX33" fmla="*/ 1169988 w 1314450"/>
                <a:gd name="connsiteY33" fmla="*/ 84137 h 444499"/>
                <a:gd name="connsiteX34" fmla="*/ 1233488 w 1314450"/>
                <a:gd name="connsiteY34" fmla="*/ 98425 h 444499"/>
                <a:gd name="connsiteX35" fmla="*/ 1268413 w 1314450"/>
                <a:gd name="connsiteY35" fmla="*/ 111125 h 444499"/>
                <a:gd name="connsiteX36" fmla="*/ 1314450 w 1314450"/>
                <a:gd name="connsiteY36" fmla="*/ 141287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4450" h="444499">
                  <a:moveTo>
                    <a:pt x="1314450" y="141287"/>
                  </a:moveTo>
                  <a:lnTo>
                    <a:pt x="630237" y="444499"/>
                  </a:lnTo>
                  <a:lnTo>
                    <a:pt x="0" y="174625"/>
                  </a:lnTo>
                  <a:lnTo>
                    <a:pt x="31750" y="153987"/>
                  </a:lnTo>
                  <a:lnTo>
                    <a:pt x="49213" y="150812"/>
                  </a:lnTo>
                  <a:lnTo>
                    <a:pt x="65088" y="150812"/>
                  </a:lnTo>
                  <a:lnTo>
                    <a:pt x="77788" y="147637"/>
                  </a:lnTo>
                  <a:lnTo>
                    <a:pt x="85725" y="146050"/>
                  </a:lnTo>
                  <a:lnTo>
                    <a:pt x="101600" y="144462"/>
                  </a:lnTo>
                  <a:lnTo>
                    <a:pt x="127000" y="141287"/>
                  </a:lnTo>
                  <a:lnTo>
                    <a:pt x="153988" y="141287"/>
                  </a:lnTo>
                  <a:lnTo>
                    <a:pt x="185738" y="139700"/>
                  </a:lnTo>
                  <a:lnTo>
                    <a:pt x="223838" y="134937"/>
                  </a:lnTo>
                  <a:lnTo>
                    <a:pt x="254000" y="122237"/>
                  </a:lnTo>
                  <a:lnTo>
                    <a:pt x="287338" y="106362"/>
                  </a:lnTo>
                  <a:lnTo>
                    <a:pt x="325438" y="88900"/>
                  </a:lnTo>
                  <a:lnTo>
                    <a:pt x="347663" y="73025"/>
                  </a:lnTo>
                  <a:lnTo>
                    <a:pt x="392113" y="55562"/>
                  </a:lnTo>
                  <a:lnTo>
                    <a:pt x="444500" y="39687"/>
                  </a:lnTo>
                  <a:lnTo>
                    <a:pt x="479425" y="33337"/>
                  </a:lnTo>
                  <a:lnTo>
                    <a:pt x="511175" y="26987"/>
                  </a:lnTo>
                  <a:lnTo>
                    <a:pt x="542925" y="20637"/>
                  </a:lnTo>
                  <a:lnTo>
                    <a:pt x="571500" y="11112"/>
                  </a:lnTo>
                  <a:lnTo>
                    <a:pt x="627063" y="9525"/>
                  </a:lnTo>
                  <a:lnTo>
                    <a:pt x="698500" y="0"/>
                  </a:lnTo>
                  <a:lnTo>
                    <a:pt x="760413" y="1587"/>
                  </a:lnTo>
                  <a:lnTo>
                    <a:pt x="806450" y="1587"/>
                  </a:lnTo>
                  <a:lnTo>
                    <a:pt x="855663" y="6350"/>
                  </a:lnTo>
                  <a:lnTo>
                    <a:pt x="889000" y="14287"/>
                  </a:lnTo>
                  <a:lnTo>
                    <a:pt x="927100" y="20637"/>
                  </a:lnTo>
                  <a:lnTo>
                    <a:pt x="977900" y="28575"/>
                  </a:lnTo>
                  <a:lnTo>
                    <a:pt x="1038225" y="49212"/>
                  </a:lnTo>
                  <a:lnTo>
                    <a:pt x="1100138" y="60325"/>
                  </a:lnTo>
                  <a:lnTo>
                    <a:pt x="1169988" y="84137"/>
                  </a:lnTo>
                  <a:lnTo>
                    <a:pt x="1233488" y="98425"/>
                  </a:lnTo>
                  <a:lnTo>
                    <a:pt x="1268413" y="111125"/>
                  </a:lnTo>
                  <a:lnTo>
                    <a:pt x="1314450" y="141287"/>
                  </a:lnTo>
                  <a:close/>
                </a:path>
              </a:pathLst>
            </a:custGeom>
            <a:solidFill>
              <a:srgbClr val="397E26"/>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82" name="Text Box 20"/>
            <p:cNvSpPr txBox="1">
              <a:spLocks noChangeArrowheads="1"/>
            </p:cNvSpPr>
            <p:nvPr/>
          </p:nvSpPr>
          <p:spPr bwMode="gray">
            <a:xfrm>
              <a:off x="4105275" y="3479800"/>
              <a:ext cx="387350" cy="309563"/>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chemeClr val="bg1"/>
                  </a:solidFill>
                </a:rPr>
                <a:t>10</a:t>
              </a:r>
            </a:p>
          </p:txBody>
        </p:sp>
        <p:sp>
          <p:nvSpPr>
            <p:cNvPr id="83" name="Freeform 82"/>
            <p:cNvSpPr/>
            <p:nvPr/>
          </p:nvSpPr>
          <p:spPr bwMode="auto">
            <a:xfrm>
              <a:off x="3498850" y="3832225"/>
              <a:ext cx="1711325" cy="609600"/>
            </a:xfrm>
            <a:custGeom>
              <a:avLst/>
              <a:gdLst>
                <a:gd name="connsiteX0" fmla="*/ 1711325 w 1711325"/>
                <a:gd name="connsiteY0" fmla="*/ 322263 h 609600"/>
                <a:gd name="connsiteX1" fmla="*/ 1038225 w 1711325"/>
                <a:gd name="connsiteY1" fmla="*/ 609600 h 609600"/>
                <a:gd name="connsiteX2" fmla="*/ 982662 w 1711325"/>
                <a:gd name="connsiteY2" fmla="*/ 593725 h 609600"/>
                <a:gd name="connsiteX3" fmla="*/ 960437 w 1711325"/>
                <a:gd name="connsiteY3" fmla="*/ 587375 h 609600"/>
                <a:gd name="connsiteX4" fmla="*/ 949325 w 1711325"/>
                <a:gd name="connsiteY4" fmla="*/ 581025 h 609600"/>
                <a:gd name="connsiteX5" fmla="*/ 923925 w 1711325"/>
                <a:gd name="connsiteY5" fmla="*/ 569913 h 609600"/>
                <a:gd name="connsiteX6" fmla="*/ 892175 w 1711325"/>
                <a:gd name="connsiteY6" fmla="*/ 561975 h 609600"/>
                <a:gd name="connsiteX7" fmla="*/ 858837 w 1711325"/>
                <a:gd name="connsiteY7" fmla="*/ 547688 h 609600"/>
                <a:gd name="connsiteX8" fmla="*/ 823912 w 1711325"/>
                <a:gd name="connsiteY8" fmla="*/ 541338 h 609600"/>
                <a:gd name="connsiteX9" fmla="*/ 787400 w 1711325"/>
                <a:gd name="connsiteY9" fmla="*/ 512763 h 609600"/>
                <a:gd name="connsiteX10" fmla="*/ 771525 w 1711325"/>
                <a:gd name="connsiteY10" fmla="*/ 503238 h 609600"/>
                <a:gd name="connsiteX11" fmla="*/ 754062 w 1711325"/>
                <a:gd name="connsiteY11" fmla="*/ 496888 h 609600"/>
                <a:gd name="connsiteX12" fmla="*/ 715962 w 1711325"/>
                <a:gd name="connsiteY12" fmla="*/ 450850 h 609600"/>
                <a:gd name="connsiteX13" fmla="*/ 668337 w 1711325"/>
                <a:gd name="connsiteY13" fmla="*/ 406400 h 609600"/>
                <a:gd name="connsiteX14" fmla="*/ 631825 w 1711325"/>
                <a:gd name="connsiteY14" fmla="*/ 377825 h 609600"/>
                <a:gd name="connsiteX15" fmla="*/ 612775 w 1711325"/>
                <a:gd name="connsiteY15" fmla="*/ 366713 h 609600"/>
                <a:gd name="connsiteX16" fmla="*/ 582612 w 1711325"/>
                <a:gd name="connsiteY16" fmla="*/ 354013 h 609600"/>
                <a:gd name="connsiteX17" fmla="*/ 547687 w 1711325"/>
                <a:gd name="connsiteY17" fmla="*/ 347663 h 609600"/>
                <a:gd name="connsiteX18" fmla="*/ 509587 w 1711325"/>
                <a:gd name="connsiteY18" fmla="*/ 322263 h 609600"/>
                <a:gd name="connsiteX19" fmla="*/ 482600 w 1711325"/>
                <a:gd name="connsiteY19" fmla="*/ 300038 h 609600"/>
                <a:gd name="connsiteX20" fmla="*/ 444500 w 1711325"/>
                <a:gd name="connsiteY20" fmla="*/ 271463 h 609600"/>
                <a:gd name="connsiteX21" fmla="*/ 407987 w 1711325"/>
                <a:gd name="connsiteY21" fmla="*/ 236538 h 609600"/>
                <a:gd name="connsiteX22" fmla="*/ 365125 w 1711325"/>
                <a:gd name="connsiteY22" fmla="*/ 220663 h 609600"/>
                <a:gd name="connsiteX23" fmla="*/ 301625 w 1711325"/>
                <a:gd name="connsiteY23" fmla="*/ 198438 h 609600"/>
                <a:gd name="connsiteX24" fmla="*/ 255587 w 1711325"/>
                <a:gd name="connsiteY24" fmla="*/ 180975 h 609600"/>
                <a:gd name="connsiteX25" fmla="*/ 214312 w 1711325"/>
                <a:gd name="connsiteY25" fmla="*/ 158750 h 609600"/>
                <a:gd name="connsiteX26" fmla="*/ 171450 w 1711325"/>
                <a:gd name="connsiteY26" fmla="*/ 147638 h 609600"/>
                <a:gd name="connsiteX27" fmla="*/ 141287 w 1711325"/>
                <a:gd name="connsiteY27" fmla="*/ 131763 h 609600"/>
                <a:gd name="connsiteX28" fmla="*/ 115887 w 1711325"/>
                <a:gd name="connsiteY28" fmla="*/ 131763 h 609600"/>
                <a:gd name="connsiteX29" fmla="*/ 90487 w 1711325"/>
                <a:gd name="connsiteY29" fmla="*/ 131763 h 609600"/>
                <a:gd name="connsiteX30" fmla="*/ 58737 w 1711325"/>
                <a:gd name="connsiteY30" fmla="*/ 131763 h 609600"/>
                <a:gd name="connsiteX31" fmla="*/ 36512 w 1711325"/>
                <a:gd name="connsiteY31" fmla="*/ 122238 h 609600"/>
                <a:gd name="connsiteX32" fmla="*/ 0 w 1711325"/>
                <a:gd name="connsiteY32" fmla="*/ 111125 h 609600"/>
                <a:gd name="connsiteX33" fmla="*/ 415925 w 1711325"/>
                <a:gd name="connsiteY33" fmla="*/ 0 h 609600"/>
                <a:gd name="connsiteX34" fmla="*/ 503237 w 1711325"/>
                <a:gd name="connsiteY34" fmla="*/ 11113 h 609600"/>
                <a:gd name="connsiteX35" fmla="*/ 569912 w 1711325"/>
                <a:gd name="connsiteY35" fmla="*/ 20638 h 609600"/>
                <a:gd name="connsiteX36" fmla="*/ 620712 w 1711325"/>
                <a:gd name="connsiteY36" fmla="*/ 39688 h 609600"/>
                <a:gd name="connsiteX37" fmla="*/ 657225 w 1711325"/>
                <a:gd name="connsiteY37" fmla="*/ 39688 h 609600"/>
                <a:gd name="connsiteX38" fmla="*/ 741362 w 1711325"/>
                <a:gd name="connsiteY38" fmla="*/ 66675 h 609600"/>
                <a:gd name="connsiteX39" fmla="*/ 803275 w 1711325"/>
                <a:gd name="connsiteY39" fmla="*/ 85725 h 609600"/>
                <a:gd name="connsiteX40" fmla="*/ 866775 w 1711325"/>
                <a:gd name="connsiteY40" fmla="*/ 98425 h 609600"/>
                <a:gd name="connsiteX41" fmla="*/ 906462 w 1711325"/>
                <a:gd name="connsiteY41" fmla="*/ 114300 h 609600"/>
                <a:gd name="connsiteX42" fmla="*/ 935037 w 1711325"/>
                <a:gd name="connsiteY42" fmla="*/ 115888 h 609600"/>
                <a:gd name="connsiteX43" fmla="*/ 981075 w 1711325"/>
                <a:gd name="connsiteY43" fmla="*/ 115888 h 609600"/>
                <a:gd name="connsiteX44" fmla="*/ 1012825 w 1711325"/>
                <a:gd name="connsiteY44" fmla="*/ 127000 h 609600"/>
                <a:gd name="connsiteX45" fmla="*/ 1074737 w 1711325"/>
                <a:gd name="connsiteY45" fmla="*/ 138113 h 609600"/>
                <a:gd name="connsiteX46" fmla="*/ 1139825 w 1711325"/>
                <a:gd name="connsiteY46" fmla="*/ 161925 h 609600"/>
                <a:gd name="connsiteX47" fmla="*/ 1209675 w 1711325"/>
                <a:gd name="connsiteY47" fmla="*/ 198438 h 609600"/>
                <a:gd name="connsiteX48" fmla="*/ 1265237 w 1711325"/>
                <a:gd name="connsiteY48" fmla="*/ 223838 h 609600"/>
                <a:gd name="connsiteX49" fmla="*/ 1355725 w 1711325"/>
                <a:gd name="connsiteY49" fmla="*/ 254000 h 609600"/>
                <a:gd name="connsiteX50" fmla="*/ 1416050 w 1711325"/>
                <a:gd name="connsiteY50" fmla="*/ 269875 h 609600"/>
                <a:gd name="connsiteX51" fmla="*/ 1484312 w 1711325"/>
                <a:gd name="connsiteY51" fmla="*/ 285750 h 609600"/>
                <a:gd name="connsiteX52" fmla="*/ 1577975 w 1711325"/>
                <a:gd name="connsiteY52" fmla="*/ 303213 h 609600"/>
                <a:gd name="connsiteX53" fmla="*/ 1646237 w 1711325"/>
                <a:gd name="connsiteY53" fmla="*/ 307975 h 609600"/>
                <a:gd name="connsiteX54" fmla="*/ 1711325 w 1711325"/>
                <a:gd name="connsiteY54" fmla="*/ 32226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1325" h="609600">
                  <a:moveTo>
                    <a:pt x="1711325" y="322263"/>
                  </a:moveTo>
                  <a:lnTo>
                    <a:pt x="1038225" y="609600"/>
                  </a:lnTo>
                  <a:lnTo>
                    <a:pt x="982662" y="593725"/>
                  </a:lnTo>
                  <a:lnTo>
                    <a:pt x="960437" y="587375"/>
                  </a:lnTo>
                  <a:lnTo>
                    <a:pt x="949325" y="581025"/>
                  </a:lnTo>
                  <a:lnTo>
                    <a:pt x="923925" y="569913"/>
                  </a:lnTo>
                  <a:lnTo>
                    <a:pt x="892175" y="561975"/>
                  </a:lnTo>
                  <a:lnTo>
                    <a:pt x="858837" y="547688"/>
                  </a:lnTo>
                  <a:lnTo>
                    <a:pt x="823912" y="541338"/>
                  </a:lnTo>
                  <a:lnTo>
                    <a:pt x="787400" y="512763"/>
                  </a:lnTo>
                  <a:lnTo>
                    <a:pt x="771525" y="503238"/>
                  </a:lnTo>
                  <a:lnTo>
                    <a:pt x="754062" y="496888"/>
                  </a:lnTo>
                  <a:lnTo>
                    <a:pt x="715962" y="450850"/>
                  </a:lnTo>
                  <a:lnTo>
                    <a:pt x="668337" y="406400"/>
                  </a:lnTo>
                  <a:lnTo>
                    <a:pt x="631825" y="377825"/>
                  </a:lnTo>
                  <a:lnTo>
                    <a:pt x="612775" y="366713"/>
                  </a:lnTo>
                  <a:lnTo>
                    <a:pt x="582612" y="354013"/>
                  </a:lnTo>
                  <a:lnTo>
                    <a:pt x="547687" y="347663"/>
                  </a:lnTo>
                  <a:lnTo>
                    <a:pt x="509587" y="322263"/>
                  </a:lnTo>
                  <a:lnTo>
                    <a:pt x="482600" y="300038"/>
                  </a:lnTo>
                  <a:lnTo>
                    <a:pt x="444500" y="271463"/>
                  </a:lnTo>
                  <a:lnTo>
                    <a:pt x="407987" y="236538"/>
                  </a:lnTo>
                  <a:lnTo>
                    <a:pt x="365125" y="220663"/>
                  </a:lnTo>
                  <a:lnTo>
                    <a:pt x="301625" y="198438"/>
                  </a:lnTo>
                  <a:lnTo>
                    <a:pt x="255587" y="180975"/>
                  </a:lnTo>
                  <a:lnTo>
                    <a:pt x="214312" y="158750"/>
                  </a:lnTo>
                  <a:lnTo>
                    <a:pt x="171450" y="147638"/>
                  </a:lnTo>
                  <a:lnTo>
                    <a:pt x="141287" y="131763"/>
                  </a:lnTo>
                  <a:lnTo>
                    <a:pt x="115887" y="131763"/>
                  </a:lnTo>
                  <a:lnTo>
                    <a:pt x="90487" y="131763"/>
                  </a:lnTo>
                  <a:lnTo>
                    <a:pt x="58737" y="131763"/>
                  </a:lnTo>
                  <a:lnTo>
                    <a:pt x="36512" y="122238"/>
                  </a:lnTo>
                  <a:lnTo>
                    <a:pt x="0" y="111125"/>
                  </a:lnTo>
                  <a:lnTo>
                    <a:pt x="415925" y="0"/>
                  </a:lnTo>
                  <a:lnTo>
                    <a:pt x="503237" y="11113"/>
                  </a:lnTo>
                  <a:lnTo>
                    <a:pt x="569912" y="20638"/>
                  </a:lnTo>
                  <a:lnTo>
                    <a:pt x="620712" y="39688"/>
                  </a:lnTo>
                  <a:lnTo>
                    <a:pt x="657225" y="39688"/>
                  </a:lnTo>
                  <a:lnTo>
                    <a:pt x="741362" y="66675"/>
                  </a:lnTo>
                  <a:lnTo>
                    <a:pt x="803275" y="85725"/>
                  </a:lnTo>
                  <a:lnTo>
                    <a:pt x="866775" y="98425"/>
                  </a:lnTo>
                  <a:lnTo>
                    <a:pt x="906462" y="114300"/>
                  </a:lnTo>
                  <a:lnTo>
                    <a:pt x="935037" y="115888"/>
                  </a:lnTo>
                  <a:lnTo>
                    <a:pt x="981075" y="115888"/>
                  </a:lnTo>
                  <a:lnTo>
                    <a:pt x="1012825" y="127000"/>
                  </a:lnTo>
                  <a:lnTo>
                    <a:pt x="1074737" y="138113"/>
                  </a:lnTo>
                  <a:lnTo>
                    <a:pt x="1139825" y="161925"/>
                  </a:lnTo>
                  <a:lnTo>
                    <a:pt x="1209675" y="198438"/>
                  </a:lnTo>
                  <a:lnTo>
                    <a:pt x="1265237" y="223838"/>
                  </a:lnTo>
                  <a:lnTo>
                    <a:pt x="1355725" y="254000"/>
                  </a:lnTo>
                  <a:lnTo>
                    <a:pt x="1416050" y="269875"/>
                  </a:lnTo>
                  <a:lnTo>
                    <a:pt x="1484312" y="285750"/>
                  </a:lnTo>
                  <a:lnTo>
                    <a:pt x="1577975" y="303213"/>
                  </a:lnTo>
                  <a:lnTo>
                    <a:pt x="1646237" y="307975"/>
                  </a:lnTo>
                  <a:lnTo>
                    <a:pt x="1711325" y="322263"/>
                  </a:lnTo>
                  <a:close/>
                </a:path>
              </a:pathLst>
            </a:custGeom>
            <a:solidFill>
              <a:srgbClr val="397E26"/>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dirty="0">
                <a:solidFill>
                  <a:srgbClr val="000000"/>
                </a:solidFill>
              </a:endParaRPr>
            </a:p>
          </p:txBody>
        </p:sp>
        <p:sp>
          <p:nvSpPr>
            <p:cNvPr id="84" name="Text Box 15"/>
            <p:cNvSpPr txBox="1">
              <a:spLocks noChangeArrowheads="1"/>
            </p:cNvSpPr>
            <p:nvPr/>
          </p:nvSpPr>
          <p:spPr bwMode="gray">
            <a:xfrm>
              <a:off x="4779963" y="3844925"/>
              <a:ext cx="287337" cy="309563"/>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rgbClr val="000000"/>
                  </a:solidFill>
                </a:rPr>
                <a:t>1</a:t>
              </a:r>
            </a:p>
          </p:txBody>
        </p:sp>
        <p:sp>
          <p:nvSpPr>
            <p:cNvPr id="85" name="Text Box 17"/>
            <p:cNvSpPr txBox="1">
              <a:spLocks noChangeArrowheads="1"/>
            </p:cNvSpPr>
            <p:nvPr/>
          </p:nvSpPr>
          <p:spPr bwMode="gray">
            <a:xfrm>
              <a:off x="4349750" y="4011613"/>
              <a:ext cx="387350" cy="309562"/>
            </a:xfrm>
            <a:prstGeom prst="rect">
              <a:avLst/>
            </a:prstGeom>
            <a:noFill/>
            <a:ln w="9525">
              <a:noFill/>
              <a:miter lim="800000"/>
              <a:headEnd/>
              <a:tailEnd/>
            </a:ln>
          </p:spPr>
          <p:txBody>
            <a:bodyPr wrap="none" lIns="93414" tIns="46708" rIns="93414" bIns="46708">
              <a:spAutoFit/>
            </a:bodyPr>
            <a:lstStyle/>
            <a:p>
              <a:pPr>
                <a:spcBef>
                  <a:spcPct val="30000"/>
                </a:spcBef>
              </a:pPr>
              <a:r>
                <a:rPr lang="en-US" dirty="0">
                  <a:solidFill>
                    <a:schemeClr val="bg1"/>
                  </a:solidFill>
                </a:rPr>
                <a:t>10</a:t>
              </a:r>
            </a:p>
          </p:txBody>
        </p:sp>
      </p:grpSp>
      <p:grpSp>
        <p:nvGrpSpPr>
          <p:cNvPr id="3" name="Group 118"/>
          <p:cNvGrpSpPr/>
          <p:nvPr/>
        </p:nvGrpSpPr>
        <p:grpSpPr>
          <a:xfrm>
            <a:off x="6553200" y="2946759"/>
            <a:ext cx="2371725" cy="856891"/>
            <a:chOff x="6096000" y="1194159"/>
            <a:chExt cx="2371725" cy="856891"/>
          </a:xfrm>
        </p:grpSpPr>
        <p:grpSp>
          <p:nvGrpSpPr>
            <p:cNvPr id="4" name="Group 117"/>
            <p:cNvGrpSpPr/>
            <p:nvPr/>
          </p:nvGrpSpPr>
          <p:grpSpPr>
            <a:xfrm>
              <a:off x="6096000" y="1219200"/>
              <a:ext cx="2371725" cy="831850"/>
              <a:chOff x="228600" y="2851150"/>
              <a:chExt cx="2371725" cy="831850"/>
            </a:xfrm>
          </p:grpSpPr>
          <p:pic>
            <p:nvPicPr>
              <p:cNvPr id="59" name="Picture 10" descr="L123b"/>
              <p:cNvPicPr>
                <a:picLocks noChangeAspect="1" noChangeArrowheads="1"/>
              </p:cNvPicPr>
              <p:nvPr/>
            </p:nvPicPr>
            <p:blipFill>
              <a:blip r:embed="rId3" cstate="print"/>
              <a:srcRect/>
              <a:stretch>
                <a:fillRect/>
              </a:stretch>
            </p:blipFill>
            <p:spPr bwMode="gray">
              <a:xfrm>
                <a:off x="228600" y="2851150"/>
                <a:ext cx="2371725" cy="831850"/>
              </a:xfrm>
              <a:prstGeom prst="rect">
                <a:avLst/>
              </a:prstGeom>
              <a:noFill/>
              <a:ln w="9525">
                <a:noFill/>
                <a:miter lim="800000"/>
                <a:headEnd/>
                <a:tailEnd/>
              </a:ln>
            </p:spPr>
          </p:pic>
          <p:sp>
            <p:nvSpPr>
              <p:cNvPr id="73" name="Freeform 72"/>
              <p:cNvSpPr/>
              <p:nvPr/>
            </p:nvSpPr>
            <p:spPr bwMode="auto">
              <a:xfrm>
                <a:off x="247650" y="2862263"/>
                <a:ext cx="2332037" cy="815975"/>
              </a:xfrm>
              <a:custGeom>
                <a:avLst/>
                <a:gdLst>
                  <a:gd name="connsiteX0" fmla="*/ 0 w 2332038"/>
                  <a:gd name="connsiteY0" fmla="*/ 306387 h 815975"/>
                  <a:gd name="connsiteX1" fmla="*/ 1163638 w 2332038"/>
                  <a:gd name="connsiteY1" fmla="*/ 0 h 815975"/>
                  <a:gd name="connsiteX2" fmla="*/ 2332038 w 2332038"/>
                  <a:gd name="connsiteY2" fmla="*/ 306387 h 815975"/>
                  <a:gd name="connsiteX3" fmla="*/ 1174750 w 2332038"/>
                  <a:gd name="connsiteY3" fmla="*/ 815975 h 815975"/>
                  <a:gd name="connsiteX4" fmla="*/ 0 w 2332038"/>
                  <a:gd name="connsiteY4" fmla="*/ 306387 h 81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038" h="815975">
                    <a:moveTo>
                      <a:pt x="0" y="306387"/>
                    </a:moveTo>
                    <a:lnTo>
                      <a:pt x="1163638" y="0"/>
                    </a:lnTo>
                    <a:lnTo>
                      <a:pt x="2332038" y="306387"/>
                    </a:lnTo>
                    <a:lnTo>
                      <a:pt x="1174750" y="815975"/>
                    </a:lnTo>
                    <a:lnTo>
                      <a:pt x="0" y="306387"/>
                    </a:lnTo>
                    <a:close/>
                  </a:path>
                </a:pathLst>
              </a:custGeom>
              <a:solidFill>
                <a:srgbClr val="FF99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75" name="Freeform 74"/>
              <p:cNvSpPr/>
              <p:nvPr/>
            </p:nvSpPr>
            <p:spPr bwMode="auto">
              <a:xfrm>
                <a:off x="1652587" y="3244850"/>
                <a:ext cx="458788" cy="125413"/>
              </a:xfrm>
              <a:custGeom>
                <a:avLst/>
                <a:gdLst>
                  <a:gd name="connsiteX0" fmla="*/ 0 w 458787"/>
                  <a:gd name="connsiteY0" fmla="*/ 0 h 125413"/>
                  <a:gd name="connsiteX1" fmla="*/ 84137 w 458787"/>
                  <a:gd name="connsiteY1" fmla="*/ 9525 h 125413"/>
                  <a:gd name="connsiteX2" fmla="*/ 171450 w 458787"/>
                  <a:gd name="connsiteY2" fmla="*/ 30163 h 125413"/>
                  <a:gd name="connsiteX3" fmla="*/ 249237 w 458787"/>
                  <a:gd name="connsiteY3" fmla="*/ 55563 h 125413"/>
                  <a:gd name="connsiteX4" fmla="*/ 336550 w 458787"/>
                  <a:gd name="connsiteY4" fmla="*/ 77788 h 125413"/>
                  <a:gd name="connsiteX5" fmla="*/ 384175 w 458787"/>
                  <a:gd name="connsiteY5" fmla="*/ 92075 h 125413"/>
                  <a:gd name="connsiteX6" fmla="*/ 439737 w 458787"/>
                  <a:gd name="connsiteY6" fmla="*/ 117475 h 125413"/>
                  <a:gd name="connsiteX7" fmla="*/ 458787 w 458787"/>
                  <a:gd name="connsiteY7" fmla="*/ 125413 h 1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787" h="125413">
                    <a:moveTo>
                      <a:pt x="0" y="0"/>
                    </a:moveTo>
                    <a:cubicBezTo>
                      <a:pt x="27781" y="2249"/>
                      <a:pt x="55562" y="4498"/>
                      <a:pt x="84137" y="9525"/>
                    </a:cubicBezTo>
                    <a:cubicBezTo>
                      <a:pt x="112712" y="14552"/>
                      <a:pt x="143933" y="22490"/>
                      <a:pt x="171450" y="30163"/>
                    </a:cubicBezTo>
                    <a:cubicBezTo>
                      <a:pt x="198967" y="37836"/>
                      <a:pt x="221721" y="47626"/>
                      <a:pt x="249237" y="55563"/>
                    </a:cubicBezTo>
                    <a:cubicBezTo>
                      <a:pt x="276753" y="63500"/>
                      <a:pt x="314060" y="71703"/>
                      <a:pt x="336550" y="77788"/>
                    </a:cubicBezTo>
                    <a:cubicBezTo>
                      <a:pt x="359040" y="83873"/>
                      <a:pt x="366977" y="85461"/>
                      <a:pt x="384175" y="92075"/>
                    </a:cubicBezTo>
                    <a:cubicBezTo>
                      <a:pt x="401373" y="98689"/>
                      <a:pt x="427302" y="111919"/>
                      <a:pt x="439737" y="117475"/>
                    </a:cubicBezTo>
                    <a:cubicBezTo>
                      <a:pt x="452172" y="123031"/>
                      <a:pt x="455479" y="124222"/>
                      <a:pt x="458787" y="125413"/>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86" name="Freeform 85"/>
              <p:cNvSpPr/>
              <p:nvPr/>
            </p:nvSpPr>
            <p:spPr bwMode="auto">
              <a:xfrm>
                <a:off x="598487" y="2995613"/>
                <a:ext cx="433388" cy="157162"/>
              </a:xfrm>
              <a:custGeom>
                <a:avLst/>
                <a:gdLst>
                  <a:gd name="connsiteX0" fmla="*/ 0 w 433388"/>
                  <a:gd name="connsiteY0" fmla="*/ 79375 h 157162"/>
                  <a:gd name="connsiteX1" fmla="*/ 292100 w 433388"/>
                  <a:gd name="connsiteY1" fmla="*/ 0 h 157162"/>
                  <a:gd name="connsiteX2" fmla="*/ 433388 w 433388"/>
                  <a:gd name="connsiteY2" fmla="*/ 136525 h 157162"/>
                  <a:gd name="connsiteX3" fmla="*/ 368300 w 433388"/>
                  <a:gd name="connsiteY3" fmla="*/ 150812 h 157162"/>
                  <a:gd name="connsiteX4" fmla="*/ 319088 w 433388"/>
                  <a:gd name="connsiteY4" fmla="*/ 157162 h 157162"/>
                  <a:gd name="connsiteX5" fmla="*/ 138113 w 433388"/>
                  <a:gd name="connsiteY5" fmla="*/ 123825 h 157162"/>
                  <a:gd name="connsiteX6" fmla="*/ 0 w 433388"/>
                  <a:gd name="connsiteY6" fmla="*/ 7937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388" h="157162">
                    <a:moveTo>
                      <a:pt x="0" y="79375"/>
                    </a:moveTo>
                    <a:lnTo>
                      <a:pt x="292100" y="0"/>
                    </a:lnTo>
                    <a:lnTo>
                      <a:pt x="433388" y="136525"/>
                    </a:lnTo>
                    <a:lnTo>
                      <a:pt x="368300" y="150812"/>
                    </a:lnTo>
                    <a:lnTo>
                      <a:pt x="319088" y="157162"/>
                    </a:lnTo>
                    <a:lnTo>
                      <a:pt x="138113" y="123825"/>
                    </a:lnTo>
                    <a:lnTo>
                      <a:pt x="0" y="79375"/>
                    </a:lnTo>
                    <a:close/>
                  </a:path>
                </a:pathLst>
              </a:custGeom>
              <a:solidFill>
                <a:srgbClr val="CCFF6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87" name="Freeform 86"/>
              <p:cNvSpPr/>
              <p:nvPr/>
            </p:nvSpPr>
            <p:spPr bwMode="auto">
              <a:xfrm>
                <a:off x="665162" y="3151188"/>
                <a:ext cx="515938" cy="282575"/>
              </a:xfrm>
              <a:custGeom>
                <a:avLst/>
                <a:gdLst>
                  <a:gd name="connsiteX0" fmla="*/ 180975 w 515938"/>
                  <a:gd name="connsiteY0" fmla="*/ 273050 h 282575"/>
                  <a:gd name="connsiteX1" fmla="*/ 0 w 515938"/>
                  <a:gd name="connsiteY1" fmla="*/ 193675 h 282575"/>
                  <a:gd name="connsiteX2" fmla="*/ 53975 w 515938"/>
                  <a:gd name="connsiteY2" fmla="*/ 96837 h 282575"/>
                  <a:gd name="connsiteX3" fmla="*/ 169863 w 515938"/>
                  <a:gd name="connsiteY3" fmla="*/ 44450 h 282575"/>
                  <a:gd name="connsiteX4" fmla="*/ 241300 w 515938"/>
                  <a:gd name="connsiteY4" fmla="*/ 3175 h 282575"/>
                  <a:gd name="connsiteX5" fmla="*/ 298450 w 515938"/>
                  <a:gd name="connsiteY5" fmla="*/ 0 h 282575"/>
                  <a:gd name="connsiteX6" fmla="*/ 463550 w 515938"/>
                  <a:gd name="connsiteY6" fmla="*/ 23812 h 282575"/>
                  <a:gd name="connsiteX7" fmla="*/ 515938 w 515938"/>
                  <a:gd name="connsiteY7" fmla="*/ 96837 h 282575"/>
                  <a:gd name="connsiteX8" fmla="*/ 504825 w 515938"/>
                  <a:gd name="connsiteY8" fmla="*/ 122237 h 282575"/>
                  <a:gd name="connsiteX9" fmla="*/ 511175 w 515938"/>
                  <a:gd name="connsiteY9" fmla="*/ 173037 h 282575"/>
                  <a:gd name="connsiteX10" fmla="*/ 311150 w 515938"/>
                  <a:gd name="connsiteY10" fmla="*/ 282575 h 282575"/>
                  <a:gd name="connsiteX11" fmla="*/ 180975 w 515938"/>
                  <a:gd name="connsiteY11" fmla="*/ 27305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938" h="282575">
                    <a:moveTo>
                      <a:pt x="180975" y="273050"/>
                    </a:moveTo>
                    <a:lnTo>
                      <a:pt x="0" y="193675"/>
                    </a:lnTo>
                    <a:lnTo>
                      <a:pt x="53975" y="96837"/>
                    </a:lnTo>
                    <a:lnTo>
                      <a:pt x="169863" y="44450"/>
                    </a:lnTo>
                    <a:lnTo>
                      <a:pt x="241300" y="3175"/>
                    </a:lnTo>
                    <a:lnTo>
                      <a:pt x="298450" y="0"/>
                    </a:lnTo>
                    <a:lnTo>
                      <a:pt x="463550" y="23812"/>
                    </a:lnTo>
                    <a:lnTo>
                      <a:pt x="515938" y="96837"/>
                    </a:lnTo>
                    <a:lnTo>
                      <a:pt x="504825" y="122237"/>
                    </a:lnTo>
                    <a:lnTo>
                      <a:pt x="511175" y="173037"/>
                    </a:lnTo>
                    <a:lnTo>
                      <a:pt x="311150" y="282575"/>
                    </a:lnTo>
                    <a:lnTo>
                      <a:pt x="180975" y="273050"/>
                    </a:lnTo>
                    <a:close/>
                  </a:path>
                </a:pathLst>
              </a:custGeom>
              <a:solidFill>
                <a:schemeClr val="accent1">
                  <a:lumMod val="40000"/>
                  <a:lumOff val="6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88" name="Freeform 87"/>
              <p:cNvSpPr/>
              <p:nvPr/>
            </p:nvSpPr>
            <p:spPr bwMode="auto">
              <a:xfrm>
                <a:off x="252412" y="3068638"/>
                <a:ext cx="679450" cy="284162"/>
              </a:xfrm>
              <a:custGeom>
                <a:avLst/>
                <a:gdLst>
                  <a:gd name="connsiteX0" fmla="*/ 363538 w 679450"/>
                  <a:gd name="connsiteY0" fmla="*/ 0 h 284162"/>
                  <a:gd name="connsiteX1" fmla="*/ 455613 w 679450"/>
                  <a:gd name="connsiteY1" fmla="*/ 15875 h 284162"/>
                  <a:gd name="connsiteX2" fmla="*/ 482600 w 679450"/>
                  <a:gd name="connsiteY2" fmla="*/ 15875 h 284162"/>
                  <a:gd name="connsiteX3" fmla="*/ 530225 w 679450"/>
                  <a:gd name="connsiteY3" fmla="*/ 14287 h 284162"/>
                  <a:gd name="connsiteX4" fmla="*/ 565150 w 679450"/>
                  <a:gd name="connsiteY4" fmla="*/ 30162 h 284162"/>
                  <a:gd name="connsiteX5" fmla="*/ 614363 w 679450"/>
                  <a:gd name="connsiteY5" fmla="*/ 49212 h 284162"/>
                  <a:gd name="connsiteX6" fmla="*/ 642938 w 679450"/>
                  <a:gd name="connsiteY6" fmla="*/ 66675 h 284162"/>
                  <a:gd name="connsiteX7" fmla="*/ 654050 w 679450"/>
                  <a:gd name="connsiteY7" fmla="*/ 73025 h 284162"/>
                  <a:gd name="connsiteX8" fmla="*/ 679450 w 679450"/>
                  <a:gd name="connsiteY8" fmla="*/ 85725 h 284162"/>
                  <a:gd name="connsiteX9" fmla="*/ 663575 w 679450"/>
                  <a:gd name="connsiteY9" fmla="*/ 95250 h 284162"/>
                  <a:gd name="connsiteX10" fmla="*/ 647700 w 679450"/>
                  <a:gd name="connsiteY10" fmla="*/ 114300 h 284162"/>
                  <a:gd name="connsiteX11" fmla="*/ 642938 w 679450"/>
                  <a:gd name="connsiteY11" fmla="*/ 144462 h 284162"/>
                  <a:gd name="connsiteX12" fmla="*/ 652463 w 679450"/>
                  <a:gd name="connsiteY12" fmla="*/ 165100 h 284162"/>
                  <a:gd name="connsiteX13" fmla="*/ 647700 w 679450"/>
                  <a:gd name="connsiteY13" fmla="*/ 184150 h 284162"/>
                  <a:gd name="connsiteX14" fmla="*/ 622300 w 679450"/>
                  <a:gd name="connsiteY14" fmla="*/ 214312 h 284162"/>
                  <a:gd name="connsiteX15" fmla="*/ 615950 w 679450"/>
                  <a:gd name="connsiteY15" fmla="*/ 225425 h 284162"/>
                  <a:gd name="connsiteX16" fmla="*/ 606425 w 679450"/>
                  <a:gd name="connsiteY16" fmla="*/ 233362 h 284162"/>
                  <a:gd name="connsiteX17" fmla="*/ 593725 w 679450"/>
                  <a:gd name="connsiteY17" fmla="*/ 241300 h 284162"/>
                  <a:gd name="connsiteX18" fmla="*/ 576263 w 679450"/>
                  <a:gd name="connsiteY18" fmla="*/ 241300 h 284162"/>
                  <a:gd name="connsiteX19" fmla="*/ 541338 w 679450"/>
                  <a:gd name="connsiteY19" fmla="*/ 247650 h 284162"/>
                  <a:gd name="connsiteX20" fmla="*/ 508000 w 679450"/>
                  <a:gd name="connsiteY20" fmla="*/ 257175 h 284162"/>
                  <a:gd name="connsiteX21" fmla="*/ 493713 w 679450"/>
                  <a:gd name="connsiteY21" fmla="*/ 263525 h 284162"/>
                  <a:gd name="connsiteX22" fmla="*/ 476250 w 679450"/>
                  <a:gd name="connsiteY22" fmla="*/ 261937 h 284162"/>
                  <a:gd name="connsiteX23" fmla="*/ 458788 w 679450"/>
                  <a:gd name="connsiteY23" fmla="*/ 263525 h 284162"/>
                  <a:gd name="connsiteX24" fmla="*/ 430213 w 679450"/>
                  <a:gd name="connsiteY24" fmla="*/ 284162 h 284162"/>
                  <a:gd name="connsiteX25" fmla="*/ 0 w 679450"/>
                  <a:gd name="connsiteY25" fmla="*/ 96837 h 284162"/>
                  <a:gd name="connsiteX26" fmla="*/ 363538 w 679450"/>
                  <a:gd name="connsiteY26" fmla="*/ 0 h 28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9450" h="284162">
                    <a:moveTo>
                      <a:pt x="363538" y="0"/>
                    </a:moveTo>
                    <a:lnTo>
                      <a:pt x="455613" y="15875"/>
                    </a:lnTo>
                    <a:lnTo>
                      <a:pt x="482600" y="15875"/>
                    </a:lnTo>
                    <a:lnTo>
                      <a:pt x="530225" y="14287"/>
                    </a:lnTo>
                    <a:lnTo>
                      <a:pt x="565150" y="30162"/>
                    </a:lnTo>
                    <a:lnTo>
                      <a:pt x="614363" y="49212"/>
                    </a:lnTo>
                    <a:lnTo>
                      <a:pt x="642938" y="66675"/>
                    </a:lnTo>
                    <a:lnTo>
                      <a:pt x="654050" y="73025"/>
                    </a:lnTo>
                    <a:lnTo>
                      <a:pt x="679450" y="85725"/>
                    </a:lnTo>
                    <a:lnTo>
                      <a:pt x="663575" y="95250"/>
                    </a:lnTo>
                    <a:lnTo>
                      <a:pt x="647700" y="114300"/>
                    </a:lnTo>
                    <a:lnTo>
                      <a:pt x="642938" y="144462"/>
                    </a:lnTo>
                    <a:lnTo>
                      <a:pt x="652463" y="165100"/>
                    </a:lnTo>
                    <a:lnTo>
                      <a:pt x="647700" y="184150"/>
                    </a:lnTo>
                    <a:lnTo>
                      <a:pt x="622300" y="214312"/>
                    </a:lnTo>
                    <a:lnTo>
                      <a:pt x="615950" y="225425"/>
                    </a:lnTo>
                    <a:lnTo>
                      <a:pt x="606425" y="233362"/>
                    </a:lnTo>
                    <a:lnTo>
                      <a:pt x="593725" y="241300"/>
                    </a:lnTo>
                    <a:lnTo>
                      <a:pt x="576263" y="241300"/>
                    </a:lnTo>
                    <a:lnTo>
                      <a:pt x="541338" y="247650"/>
                    </a:lnTo>
                    <a:lnTo>
                      <a:pt x="508000" y="257175"/>
                    </a:lnTo>
                    <a:lnTo>
                      <a:pt x="493713" y="263525"/>
                    </a:lnTo>
                    <a:lnTo>
                      <a:pt x="476250" y="261937"/>
                    </a:lnTo>
                    <a:lnTo>
                      <a:pt x="458788" y="263525"/>
                    </a:lnTo>
                    <a:lnTo>
                      <a:pt x="430213" y="284162"/>
                    </a:lnTo>
                    <a:lnTo>
                      <a:pt x="0" y="96837"/>
                    </a:lnTo>
                    <a:lnTo>
                      <a:pt x="363538" y="0"/>
                    </a:lnTo>
                    <a:close/>
                  </a:path>
                </a:pathLst>
              </a:custGeom>
              <a:solidFill>
                <a:srgbClr val="FF00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89" name="Freeform 88"/>
              <p:cNvSpPr/>
              <p:nvPr/>
            </p:nvSpPr>
            <p:spPr bwMode="auto">
              <a:xfrm>
                <a:off x="1173162" y="3197225"/>
                <a:ext cx="533400" cy="244475"/>
              </a:xfrm>
              <a:custGeom>
                <a:avLst/>
                <a:gdLst>
                  <a:gd name="connsiteX0" fmla="*/ 0 w 533400"/>
                  <a:gd name="connsiteY0" fmla="*/ 120650 h 244475"/>
                  <a:gd name="connsiteX1" fmla="*/ 20638 w 533400"/>
                  <a:gd name="connsiteY1" fmla="*/ 38100 h 244475"/>
                  <a:gd name="connsiteX2" fmla="*/ 139700 w 533400"/>
                  <a:gd name="connsiteY2" fmla="*/ 7938 h 244475"/>
                  <a:gd name="connsiteX3" fmla="*/ 195263 w 533400"/>
                  <a:gd name="connsiteY3" fmla="*/ 7938 h 244475"/>
                  <a:gd name="connsiteX4" fmla="*/ 341313 w 533400"/>
                  <a:gd name="connsiteY4" fmla="*/ 0 h 244475"/>
                  <a:gd name="connsiteX5" fmla="*/ 533400 w 533400"/>
                  <a:gd name="connsiteY5" fmla="*/ 12700 h 244475"/>
                  <a:gd name="connsiteX6" fmla="*/ 520700 w 533400"/>
                  <a:gd name="connsiteY6" fmla="*/ 146050 h 244475"/>
                  <a:gd name="connsiteX7" fmla="*/ 419100 w 533400"/>
                  <a:gd name="connsiteY7" fmla="*/ 219075 h 244475"/>
                  <a:gd name="connsiteX8" fmla="*/ 234950 w 533400"/>
                  <a:gd name="connsiteY8" fmla="*/ 244475 h 244475"/>
                  <a:gd name="connsiteX9" fmla="*/ 212725 w 533400"/>
                  <a:gd name="connsiteY9" fmla="*/ 241300 h 244475"/>
                  <a:gd name="connsiteX10" fmla="*/ 139700 w 533400"/>
                  <a:gd name="connsiteY10" fmla="*/ 215900 h 244475"/>
                  <a:gd name="connsiteX11" fmla="*/ 0 w 533400"/>
                  <a:gd name="connsiteY11" fmla="*/ 120650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44475">
                    <a:moveTo>
                      <a:pt x="0" y="120650"/>
                    </a:moveTo>
                    <a:lnTo>
                      <a:pt x="20638" y="38100"/>
                    </a:lnTo>
                    <a:lnTo>
                      <a:pt x="139700" y="7938"/>
                    </a:lnTo>
                    <a:lnTo>
                      <a:pt x="195263" y="7938"/>
                    </a:lnTo>
                    <a:lnTo>
                      <a:pt x="341313" y="0"/>
                    </a:lnTo>
                    <a:lnTo>
                      <a:pt x="533400" y="12700"/>
                    </a:lnTo>
                    <a:lnTo>
                      <a:pt x="520700" y="146050"/>
                    </a:lnTo>
                    <a:lnTo>
                      <a:pt x="419100" y="219075"/>
                    </a:lnTo>
                    <a:lnTo>
                      <a:pt x="234950" y="244475"/>
                    </a:lnTo>
                    <a:lnTo>
                      <a:pt x="212725" y="241300"/>
                    </a:lnTo>
                    <a:lnTo>
                      <a:pt x="139700" y="215900"/>
                    </a:lnTo>
                    <a:lnTo>
                      <a:pt x="0" y="120650"/>
                    </a:lnTo>
                    <a:close/>
                  </a:path>
                </a:pathLst>
              </a:custGeom>
              <a:solidFill>
                <a:srgbClr val="397E2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0" name="Freeform 89"/>
              <p:cNvSpPr/>
              <p:nvPr/>
            </p:nvSpPr>
            <p:spPr bwMode="auto">
              <a:xfrm>
                <a:off x="1079500" y="3413125"/>
                <a:ext cx="592137" cy="261938"/>
              </a:xfrm>
              <a:custGeom>
                <a:avLst/>
                <a:gdLst>
                  <a:gd name="connsiteX0" fmla="*/ 592137 w 592137"/>
                  <a:gd name="connsiteY0" fmla="*/ 152400 h 261938"/>
                  <a:gd name="connsiteX1" fmla="*/ 342900 w 592137"/>
                  <a:gd name="connsiteY1" fmla="*/ 261938 h 261938"/>
                  <a:gd name="connsiteX2" fmla="*/ 0 w 592137"/>
                  <a:gd name="connsiteY2" fmla="*/ 112713 h 261938"/>
                  <a:gd name="connsiteX3" fmla="*/ 60325 w 592137"/>
                  <a:gd name="connsiteY3" fmla="*/ 19050 h 261938"/>
                  <a:gd name="connsiteX4" fmla="*/ 149225 w 592137"/>
                  <a:gd name="connsiteY4" fmla="*/ 0 h 261938"/>
                  <a:gd name="connsiteX5" fmla="*/ 255587 w 592137"/>
                  <a:gd name="connsiteY5" fmla="*/ 9525 h 261938"/>
                  <a:gd name="connsiteX6" fmla="*/ 314325 w 592137"/>
                  <a:gd name="connsiteY6" fmla="*/ 25400 h 261938"/>
                  <a:gd name="connsiteX7" fmla="*/ 411162 w 592137"/>
                  <a:gd name="connsiteY7" fmla="*/ 49213 h 261938"/>
                  <a:gd name="connsiteX8" fmla="*/ 523875 w 592137"/>
                  <a:gd name="connsiteY8" fmla="*/ 98425 h 261938"/>
                  <a:gd name="connsiteX9" fmla="*/ 592137 w 592137"/>
                  <a:gd name="connsiteY9" fmla="*/ 1524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137" h="261938">
                    <a:moveTo>
                      <a:pt x="592137" y="152400"/>
                    </a:moveTo>
                    <a:lnTo>
                      <a:pt x="342900" y="261938"/>
                    </a:lnTo>
                    <a:lnTo>
                      <a:pt x="0" y="112713"/>
                    </a:lnTo>
                    <a:lnTo>
                      <a:pt x="60325" y="19050"/>
                    </a:lnTo>
                    <a:lnTo>
                      <a:pt x="149225" y="0"/>
                    </a:lnTo>
                    <a:lnTo>
                      <a:pt x="255587" y="9525"/>
                    </a:lnTo>
                    <a:lnTo>
                      <a:pt x="314325" y="25400"/>
                    </a:lnTo>
                    <a:lnTo>
                      <a:pt x="411162" y="49213"/>
                    </a:lnTo>
                    <a:lnTo>
                      <a:pt x="523875" y="98425"/>
                    </a:lnTo>
                    <a:lnTo>
                      <a:pt x="592137" y="152400"/>
                    </a:lnTo>
                    <a:close/>
                  </a:path>
                </a:pathLst>
              </a:custGeom>
              <a:solidFill>
                <a:srgbClr val="FFCC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1" name="Freeform 90"/>
              <p:cNvSpPr/>
              <p:nvPr/>
            </p:nvSpPr>
            <p:spPr bwMode="auto">
              <a:xfrm>
                <a:off x="1355725" y="3232150"/>
                <a:ext cx="781050" cy="336550"/>
              </a:xfrm>
              <a:custGeom>
                <a:avLst/>
                <a:gdLst>
                  <a:gd name="connsiteX0" fmla="*/ 781050 w 781050"/>
                  <a:gd name="connsiteY0" fmla="*/ 125413 h 336550"/>
                  <a:gd name="connsiteX1" fmla="*/ 304800 w 781050"/>
                  <a:gd name="connsiteY1" fmla="*/ 336550 h 336550"/>
                  <a:gd name="connsiteX2" fmla="*/ 249237 w 781050"/>
                  <a:gd name="connsiteY2" fmla="*/ 319088 h 336550"/>
                  <a:gd name="connsiteX3" fmla="*/ 203200 w 781050"/>
                  <a:gd name="connsiteY3" fmla="*/ 304800 h 336550"/>
                  <a:gd name="connsiteX4" fmla="*/ 180975 w 781050"/>
                  <a:gd name="connsiteY4" fmla="*/ 287338 h 336550"/>
                  <a:gd name="connsiteX5" fmla="*/ 165100 w 781050"/>
                  <a:gd name="connsiteY5" fmla="*/ 282575 h 336550"/>
                  <a:gd name="connsiteX6" fmla="*/ 138112 w 781050"/>
                  <a:gd name="connsiteY6" fmla="*/ 280988 h 336550"/>
                  <a:gd name="connsiteX7" fmla="*/ 109537 w 781050"/>
                  <a:gd name="connsiteY7" fmla="*/ 268288 h 336550"/>
                  <a:gd name="connsiteX8" fmla="*/ 82550 w 781050"/>
                  <a:gd name="connsiteY8" fmla="*/ 244475 h 336550"/>
                  <a:gd name="connsiteX9" fmla="*/ 63500 w 781050"/>
                  <a:gd name="connsiteY9" fmla="*/ 227013 h 336550"/>
                  <a:gd name="connsiteX10" fmla="*/ 49212 w 781050"/>
                  <a:gd name="connsiteY10" fmla="*/ 227013 h 336550"/>
                  <a:gd name="connsiteX11" fmla="*/ 28575 w 781050"/>
                  <a:gd name="connsiteY11" fmla="*/ 219075 h 336550"/>
                  <a:gd name="connsiteX12" fmla="*/ 0 w 781050"/>
                  <a:gd name="connsiteY12" fmla="*/ 198438 h 336550"/>
                  <a:gd name="connsiteX13" fmla="*/ 76200 w 781050"/>
                  <a:gd name="connsiteY13" fmla="*/ 193675 h 336550"/>
                  <a:gd name="connsiteX14" fmla="*/ 111125 w 781050"/>
                  <a:gd name="connsiteY14" fmla="*/ 187325 h 336550"/>
                  <a:gd name="connsiteX15" fmla="*/ 161925 w 781050"/>
                  <a:gd name="connsiteY15" fmla="*/ 177800 h 336550"/>
                  <a:gd name="connsiteX16" fmla="*/ 192087 w 781050"/>
                  <a:gd name="connsiteY16" fmla="*/ 161925 h 336550"/>
                  <a:gd name="connsiteX17" fmla="*/ 219075 w 781050"/>
                  <a:gd name="connsiteY17" fmla="*/ 123825 h 336550"/>
                  <a:gd name="connsiteX18" fmla="*/ 227012 w 781050"/>
                  <a:gd name="connsiteY18" fmla="*/ 92075 h 336550"/>
                  <a:gd name="connsiteX19" fmla="*/ 247650 w 781050"/>
                  <a:gd name="connsiteY19" fmla="*/ 63500 h 336550"/>
                  <a:gd name="connsiteX20" fmla="*/ 288925 w 781050"/>
                  <a:gd name="connsiteY20" fmla="*/ 34925 h 336550"/>
                  <a:gd name="connsiteX21" fmla="*/ 293687 w 781050"/>
                  <a:gd name="connsiteY21" fmla="*/ 11113 h 336550"/>
                  <a:gd name="connsiteX22" fmla="*/ 347662 w 781050"/>
                  <a:gd name="connsiteY22" fmla="*/ 0 h 336550"/>
                  <a:gd name="connsiteX23" fmla="*/ 781050 w 781050"/>
                  <a:gd name="connsiteY23" fmla="*/ 125413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050" h="336550">
                    <a:moveTo>
                      <a:pt x="781050" y="125413"/>
                    </a:moveTo>
                    <a:lnTo>
                      <a:pt x="304800" y="336550"/>
                    </a:lnTo>
                    <a:lnTo>
                      <a:pt x="249237" y="319088"/>
                    </a:lnTo>
                    <a:lnTo>
                      <a:pt x="203200" y="304800"/>
                    </a:lnTo>
                    <a:lnTo>
                      <a:pt x="180975" y="287338"/>
                    </a:lnTo>
                    <a:lnTo>
                      <a:pt x="165100" y="282575"/>
                    </a:lnTo>
                    <a:lnTo>
                      <a:pt x="138112" y="280988"/>
                    </a:lnTo>
                    <a:lnTo>
                      <a:pt x="109537" y="268288"/>
                    </a:lnTo>
                    <a:lnTo>
                      <a:pt x="82550" y="244475"/>
                    </a:lnTo>
                    <a:lnTo>
                      <a:pt x="63500" y="227013"/>
                    </a:lnTo>
                    <a:lnTo>
                      <a:pt x="49212" y="227013"/>
                    </a:lnTo>
                    <a:lnTo>
                      <a:pt x="28575" y="219075"/>
                    </a:lnTo>
                    <a:lnTo>
                      <a:pt x="0" y="198438"/>
                    </a:lnTo>
                    <a:lnTo>
                      <a:pt x="76200" y="193675"/>
                    </a:lnTo>
                    <a:lnTo>
                      <a:pt x="111125" y="187325"/>
                    </a:lnTo>
                    <a:lnTo>
                      <a:pt x="161925" y="177800"/>
                    </a:lnTo>
                    <a:lnTo>
                      <a:pt x="192087" y="161925"/>
                    </a:lnTo>
                    <a:lnTo>
                      <a:pt x="219075" y="123825"/>
                    </a:lnTo>
                    <a:lnTo>
                      <a:pt x="227012" y="92075"/>
                    </a:lnTo>
                    <a:lnTo>
                      <a:pt x="247650" y="63500"/>
                    </a:lnTo>
                    <a:lnTo>
                      <a:pt x="288925" y="34925"/>
                    </a:lnTo>
                    <a:lnTo>
                      <a:pt x="293687" y="11113"/>
                    </a:lnTo>
                    <a:lnTo>
                      <a:pt x="347662" y="0"/>
                    </a:lnTo>
                    <a:lnTo>
                      <a:pt x="781050" y="125413"/>
                    </a:lnTo>
                    <a:close/>
                  </a:path>
                </a:pathLst>
              </a:custGeom>
              <a:solidFill>
                <a:srgbClr val="33CC33"/>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2" name="Freeform 91"/>
              <p:cNvSpPr/>
              <p:nvPr/>
            </p:nvSpPr>
            <p:spPr bwMode="auto">
              <a:xfrm>
                <a:off x="1646237" y="3159125"/>
                <a:ext cx="671513" cy="212725"/>
              </a:xfrm>
              <a:custGeom>
                <a:avLst/>
                <a:gdLst>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49213 w 671513"/>
                  <a:gd name="connsiteY9" fmla="*/ 11112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73026 w 671513"/>
                  <a:gd name="connsiteY9" fmla="*/ 34924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73026 w 671513"/>
                  <a:gd name="connsiteY9" fmla="*/ 34924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3026 w 671513"/>
                  <a:gd name="connsiteY9" fmla="*/ 15874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3026 w 671513"/>
                  <a:gd name="connsiteY9" fmla="*/ 15874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1439 w 671513"/>
                  <a:gd name="connsiteY9" fmla="*/ 7937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1439 w 671513"/>
                  <a:gd name="connsiteY9" fmla="*/ 7937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6201 w 671513"/>
                  <a:gd name="connsiteY9" fmla="*/ 17462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6201 w 671513"/>
                  <a:gd name="connsiteY9" fmla="*/ 17462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23824 h 212724"/>
                  <a:gd name="connsiteX1" fmla="*/ 457200 w 671513"/>
                  <a:gd name="connsiteY1" fmla="*/ 212724 h 212724"/>
                  <a:gd name="connsiteX2" fmla="*/ 344488 w 671513"/>
                  <a:gd name="connsiteY2" fmla="*/ 161924 h 212724"/>
                  <a:gd name="connsiteX3" fmla="*/ 217488 w 671513"/>
                  <a:gd name="connsiteY3" fmla="*/ 131762 h 212724"/>
                  <a:gd name="connsiteX4" fmla="*/ 158750 w 671513"/>
                  <a:gd name="connsiteY4" fmla="*/ 111124 h 212724"/>
                  <a:gd name="connsiteX5" fmla="*/ 96838 w 671513"/>
                  <a:gd name="connsiteY5" fmla="*/ 101599 h 212724"/>
                  <a:gd name="connsiteX6" fmla="*/ 60325 w 671513"/>
                  <a:gd name="connsiteY6" fmla="*/ 98424 h 212724"/>
                  <a:gd name="connsiteX7" fmla="*/ 25400 w 671513"/>
                  <a:gd name="connsiteY7" fmla="*/ 88899 h 212724"/>
                  <a:gd name="connsiteX8" fmla="*/ 0 w 671513"/>
                  <a:gd name="connsiteY8" fmla="*/ 84137 h 212724"/>
                  <a:gd name="connsiteX9" fmla="*/ 76201 w 671513"/>
                  <a:gd name="connsiteY9" fmla="*/ 25399 h 212724"/>
                  <a:gd name="connsiteX10" fmla="*/ 155575 w 671513"/>
                  <a:gd name="connsiteY10" fmla="*/ 14287 h 212724"/>
                  <a:gd name="connsiteX11" fmla="*/ 177800 w 671513"/>
                  <a:gd name="connsiteY11" fmla="*/ 0 h 212724"/>
                  <a:gd name="connsiteX12" fmla="*/ 230188 w 671513"/>
                  <a:gd name="connsiteY12" fmla="*/ 25399 h 212724"/>
                  <a:gd name="connsiteX13" fmla="*/ 320675 w 671513"/>
                  <a:gd name="connsiteY13" fmla="*/ 52387 h 212724"/>
                  <a:gd name="connsiteX14" fmla="*/ 434975 w 671513"/>
                  <a:gd name="connsiteY14" fmla="*/ 79374 h 212724"/>
                  <a:gd name="connsiteX15" fmla="*/ 546100 w 671513"/>
                  <a:gd name="connsiteY15" fmla="*/ 96837 h 212724"/>
                  <a:gd name="connsiteX16" fmla="*/ 671513 w 671513"/>
                  <a:gd name="connsiteY16" fmla="*/ 123824 h 21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1513" h="212724">
                    <a:moveTo>
                      <a:pt x="671513" y="123824"/>
                    </a:moveTo>
                    <a:lnTo>
                      <a:pt x="457200" y="212724"/>
                    </a:lnTo>
                    <a:lnTo>
                      <a:pt x="344488" y="161924"/>
                    </a:lnTo>
                    <a:lnTo>
                      <a:pt x="217488" y="131762"/>
                    </a:lnTo>
                    <a:lnTo>
                      <a:pt x="158750" y="111124"/>
                    </a:lnTo>
                    <a:lnTo>
                      <a:pt x="96838" y="101599"/>
                    </a:lnTo>
                    <a:lnTo>
                      <a:pt x="60325" y="98424"/>
                    </a:lnTo>
                    <a:lnTo>
                      <a:pt x="25400" y="88899"/>
                    </a:lnTo>
                    <a:lnTo>
                      <a:pt x="0" y="84137"/>
                    </a:lnTo>
                    <a:cubicBezTo>
                      <a:pt x="23813" y="61383"/>
                      <a:pt x="26988" y="54503"/>
                      <a:pt x="76201" y="25399"/>
                    </a:cubicBezTo>
                    <a:cubicBezTo>
                      <a:pt x="125414" y="16933"/>
                      <a:pt x="130175" y="17990"/>
                      <a:pt x="155575" y="14287"/>
                    </a:cubicBezTo>
                    <a:lnTo>
                      <a:pt x="177800" y="0"/>
                    </a:lnTo>
                    <a:lnTo>
                      <a:pt x="230188" y="25399"/>
                    </a:lnTo>
                    <a:lnTo>
                      <a:pt x="320675" y="52387"/>
                    </a:lnTo>
                    <a:lnTo>
                      <a:pt x="434975" y="79374"/>
                    </a:lnTo>
                    <a:lnTo>
                      <a:pt x="546100" y="96837"/>
                    </a:lnTo>
                    <a:lnTo>
                      <a:pt x="671513" y="123824"/>
                    </a:lnTo>
                    <a:close/>
                  </a:path>
                </a:pathLst>
              </a:custGeom>
              <a:ln w="9525">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3" name="Freeform 92"/>
              <p:cNvSpPr/>
              <p:nvPr/>
            </p:nvSpPr>
            <p:spPr bwMode="auto">
              <a:xfrm>
                <a:off x="828675" y="2943225"/>
                <a:ext cx="703262" cy="347663"/>
              </a:xfrm>
              <a:custGeom>
                <a:avLst/>
                <a:gdLst>
                  <a:gd name="connsiteX0" fmla="*/ 536575 w 703262"/>
                  <a:gd name="connsiteY0" fmla="*/ 296863 h 347663"/>
                  <a:gd name="connsiteX1" fmla="*/ 473075 w 703262"/>
                  <a:gd name="connsiteY1" fmla="*/ 312738 h 347663"/>
                  <a:gd name="connsiteX2" fmla="*/ 423862 w 703262"/>
                  <a:gd name="connsiteY2" fmla="*/ 330200 h 347663"/>
                  <a:gd name="connsiteX3" fmla="*/ 368300 w 703262"/>
                  <a:gd name="connsiteY3" fmla="*/ 342900 h 347663"/>
                  <a:gd name="connsiteX4" fmla="*/ 341312 w 703262"/>
                  <a:gd name="connsiteY4" fmla="*/ 347663 h 347663"/>
                  <a:gd name="connsiteX5" fmla="*/ 265112 w 703262"/>
                  <a:gd name="connsiteY5" fmla="*/ 300038 h 347663"/>
                  <a:gd name="connsiteX6" fmla="*/ 220662 w 703262"/>
                  <a:gd name="connsiteY6" fmla="*/ 268288 h 347663"/>
                  <a:gd name="connsiteX7" fmla="*/ 188912 w 703262"/>
                  <a:gd name="connsiteY7" fmla="*/ 244475 h 347663"/>
                  <a:gd name="connsiteX8" fmla="*/ 169862 w 703262"/>
                  <a:gd name="connsiteY8" fmla="*/ 231775 h 347663"/>
                  <a:gd name="connsiteX9" fmla="*/ 142875 w 703262"/>
                  <a:gd name="connsiteY9" fmla="*/ 222250 h 347663"/>
                  <a:gd name="connsiteX10" fmla="*/ 125412 w 703262"/>
                  <a:gd name="connsiteY10" fmla="*/ 215900 h 347663"/>
                  <a:gd name="connsiteX11" fmla="*/ 111125 w 703262"/>
                  <a:gd name="connsiteY11" fmla="*/ 209550 h 347663"/>
                  <a:gd name="connsiteX12" fmla="*/ 131762 w 703262"/>
                  <a:gd name="connsiteY12" fmla="*/ 196850 h 347663"/>
                  <a:gd name="connsiteX13" fmla="*/ 142875 w 703262"/>
                  <a:gd name="connsiteY13" fmla="*/ 184150 h 347663"/>
                  <a:gd name="connsiteX14" fmla="*/ 139700 w 703262"/>
                  <a:gd name="connsiteY14" fmla="*/ 166688 h 347663"/>
                  <a:gd name="connsiteX15" fmla="*/ 130175 w 703262"/>
                  <a:gd name="connsiteY15" fmla="*/ 149225 h 347663"/>
                  <a:gd name="connsiteX16" fmla="*/ 106362 w 703262"/>
                  <a:gd name="connsiteY16" fmla="*/ 141288 h 347663"/>
                  <a:gd name="connsiteX17" fmla="*/ 106362 w 703262"/>
                  <a:gd name="connsiteY17" fmla="*/ 117475 h 347663"/>
                  <a:gd name="connsiteX18" fmla="*/ 85725 w 703262"/>
                  <a:gd name="connsiteY18" fmla="*/ 90488 h 347663"/>
                  <a:gd name="connsiteX19" fmla="*/ 50800 w 703262"/>
                  <a:gd name="connsiteY19" fmla="*/ 87313 h 347663"/>
                  <a:gd name="connsiteX20" fmla="*/ 33337 w 703262"/>
                  <a:gd name="connsiteY20" fmla="*/ 84138 h 347663"/>
                  <a:gd name="connsiteX21" fmla="*/ 0 w 703262"/>
                  <a:gd name="connsiteY21" fmla="*/ 69850 h 347663"/>
                  <a:gd name="connsiteX22" fmla="*/ 280987 w 703262"/>
                  <a:gd name="connsiteY22" fmla="*/ 0 h 347663"/>
                  <a:gd name="connsiteX23" fmla="*/ 703262 w 703262"/>
                  <a:gd name="connsiteY23" fmla="*/ 95250 h 347663"/>
                  <a:gd name="connsiteX24" fmla="*/ 569912 w 703262"/>
                  <a:gd name="connsiteY24" fmla="*/ 257175 h 347663"/>
                  <a:gd name="connsiteX25" fmla="*/ 536575 w 703262"/>
                  <a:gd name="connsiteY25" fmla="*/ 2968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262" h="347663">
                    <a:moveTo>
                      <a:pt x="536575" y="296863"/>
                    </a:moveTo>
                    <a:lnTo>
                      <a:pt x="473075" y="312738"/>
                    </a:lnTo>
                    <a:lnTo>
                      <a:pt x="423862" y="330200"/>
                    </a:lnTo>
                    <a:lnTo>
                      <a:pt x="368300" y="342900"/>
                    </a:lnTo>
                    <a:lnTo>
                      <a:pt x="341312" y="347663"/>
                    </a:lnTo>
                    <a:lnTo>
                      <a:pt x="265112" y="300038"/>
                    </a:lnTo>
                    <a:lnTo>
                      <a:pt x="220662" y="268288"/>
                    </a:lnTo>
                    <a:lnTo>
                      <a:pt x="188912" y="244475"/>
                    </a:lnTo>
                    <a:lnTo>
                      <a:pt x="169862" y="231775"/>
                    </a:lnTo>
                    <a:lnTo>
                      <a:pt x="142875" y="222250"/>
                    </a:lnTo>
                    <a:lnTo>
                      <a:pt x="125412" y="215900"/>
                    </a:lnTo>
                    <a:lnTo>
                      <a:pt x="111125" y="209550"/>
                    </a:lnTo>
                    <a:lnTo>
                      <a:pt x="131762" y="196850"/>
                    </a:lnTo>
                    <a:lnTo>
                      <a:pt x="142875" y="184150"/>
                    </a:lnTo>
                    <a:lnTo>
                      <a:pt x="139700" y="166688"/>
                    </a:lnTo>
                    <a:lnTo>
                      <a:pt x="130175" y="149225"/>
                    </a:lnTo>
                    <a:lnTo>
                      <a:pt x="106362" y="141288"/>
                    </a:lnTo>
                    <a:lnTo>
                      <a:pt x="106362" y="117475"/>
                    </a:lnTo>
                    <a:lnTo>
                      <a:pt x="85725" y="90488"/>
                    </a:lnTo>
                    <a:lnTo>
                      <a:pt x="50800" y="87313"/>
                    </a:lnTo>
                    <a:lnTo>
                      <a:pt x="33337" y="84138"/>
                    </a:lnTo>
                    <a:lnTo>
                      <a:pt x="0" y="69850"/>
                    </a:lnTo>
                    <a:lnTo>
                      <a:pt x="280987" y="0"/>
                    </a:lnTo>
                    <a:lnTo>
                      <a:pt x="703262" y="95250"/>
                    </a:lnTo>
                    <a:lnTo>
                      <a:pt x="569912" y="257175"/>
                    </a:lnTo>
                    <a:lnTo>
                      <a:pt x="536575" y="296863"/>
                    </a:lnTo>
                    <a:close/>
                  </a:path>
                </a:pathLst>
              </a:custGeom>
              <a:solidFill>
                <a:srgbClr val="CCFF33"/>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4" name="Freeform 93"/>
              <p:cNvSpPr/>
              <p:nvPr/>
            </p:nvSpPr>
            <p:spPr bwMode="auto">
              <a:xfrm>
                <a:off x="1323975" y="3046413"/>
                <a:ext cx="503237" cy="195262"/>
              </a:xfrm>
              <a:custGeom>
                <a:avLst/>
                <a:gdLst>
                  <a:gd name="connsiteX0" fmla="*/ 134937 w 503237"/>
                  <a:gd name="connsiteY0" fmla="*/ 15875 h 195262"/>
                  <a:gd name="connsiteX1" fmla="*/ 58737 w 503237"/>
                  <a:gd name="connsiteY1" fmla="*/ 50800 h 195262"/>
                  <a:gd name="connsiteX2" fmla="*/ 42862 w 503237"/>
                  <a:gd name="connsiteY2" fmla="*/ 61912 h 195262"/>
                  <a:gd name="connsiteX3" fmla="*/ 25400 w 503237"/>
                  <a:gd name="connsiteY3" fmla="*/ 73025 h 195262"/>
                  <a:gd name="connsiteX4" fmla="*/ 9525 w 503237"/>
                  <a:gd name="connsiteY4" fmla="*/ 93662 h 195262"/>
                  <a:gd name="connsiteX5" fmla="*/ 0 w 503237"/>
                  <a:gd name="connsiteY5" fmla="*/ 120650 h 195262"/>
                  <a:gd name="connsiteX6" fmla="*/ 1587 w 503237"/>
                  <a:gd name="connsiteY6" fmla="*/ 150812 h 195262"/>
                  <a:gd name="connsiteX7" fmla="*/ 25400 w 503237"/>
                  <a:gd name="connsiteY7" fmla="*/ 169862 h 195262"/>
                  <a:gd name="connsiteX8" fmla="*/ 36512 w 503237"/>
                  <a:gd name="connsiteY8" fmla="*/ 190500 h 195262"/>
                  <a:gd name="connsiteX9" fmla="*/ 49212 w 503237"/>
                  <a:gd name="connsiteY9" fmla="*/ 190500 h 195262"/>
                  <a:gd name="connsiteX10" fmla="*/ 101600 w 503237"/>
                  <a:gd name="connsiteY10" fmla="*/ 179387 h 195262"/>
                  <a:gd name="connsiteX11" fmla="*/ 139700 w 503237"/>
                  <a:gd name="connsiteY11" fmla="*/ 182562 h 195262"/>
                  <a:gd name="connsiteX12" fmla="*/ 188912 w 503237"/>
                  <a:gd name="connsiteY12" fmla="*/ 185737 h 195262"/>
                  <a:gd name="connsiteX13" fmla="*/ 238125 w 503237"/>
                  <a:gd name="connsiteY13" fmla="*/ 184150 h 195262"/>
                  <a:gd name="connsiteX14" fmla="*/ 265112 w 503237"/>
                  <a:gd name="connsiteY14" fmla="*/ 184150 h 195262"/>
                  <a:gd name="connsiteX15" fmla="*/ 282575 w 503237"/>
                  <a:gd name="connsiteY15" fmla="*/ 184150 h 195262"/>
                  <a:gd name="connsiteX16" fmla="*/ 307975 w 503237"/>
                  <a:gd name="connsiteY16" fmla="*/ 190500 h 195262"/>
                  <a:gd name="connsiteX17" fmla="*/ 319087 w 503237"/>
                  <a:gd name="connsiteY17" fmla="*/ 195262 h 195262"/>
                  <a:gd name="connsiteX18" fmla="*/ 342900 w 503237"/>
                  <a:gd name="connsiteY18" fmla="*/ 174625 h 195262"/>
                  <a:gd name="connsiteX19" fmla="*/ 373062 w 503237"/>
                  <a:gd name="connsiteY19" fmla="*/ 149225 h 195262"/>
                  <a:gd name="connsiteX20" fmla="*/ 404812 w 503237"/>
                  <a:gd name="connsiteY20" fmla="*/ 136525 h 195262"/>
                  <a:gd name="connsiteX21" fmla="*/ 439737 w 503237"/>
                  <a:gd name="connsiteY21" fmla="*/ 131762 h 195262"/>
                  <a:gd name="connsiteX22" fmla="*/ 461962 w 503237"/>
                  <a:gd name="connsiteY22" fmla="*/ 128587 h 195262"/>
                  <a:gd name="connsiteX23" fmla="*/ 488950 w 503237"/>
                  <a:gd name="connsiteY23" fmla="*/ 125412 h 195262"/>
                  <a:gd name="connsiteX24" fmla="*/ 500062 w 503237"/>
                  <a:gd name="connsiteY24" fmla="*/ 117475 h 195262"/>
                  <a:gd name="connsiteX25" fmla="*/ 503237 w 503237"/>
                  <a:gd name="connsiteY25" fmla="*/ 114300 h 195262"/>
                  <a:gd name="connsiteX26" fmla="*/ 493712 w 503237"/>
                  <a:gd name="connsiteY26" fmla="*/ 61912 h 195262"/>
                  <a:gd name="connsiteX27" fmla="*/ 331787 w 503237"/>
                  <a:gd name="connsiteY27" fmla="*/ 0 h 195262"/>
                  <a:gd name="connsiteX28" fmla="*/ 198437 w 503237"/>
                  <a:gd name="connsiteY28" fmla="*/ 1587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3237" h="195262">
                    <a:moveTo>
                      <a:pt x="134937" y="15875"/>
                    </a:moveTo>
                    <a:lnTo>
                      <a:pt x="58737" y="50800"/>
                    </a:lnTo>
                    <a:lnTo>
                      <a:pt x="42862" y="61912"/>
                    </a:lnTo>
                    <a:lnTo>
                      <a:pt x="25400" y="73025"/>
                    </a:lnTo>
                    <a:lnTo>
                      <a:pt x="9525" y="93662"/>
                    </a:lnTo>
                    <a:lnTo>
                      <a:pt x="0" y="120650"/>
                    </a:lnTo>
                    <a:lnTo>
                      <a:pt x="1587" y="150812"/>
                    </a:lnTo>
                    <a:lnTo>
                      <a:pt x="25400" y="169862"/>
                    </a:lnTo>
                    <a:lnTo>
                      <a:pt x="36512" y="190500"/>
                    </a:lnTo>
                    <a:lnTo>
                      <a:pt x="49212" y="190500"/>
                    </a:lnTo>
                    <a:lnTo>
                      <a:pt x="101600" y="179387"/>
                    </a:lnTo>
                    <a:lnTo>
                      <a:pt x="139700" y="182562"/>
                    </a:lnTo>
                    <a:lnTo>
                      <a:pt x="188912" y="185737"/>
                    </a:lnTo>
                    <a:lnTo>
                      <a:pt x="238125" y="184150"/>
                    </a:lnTo>
                    <a:lnTo>
                      <a:pt x="265112" y="184150"/>
                    </a:lnTo>
                    <a:lnTo>
                      <a:pt x="282575" y="184150"/>
                    </a:lnTo>
                    <a:lnTo>
                      <a:pt x="307975" y="190500"/>
                    </a:lnTo>
                    <a:lnTo>
                      <a:pt x="319087" y="195262"/>
                    </a:lnTo>
                    <a:lnTo>
                      <a:pt x="342900" y="174625"/>
                    </a:lnTo>
                    <a:lnTo>
                      <a:pt x="373062" y="149225"/>
                    </a:lnTo>
                    <a:lnTo>
                      <a:pt x="404812" y="136525"/>
                    </a:lnTo>
                    <a:lnTo>
                      <a:pt x="439737" y="131762"/>
                    </a:lnTo>
                    <a:lnTo>
                      <a:pt x="461962" y="128587"/>
                    </a:lnTo>
                    <a:lnTo>
                      <a:pt x="488950" y="125412"/>
                    </a:lnTo>
                    <a:lnTo>
                      <a:pt x="500062" y="117475"/>
                    </a:lnTo>
                    <a:lnTo>
                      <a:pt x="503237" y="114300"/>
                    </a:lnTo>
                    <a:lnTo>
                      <a:pt x="493712" y="61912"/>
                    </a:lnTo>
                    <a:lnTo>
                      <a:pt x="331787" y="0"/>
                    </a:lnTo>
                    <a:lnTo>
                      <a:pt x="198437" y="1587"/>
                    </a:lnTo>
                  </a:path>
                </a:pathLst>
              </a:custGeom>
              <a:solidFill>
                <a:srgbClr val="EB2C00"/>
              </a:solid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95" name="Freeform 94"/>
              <p:cNvSpPr/>
              <p:nvPr/>
            </p:nvSpPr>
            <p:spPr bwMode="auto">
              <a:xfrm>
                <a:off x="1041400" y="2860675"/>
                <a:ext cx="712787" cy="201613"/>
              </a:xfrm>
              <a:custGeom>
                <a:avLst/>
                <a:gdLst>
                  <a:gd name="connsiteX0" fmla="*/ 712787 w 712787"/>
                  <a:gd name="connsiteY0" fmla="*/ 88900 h 201613"/>
                  <a:gd name="connsiteX1" fmla="*/ 368300 w 712787"/>
                  <a:gd name="connsiteY1" fmla="*/ 0 h 201613"/>
                  <a:gd name="connsiteX2" fmla="*/ 0 w 712787"/>
                  <a:gd name="connsiteY2" fmla="*/ 98425 h 201613"/>
                  <a:gd name="connsiteX3" fmla="*/ 95250 w 712787"/>
                  <a:gd name="connsiteY3" fmla="*/ 120650 h 201613"/>
                  <a:gd name="connsiteX4" fmla="*/ 158750 w 712787"/>
                  <a:gd name="connsiteY4" fmla="*/ 127000 h 201613"/>
                  <a:gd name="connsiteX5" fmla="*/ 193675 w 712787"/>
                  <a:gd name="connsiteY5" fmla="*/ 131763 h 201613"/>
                  <a:gd name="connsiteX6" fmla="*/ 230187 w 712787"/>
                  <a:gd name="connsiteY6" fmla="*/ 147638 h 201613"/>
                  <a:gd name="connsiteX7" fmla="*/ 285750 w 712787"/>
                  <a:gd name="connsiteY7" fmla="*/ 152400 h 201613"/>
                  <a:gd name="connsiteX8" fmla="*/ 320675 w 712787"/>
                  <a:gd name="connsiteY8" fmla="*/ 160338 h 201613"/>
                  <a:gd name="connsiteX9" fmla="*/ 350837 w 712787"/>
                  <a:gd name="connsiteY9" fmla="*/ 166688 h 201613"/>
                  <a:gd name="connsiteX10" fmla="*/ 388937 w 712787"/>
                  <a:gd name="connsiteY10" fmla="*/ 187325 h 201613"/>
                  <a:gd name="connsiteX11" fmla="*/ 422275 w 712787"/>
                  <a:gd name="connsiteY11" fmla="*/ 198438 h 201613"/>
                  <a:gd name="connsiteX12" fmla="*/ 449262 w 712787"/>
                  <a:gd name="connsiteY12" fmla="*/ 201613 h 201613"/>
                  <a:gd name="connsiteX13" fmla="*/ 712787 w 712787"/>
                  <a:gd name="connsiteY13" fmla="*/ 88900 h 2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787" h="201613">
                    <a:moveTo>
                      <a:pt x="712787" y="88900"/>
                    </a:moveTo>
                    <a:lnTo>
                      <a:pt x="368300" y="0"/>
                    </a:lnTo>
                    <a:lnTo>
                      <a:pt x="0" y="98425"/>
                    </a:lnTo>
                    <a:lnTo>
                      <a:pt x="95250" y="120650"/>
                    </a:lnTo>
                    <a:lnTo>
                      <a:pt x="158750" y="127000"/>
                    </a:lnTo>
                    <a:lnTo>
                      <a:pt x="193675" y="131763"/>
                    </a:lnTo>
                    <a:lnTo>
                      <a:pt x="230187" y="147638"/>
                    </a:lnTo>
                    <a:lnTo>
                      <a:pt x="285750" y="152400"/>
                    </a:lnTo>
                    <a:lnTo>
                      <a:pt x="320675" y="160338"/>
                    </a:lnTo>
                    <a:lnTo>
                      <a:pt x="350837" y="166688"/>
                    </a:lnTo>
                    <a:lnTo>
                      <a:pt x="388937" y="187325"/>
                    </a:lnTo>
                    <a:lnTo>
                      <a:pt x="422275" y="198438"/>
                    </a:lnTo>
                    <a:lnTo>
                      <a:pt x="449262" y="201613"/>
                    </a:lnTo>
                    <a:lnTo>
                      <a:pt x="712787" y="88900"/>
                    </a:lnTo>
                    <a:close/>
                  </a:path>
                </a:pathLst>
              </a:custGeom>
              <a:solidFill>
                <a:srgbClr val="FFFF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6" name="Freeform 95"/>
              <p:cNvSpPr/>
              <p:nvPr/>
            </p:nvSpPr>
            <p:spPr bwMode="auto">
              <a:xfrm>
                <a:off x="806450" y="3300413"/>
                <a:ext cx="542925" cy="236537"/>
              </a:xfrm>
              <a:custGeom>
                <a:avLst/>
                <a:gdLst>
                  <a:gd name="connsiteX0" fmla="*/ 295275 w 542925"/>
                  <a:gd name="connsiteY0" fmla="*/ 236538 h 236538"/>
                  <a:gd name="connsiteX1" fmla="*/ 368300 w 542925"/>
                  <a:gd name="connsiteY1" fmla="*/ 174625 h 236538"/>
                  <a:gd name="connsiteX2" fmla="*/ 398463 w 542925"/>
                  <a:gd name="connsiteY2" fmla="*/ 152400 h 236538"/>
                  <a:gd name="connsiteX3" fmla="*/ 411163 w 542925"/>
                  <a:gd name="connsiteY3" fmla="*/ 144463 h 236538"/>
                  <a:gd name="connsiteX4" fmla="*/ 473075 w 542925"/>
                  <a:gd name="connsiteY4" fmla="*/ 142875 h 236538"/>
                  <a:gd name="connsiteX5" fmla="*/ 519113 w 542925"/>
                  <a:gd name="connsiteY5" fmla="*/ 136525 h 236538"/>
                  <a:gd name="connsiteX6" fmla="*/ 542925 w 542925"/>
                  <a:gd name="connsiteY6" fmla="*/ 130175 h 236538"/>
                  <a:gd name="connsiteX7" fmla="*/ 542925 w 542925"/>
                  <a:gd name="connsiteY7" fmla="*/ 123825 h 236538"/>
                  <a:gd name="connsiteX8" fmla="*/ 531813 w 542925"/>
                  <a:gd name="connsiteY8" fmla="*/ 98425 h 236538"/>
                  <a:gd name="connsiteX9" fmla="*/ 517525 w 542925"/>
                  <a:gd name="connsiteY9" fmla="*/ 76200 h 236538"/>
                  <a:gd name="connsiteX10" fmla="*/ 503238 w 542925"/>
                  <a:gd name="connsiteY10" fmla="*/ 61913 h 236538"/>
                  <a:gd name="connsiteX11" fmla="*/ 469900 w 542925"/>
                  <a:gd name="connsiteY11" fmla="*/ 38100 h 236538"/>
                  <a:gd name="connsiteX12" fmla="*/ 433388 w 542925"/>
                  <a:gd name="connsiteY12" fmla="*/ 25400 h 236538"/>
                  <a:gd name="connsiteX13" fmla="*/ 393700 w 542925"/>
                  <a:gd name="connsiteY13" fmla="*/ 11113 h 236538"/>
                  <a:gd name="connsiteX14" fmla="*/ 366713 w 542925"/>
                  <a:gd name="connsiteY14" fmla="*/ 0 h 236538"/>
                  <a:gd name="connsiteX15" fmla="*/ 342900 w 542925"/>
                  <a:gd name="connsiteY15" fmla="*/ 12700 h 236538"/>
                  <a:gd name="connsiteX16" fmla="*/ 290513 w 542925"/>
                  <a:gd name="connsiteY16" fmla="*/ 41275 h 236538"/>
                  <a:gd name="connsiteX17" fmla="*/ 254000 w 542925"/>
                  <a:gd name="connsiteY17" fmla="*/ 57150 h 236538"/>
                  <a:gd name="connsiteX18" fmla="*/ 214313 w 542925"/>
                  <a:gd name="connsiteY18" fmla="*/ 68263 h 236538"/>
                  <a:gd name="connsiteX19" fmla="*/ 160338 w 542925"/>
                  <a:gd name="connsiteY19" fmla="*/ 77788 h 236538"/>
                  <a:gd name="connsiteX20" fmla="*/ 122238 w 542925"/>
                  <a:gd name="connsiteY20" fmla="*/ 84138 h 236538"/>
                  <a:gd name="connsiteX21" fmla="*/ 95250 w 542925"/>
                  <a:gd name="connsiteY21" fmla="*/ 84138 h 236538"/>
                  <a:gd name="connsiteX22" fmla="*/ 69850 w 542925"/>
                  <a:gd name="connsiteY22" fmla="*/ 84138 h 236538"/>
                  <a:gd name="connsiteX23" fmla="*/ 42863 w 542925"/>
                  <a:gd name="connsiteY23" fmla="*/ 96838 h 236538"/>
                  <a:gd name="connsiteX24" fmla="*/ 0 w 542925"/>
                  <a:gd name="connsiteY24" fmla="*/ 106363 h 236538"/>
                  <a:gd name="connsiteX25" fmla="*/ 295275 w 542925"/>
                  <a:gd name="connsiteY25" fmla="*/ 236538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236538">
                    <a:moveTo>
                      <a:pt x="295275" y="236538"/>
                    </a:moveTo>
                    <a:lnTo>
                      <a:pt x="368300" y="174625"/>
                    </a:lnTo>
                    <a:lnTo>
                      <a:pt x="398463" y="152400"/>
                    </a:lnTo>
                    <a:lnTo>
                      <a:pt x="411163" y="144463"/>
                    </a:lnTo>
                    <a:lnTo>
                      <a:pt x="473075" y="142875"/>
                    </a:lnTo>
                    <a:lnTo>
                      <a:pt x="519113" y="136525"/>
                    </a:lnTo>
                    <a:lnTo>
                      <a:pt x="542925" y="130175"/>
                    </a:lnTo>
                    <a:lnTo>
                      <a:pt x="542925" y="123825"/>
                    </a:lnTo>
                    <a:lnTo>
                      <a:pt x="531813" y="98425"/>
                    </a:lnTo>
                    <a:lnTo>
                      <a:pt x="517525" y="76200"/>
                    </a:lnTo>
                    <a:lnTo>
                      <a:pt x="503238" y="61913"/>
                    </a:lnTo>
                    <a:lnTo>
                      <a:pt x="469900" y="38100"/>
                    </a:lnTo>
                    <a:lnTo>
                      <a:pt x="433388" y="25400"/>
                    </a:lnTo>
                    <a:lnTo>
                      <a:pt x="393700" y="11113"/>
                    </a:lnTo>
                    <a:lnTo>
                      <a:pt x="366713" y="0"/>
                    </a:lnTo>
                    <a:lnTo>
                      <a:pt x="342900" y="12700"/>
                    </a:lnTo>
                    <a:lnTo>
                      <a:pt x="290513" y="41275"/>
                    </a:lnTo>
                    <a:lnTo>
                      <a:pt x="254000" y="57150"/>
                    </a:lnTo>
                    <a:lnTo>
                      <a:pt x="214313" y="68263"/>
                    </a:lnTo>
                    <a:lnTo>
                      <a:pt x="160338" y="77788"/>
                    </a:lnTo>
                    <a:lnTo>
                      <a:pt x="122238" y="84138"/>
                    </a:lnTo>
                    <a:lnTo>
                      <a:pt x="95250" y="84138"/>
                    </a:lnTo>
                    <a:lnTo>
                      <a:pt x="69850" y="84138"/>
                    </a:lnTo>
                    <a:lnTo>
                      <a:pt x="42863" y="96838"/>
                    </a:lnTo>
                    <a:lnTo>
                      <a:pt x="0" y="106363"/>
                    </a:lnTo>
                    <a:lnTo>
                      <a:pt x="295275" y="236538"/>
                    </a:lnTo>
                    <a:close/>
                  </a:path>
                </a:pathLst>
              </a:custGeom>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7" name="Freeform 96"/>
              <p:cNvSpPr/>
              <p:nvPr/>
            </p:nvSpPr>
            <p:spPr bwMode="auto">
              <a:xfrm>
                <a:off x="1460500" y="2944813"/>
                <a:ext cx="512762" cy="217487"/>
              </a:xfrm>
              <a:custGeom>
                <a:avLst/>
                <a:gdLst>
                  <a:gd name="connsiteX0" fmla="*/ 277812 w 512762"/>
                  <a:gd name="connsiteY0" fmla="*/ 0 h 217487"/>
                  <a:gd name="connsiteX1" fmla="*/ 512762 w 512762"/>
                  <a:gd name="connsiteY1" fmla="*/ 63500 h 217487"/>
                  <a:gd name="connsiteX2" fmla="*/ 481012 w 512762"/>
                  <a:gd name="connsiteY2" fmla="*/ 65087 h 217487"/>
                  <a:gd name="connsiteX3" fmla="*/ 450850 w 512762"/>
                  <a:gd name="connsiteY3" fmla="*/ 65087 h 217487"/>
                  <a:gd name="connsiteX4" fmla="*/ 427037 w 512762"/>
                  <a:gd name="connsiteY4" fmla="*/ 71437 h 217487"/>
                  <a:gd name="connsiteX5" fmla="*/ 404812 w 512762"/>
                  <a:gd name="connsiteY5" fmla="*/ 82550 h 217487"/>
                  <a:gd name="connsiteX6" fmla="*/ 382587 w 512762"/>
                  <a:gd name="connsiteY6" fmla="*/ 107950 h 217487"/>
                  <a:gd name="connsiteX7" fmla="*/ 374650 w 512762"/>
                  <a:gd name="connsiteY7" fmla="*/ 123825 h 217487"/>
                  <a:gd name="connsiteX8" fmla="*/ 377825 w 512762"/>
                  <a:gd name="connsiteY8" fmla="*/ 150812 h 217487"/>
                  <a:gd name="connsiteX9" fmla="*/ 387350 w 512762"/>
                  <a:gd name="connsiteY9" fmla="*/ 177800 h 217487"/>
                  <a:gd name="connsiteX10" fmla="*/ 401637 w 512762"/>
                  <a:gd name="connsiteY10" fmla="*/ 200025 h 217487"/>
                  <a:gd name="connsiteX11" fmla="*/ 388937 w 512762"/>
                  <a:gd name="connsiteY11" fmla="*/ 212725 h 217487"/>
                  <a:gd name="connsiteX12" fmla="*/ 377825 w 512762"/>
                  <a:gd name="connsiteY12" fmla="*/ 217487 h 217487"/>
                  <a:gd name="connsiteX13" fmla="*/ 346075 w 512762"/>
                  <a:gd name="connsiteY13" fmla="*/ 195262 h 217487"/>
                  <a:gd name="connsiteX14" fmla="*/ 306387 w 512762"/>
                  <a:gd name="connsiteY14" fmla="*/ 177800 h 217487"/>
                  <a:gd name="connsiteX15" fmla="*/ 263525 w 512762"/>
                  <a:gd name="connsiteY15" fmla="*/ 166687 h 217487"/>
                  <a:gd name="connsiteX16" fmla="*/ 236537 w 512762"/>
                  <a:gd name="connsiteY16" fmla="*/ 160337 h 217487"/>
                  <a:gd name="connsiteX17" fmla="*/ 200025 w 512762"/>
                  <a:gd name="connsiteY17" fmla="*/ 142875 h 217487"/>
                  <a:gd name="connsiteX18" fmla="*/ 173037 w 512762"/>
                  <a:gd name="connsiteY18" fmla="*/ 139700 h 217487"/>
                  <a:gd name="connsiteX19" fmla="*/ 149225 w 512762"/>
                  <a:gd name="connsiteY19" fmla="*/ 136525 h 217487"/>
                  <a:gd name="connsiteX20" fmla="*/ 107950 w 512762"/>
                  <a:gd name="connsiteY20" fmla="*/ 142875 h 217487"/>
                  <a:gd name="connsiteX21" fmla="*/ 63500 w 512762"/>
                  <a:gd name="connsiteY21" fmla="*/ 131762 h 217487"/>
                  <a:gd name="connsiteX22" fmla="*/ 11112 w 512762"/>
                  <a:gd name="connsiteY22" fmla="*/ 119062 h 217487"/>
                  <a:gd name="connsiteX23" fmla="*/ 0 w 512762"/>
                  <a:gd name="connsiteY23" fmla="*/ 115887 h 217487"/>
                  <a:gd name="connsiteX24" fmla="*/ 23812 w 512762"/>
                  <a:gd name="connsiteY24" fmla="*/ 95250 h 217487"/>
                  <a:gd name="connsiteX25" fmla="*/ 61912 w 512762"/>
                  <a:gd name="connsiteY25" fmla="*/ 76200 h 217487"/>
                  <a:gd name="connsiteX26" fmla="*/ 90487 w 512762"/>
                  <a:gd name="connsiteY26" fmla="*/ 58737 h 217487"/>
                  <a:gd name="connsiteX27" fmla="*/ 109537 w 512762"/>
                  <a:gd name="connsiteY27" fmla="*/ 52387 h 217487"/>
                  <a:gd name="connsiteX28" fmla="*/ 128587 w 512762"/>
                  <a:gd name="connsiteY28" fmla="*/ 38100 h 217487"/>
                  <a:gd name="connsiteX29" fmla="*/ 149225 w 512762"/>
                  <a:gd name="connsiteY29" fmla="*/ 33337 h 217487"/>
                  <a:gd name="connsiteX30" fmla="*/ 168275 w 512762"/>
                  <a:gd name="connsiteY30" fmla="*/ 31750 h 217487"/>
                  <a:gd name="connsiteX31" fmla="*/ 190500 w 512762"/>
                  <a:gd name="connsiteY31" fmla="*/ 26987 h 217487"/>
                  <a:gd name="connsiteX32" fmla="*/ 222250 w 512762"/>
                  <a:gd name="connsiteY32" fmla="*/ 23812 h 217487"/>
                  <a:gd name="connsiteX33" fmla="*/ 277812 w 512762"/>
                  <a:gd name="connsiteY33" fmla="*/ 0 h 21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2762" h="217487">
                    <a:moveTo>
                      <a:pt x="277812" y="0"/>
                    </a:moveTo>
                    <a:lnTo>
                      <a:pt x="512762" y="63500"/>
                    </a:lnTo>
                    <a:lnTo>
                      <a:pt x="481012" y="65087"/>
                    </a:lnTo>
                    <a:lnTo>
                      <a:pt x="450850" y="65087"/>
                    </a:lnTo>
                    <a:lnTo>
                      <a:pt x="427037" y="71437"/>
                    </a:lnTo>
                    <a:lnTo>
                      <a:pt x="404812" y="82550"/>
                    </a:lnTo>
                    <a:lnTo>
                      <a:pt x="382587" y="107950"/>
                    </a:lnTo>
                    <a:lnTo>
                      <a:pt x="374650" y="123825"/>
                    </a:lnTo>
                    <a:lnTo>
                      <a:pt x="377825" y="150812"/>
                    </a:lnTo>
                    <a:lnTo>
                      <a:pt x="387350" y="177800"/>
                    </a:lnTo>
                    <a:lnTo>
                      <a:pt x="401637" y="200025"/>
                    </a:lnTo>
                    <a:lnTo>
                      <a:pt x="388937" y="212725"/>
                    </a:lnTo>
                    <a:lnTo>
                      <a:pt x="377825" y="217487"/>
                    </a:lnTo>
                    <a:lnTo>
                      <a:pt x="346075" y="195262"/>
                    </a:lnTo>
                    <a:lnTo>
                      <a:pt x="306387" y="177800"/>
                    </a:lnTo>
                    <a:lnTo>
                      <a:pt x="263525" y="166687"/>
                    </a:lnTo>
                    <a:lnTo>
                      <a:pt x="236537" y="160337"/>
                    </a:lnTo>
                    <a:lnTo>
                      <a:pt x="200025" y="142875"/>
                    </a:lnTo>
                    <a:lnTo>
                      <a:pt x="173037" y="139700"/>
                    </a:lnTo>
                    <a:lnTo>
                      <a:pt x="149225" y="136525"/>
                    </a:lnTo>
                    <a:lnTo>
                      <a:pt x="107950" y="142875"/>
                    </a:lnTo>
                    <a:lnTo>
                      <a:pt x="63500" y="131762"/>
                    </a:lnTo>
                    <a:lnTo>
                      <a:pt x="11112" y="119062"/>
                    </a:lnTo>
                    <a:lnTo>
                      <a:pt x="0" y="115887"/>
                    </a:lnTo>
                    <a:lnTo>
                      <a:pt x="23812" y="95250"/>
                    </a:lnTo>
                    <a:lnTo>
                      <a:pt x="61912" y="76200"/>
                    </a:lnTo>
                    <a:lnTo>
                      <a:pt x="90487" y="58737"/>
                    </a:lnTo>
                    <a:lnTo>
                      <a:pt x="109537" y="52387"/>
                    </a:lnTo>
                    <a:lnTo>
                      <a:pt x="128587" y="38100"/>
                    </a:lnTo>
                    <a:lnTo>
                      <a:pt x="149225" y="33337"/>
                    </a:lnTo>
                    <a:lnTo>
                      <a:pt x="168275" y="31750"/>
                    </a:lnTo>
                    <a:lnTo>
                      <a:pt x="190500" y="26987"/>
                    </a:lnTo>
                    <a:lnTo>
                      <a:pt x="222250" y="23812"/>
                    </a:lnTo>
                    <a:lnTo>
                      <a:pt x="277812" y="0"/>
                    </a:lnTo>
                    <a:close/>
                  </a:path>
                </a:pathLst>
              </a:custGeom>
              <a:solidFill>
                <a:srgbClr val="B3F808"/>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100" dirty="0">
                  <a:solidFill>
                    <a:srgbClr val="000000"/>
                  </a:solidFill>
                </a:endParaRPr>
              </a:p>
            </p:txBody>
          </p:sp>
          <p:sp>
            <p:nvSpPr>
              <p:cNvPr id="98" name="Freeform 97"/>
              <p:cNvSpPr/>
              <p:nvPr/>
            </p:nvSpPr>
            <p:spPr bwMode="auto">
              <a:xfrm>
                <a:off x="617537" y="3073400"/>
                <a:ext cx="546100" cy="223838"/>
              </a:xfrm>
              <a:custGeom>
                <a:avLst/>
                <a:gdLst>
                  <a:gd name="connsiteX0" fmla="*/ 0 w 546100"/>
                  <a:gd name="connsiteY0" fmla="*/ 0 h 223838"/>
                  <a:gd name="connsiteX1" fmla="*/ 87312 w 546100"/>
                  <a:gd name="connsiteY1" fmla="*/ 12700 h 223838"/>
                  <a:gd name="connsiteX2" fmla="*/ 160337 w 546100"/>
                  <a:gd name="connsiteY2" fmla="*/ 15875 h 223838"/>
                  <a:gd name="connsiteX3" fmla="*/ 233362 w 546100"/>
                  <a:gd name="connsiteY3" fmla="*/ 42863 h 223838"/>
                  <a:gd name="connsiteX4" fmla="*/ 304800 w 546100"/>
                  <a:gd name="connsiteY4" fmla="*/ 77788 h 223838"/>
                  <a:gd name="connsiteX5" fmla="*/ 357187 w 546100"/>
                  <a:gd name="connsiteY5" fmla="*/ 93663 h 223838"/>
                  <a:gd name="connsiteX6" fmla="*/ 411162 w 546100"/>
                  <a:gd name="connsiteY6" fmla="*/ 128588 h 223838"/>
                  <a:gd name="connsiteX7" fmla="*/ 460375 w 546100"/>
                  <a:gd name="connsiteY7" fmla="*/ 158750 h 223838"/>
                  <a:gd name="connsiteX8" fmla="*/ 501650 w 546100"/>
                  <a:gd name="connsiteY8" fmla="*/ 190500 h 223838"/>
                  <a:gd name="connsiteX9" fmla="*/ 538162 w 546100"/>
                  <a:gd name="connsiteY9" fmla="*/ 215900 h 223838"/>
                  <a:gd name="connsiteX10" fmla="*/ 546100 w 546100"/>
                  <a:gd name="connsiteY10" fmla="*/ 223838 h 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100" h="223838">
                    <a:moveTo>
                      <a:pt x="0" y="0"/>
                    </a:moveTo>
                    <a:cubicBezTo>
                      <a:pt x="30294" y="5027"/>
                      <a:pt x="60589" y="10054"/>
                      <a:pt x="87312" y="12700"/>
                    </a:cubicBezTo>
                    <a:cubicBezTo>
                      <a:pt x="114035" y="15346"/>
                      <a:pt x="135995" y="10848"/>
                      <a:pt x="160337" y="15875"/>
                    </a:cubicBezTo>
                    <a:cubicBezTo>
                      <a:pt x="184679" y="20902"/>
                      <a:pt x="209285" y="32544"/>
                      <a:pt x="233362" y="42863"/>
                    </a:cubicBezTo>
                    <a:cubicBezTo>
                      <a:pt x="257439" y="53182"/>
                      <a:pt x="284162" y="69321"/>
                      <a:pt x="304800" y="77788"/>
                    </a:cubicBezTo>
                    <a:cubicBezTo>
                      <a:pt x="325438" y="86255"/>
                      <a:pt x="339460" y="85196"/>
                      <a:pt x="357187" y="93663"/>
                    </a:cubicBezTo>
                    <a:cubicBezTo>
                      <a:pt x="374914" y="102130"/>
                      <a:pt x="393964" y="117740"/>
                      <a:pt x="411162" y="128588"/>
                    </a:cubicBezTo>
                    <a:cubicBezTo>
                      <a:pt x="428360" y="139436"/>
                      <a:pt x="445294" y="148431"/>
                      <a:pt x="460375" y="158750"/>
                    </a:cubicBezTo>
                    <a:cubicBezTo>
                      <a:pt x="475456" y="169069"/>
                      <a:pt x="488686" y="180975"/>
                      <a:pt x="501650" y="190500"/>
                    </a:cubicBezTo>
                    <a:cubicBezTo>
                      <a:pt x="514614" y="200025"/>
                      <a:pt x="530754" y="210344"/>
                      <a:pt x="538162" y="215900"/>
                    </a:cubicBezTo>
                    <a:cubicBezTo>
                      <a:pt x="545570" y="221456"/>
                      <a:pt x="545835" y="222647"/>
                      <a:pt x="546100" y="223838"/>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99" name="Freeform 98"/>
              <p:cNvSpPr/>
              <p:nvPr/>
            </p:nvSpPr>
            <p:spPr bwMode="auto">
              <a:xfrm>
                <a:off x="677862" y="3019425"/>
                <a:ext cx="292100" cy="336550"/>
              </a:xfrm>
              <a:custGeom>
                <a:avLst/>
                <a:gdLst>
                  <a:gd name="connsiteX0" fmla="*/ 144462 w 286279"/>
                  <a:gd name="connsiteY0" fmla="*/ 0 h 328613"/>
                  <a:gd name="connsiteX1" fmla="*/ 207962 w 286279"/>
                  <a:gd name="connsiteY1" fmla="*/ 12700 h 328613"/>
                  <a:gd name="connsiteX2" fmla="*/ 234950 w 286279"/>
                  <a:gd name="connsiteY2" fmla="*/ 26988 h 328613"/>
                  <a:gd name="connsiteX3" fmla="*/ 246062 w 286279"/>
                  <a:gd name="connsiteY3" fmla="*/ 38100 h 328613"/>
                  <a:gd name="connsiteX4" fmla="*/ 258762 w 286279"/>
                  <a:gd name="connsiteY4" fmla="*/ 74613 h 328613"/>
                  <a:gd name="connsiteX5" fmla="*/ 276225 w 286279"/>
                  <a:gd name="connsiteY5" fmla="*/ 85725 h 328613"/>
                  <a:gd name="connsiteX6" fmla="*/ 285750 w 286279"/>
                  <a:gd name="connsiteY6" fmla="*/ 111125 h 328613"/>
                  <a:gd name="connsiteX7" fmla="*/ 273050 w 286279"/>
                  <a:gd name="connsiteY7" fmla="*/ 117475 h 328613"/>
                  <a:gd name="connsiteX8" fmla="*/ 234950 w 286279"/>
                  <a:gd name="connsiteY8" fmla="*/ 146050 h 328613"/>
                  <a:gd name="connsiteX9" fmla="*/ 220662 w 286279"/>
                  <a:gd name="connsiteY9" fmla="*/ 157163 h 328613"/>
                  <a:gd name="connsiteX10" fmla="*/ 217487 w 286279"/>
                  <a:gd name="connsiteY10" fmla="*/ 176213 h 328613"/>
                  <a:gd name="connsiteX11" fmla="*/ 217487 w 286279"/>
                  <a:gd name="connsiteY11" fmla="*/ 198438 h 328613"/>
                  <a:gd name="connsiteX12" fmla="*/ 223837 w 286279"/>
                  <a:gd name="connsiteY12" fmla="*/ 215900 h 328613"/>
                  <a:gd name="connsiteX13" fmla="*/ 212725 w 286279"/>
                  <a:gd name="connsiteY13" fmla="*/ 241300 h 328613"/>
                  <a:gd name="connsiteX14" fmla="*/ 171450 w 286279"/>
                  <a:gd name="connsiteY14" fmla="*/ 287338 h 328613"/>
                  <a:gd name="connsiteX15" fmla="*/ 136525 w 286279"/>
                  <a:gd name="connsiteY15" fmla="*/ 293688 h 328613"/>
                  <a:gd name="connsiteX16" fmla="*/ 68262 w 286279"/>
                  <a:gd name="connsiteY16" fmla="*/ 314325 h 328613"/>
                  <a:gd name="connsiteX17" fmla="*/ 30162 w 286279"/>
                  <a:gd name="connsiteY17" fmla="*/ 317500 h 328613"/>
                  <a:gd name="connsiteX18" fmla="*/ 0 w 286279"/>
                  <a:gd name="connsiteY18" fmla="*/ 328613 h 328613"/>
                  <a:gd name="connsiteX0" fmla="*/ 150812 w 292629"/>
                  <a:gd name="connsiteY0" fmla="*/ 0 h 336551"/>
                  <a:gd name="connsiteX1" fmla="*/ 214312 w 292629"/>
                  <a:gd name="connsiteY1" fmla="*/ 12700 h 336551"/>
                  <a:gd name="connsiteX2" fmla="*/ 241300 w 292629"/>
                  <a:gd name="connsiteY2" fmla="*/ 26988 h 336551"/>
                  <a:gd name="connsiteX3" fmla="*/ 252412 w 292629"/>
                  <a:gd name="connsiteY3" fmla="*/ 38100 h 336551"/>
                  <a:gd name="connsiteX4" fmla="*/ 265112 w 292629"/>
                  <a:gd name="connsiteY4" fmla="*/ 74613 h 336551"/>
                  <a:gd name="connsiteX5" fmla="*/ 282575 w 292629"/>
                  <a:gd name="connsiteY5" fmla="*/ 85725 h 336551"/>
                  <a:gd name="connsiteX6" fmla="*/ 292100 w 292629"/>
                  <a:gd name="connsiteY6" fmla="*/ 111125 h 336551"/>
                  <a:gd name="connsiteX7" fmla="*/ 279400 w 292629"/>
                  <a:gd name="connsiteY7" fmla="*/ 117475 h 336551"/>
                  <a:gd name="connsiteX8" fmla="*/ 241300 w 292629"/>
                  <a:gd name="connsiteY8" fmla="*/ 146050 h 336551"/>
                  <a:gd name="connsiteX9" fmla="*/ 227012 w 292629"/>
                  <a:gd name="connsiteY9" fmla="*/ 157163 h 336551"/>
                  <a:gd name="connsiteX10" fmla="*/ 223837 w 292629"/>
                  <a:gd name="connsiteY10" fmla="*/ 176213 h 336551"/>
                  <a:gd name="connsiteX11" fmla="*/ 223837 w 292629"/>
                  <a:gd name="connsiteY11" fmla="*/ 198438 h 336551"/>
                  <a:gd name="connsiteX12" fmla="*/ 230187 w 292629"/>
                  <a:gd name="connsiteY12" fmla="*/ 215900 h 336551"/>
                  <a:gd name="connsiteX13" fmla="*/ 219075 w 292629"/>
                  <a:gd name="connsiteY13" fmla="*/ 241300 h 336551"/>
                  <a:gd name="connsiteX14" fmla="*/ 177800 w 292629"/>
                  <a:gd name="connsiteY14" fmla="*/ 287338 h 336551"/>
                  <a:gd name="connsiteX15" fmla="*/ 142875 w 292629"/>
                  <a:gd name="connsiteY15" fmla="*/ 293688 h 336551"/>
                  <a:gd name="connsiteX16" fmla="*/ 74612 w 292629"/>
                  <a:gd name="connsiteY16" fmla="*/ 314325 h 336551"/>
                  <a:gd name="connsiteX17" fmla="*/ 36512 w 292629"/>
                  <a:gd name="connsiteY17" fmla="*/ 317500 h 336551"/>
                  <a:gd name="connsiteX18" fmla="*/ 0 w 292629"/>
                  <a:gd name="connsiteY18" fmla="*/ 336551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629" h="336551">
                    <a:moveTo>
                      <a:pt x="150812" y="0"/>
                    </a:moveTo>
                    <a:cubicBezTo>
                      <a:pt x="175021" y="4101"/>
                      <a:pt x="199231" y="8202"/>
                      <a:pt x="214312" y="12700"/>
                    </a:cubicBezTo>
                    <a:cubicBezTo>
                      <a:pt x="229393" y="17198"/>
                      <a:pt x="234950" y="22755"/>
                      <a:pt x="241300" y="26988"/>
                    </a:cubicBezTo>
                    <a:cubicBezTo>
                      <a:pt x="247650" y="31221"/>
                      <a:pt x="248443" y="30163"/>
                      <a:pt x="252412" y="38100"/>
                    </a:cubicBezTo>
                    <a:cubicBezTo>
                      <a:pt x="256381" y="46037"/>
                      <a:pt x="260085" y="66676"/>
                      <a:pt x="265112" y="74613"/>
                    </a:cubicBezTo>
                    <a:cubicBezTo>
                      <a:pt x="270139" y="82550"/>
                      <a:pt x="278077" y="79640"/>
                      <a:pt x="282575" y="85725"/>
                    </a:cubicBezTo>
                    <a:cubicBezTo>
                      <a:pt x="287073" y="91810"/>
                      <a:pt x="292629" y="105833"/>
                      <a:pt x="292100" y="111125"/>
                    </a:cubicBezTo>
                    <a:cubicBezTo>
                      <a:pt x="291571" y="116417"/>
                      <a:pt x="287867" y="111654"/>
                      <a:pt x="279400" y="117475"/>
                    </a:cubicBezTo>
                    <a:cubicBezTo>
                      <a:pt x="270933" y="123296"/>
                      <a:pt x="250031" y="139435"/>
                      <a:pt x="241300" y="146050"/>
                    </a:cubicBezTo>
                    <a:cubicBezTo>
                      <a:pt x="232569" y="152665"/>
                      <a:pt x="229922" y="152136"/>
                      <a:pt x="227012" y="157163"/>
                    </a:cubicBezTo>
                    <a:cubicBezTo>
                      <a:pt x="224102" y="162190"/>
                      <a:pt x="224366" y="169334"/>
                      <a:pt x="223837" y="176213"/>
                    </a:cubicBezTo>
                    <a:cubicBezTo>
                      <a:pt x="223308" y="183092"/>
                      <a:pt x="222779" y="191824"/>
                      <a:pt x="223837" y="198438"/>
                    </a:cubicBezTo>
                    <a:cubicBezTo>
                      <a:pt x="224895" y="205052"/>
                      <a:pt x="230981" y="208756"/>
                      <a:pt x="230187" y="215900"/>
                    </a:cubicBezTo>
                    <a:cubicBezTo>
                      <a:pt x="229393" y="223044"/>
                      <a:pt x="227806" y="229394"/>
                      <a:pt x="219075" y="241300"/>
                    </a:cubicBezTo>
                    <a:cubicBezTo>
                      <a:pt x="210344" y="253206"/>
                      <a:pt x="190500" y="278607"/>
                      <a:pt x="177800" y="287338"/>
                    </a:cubicBezTo>
                    <a:cubicBezTo>
                      <a:pt x="165100" y="296069"/>
                      <a:pt x="160073" y="289190"/>
                      <a:pt x="142875" y="293688"/>
                    </a:cubicBezTo>
                    <a:cubicBezTo>
                      <a:pt x="125677" y="298186"/>
                      <a:pt x="92339" y="310356"/>
                      <a:pt x="74612" y="314325"/>
                    </a:cubicBezTo>
                    <a:cubicBezTo>
                      <a:pt x="56885" y="318294"/>
                      <a:pt x="48947" y="313796"/>
                      <a:pt x="36512" y="317500"/>
                    </a:cubicBezTo>
                    <a:cubicBezTo>
                      <a:pt x="24077" y="321204"/>
                      <a:pt x="9392" y="332185"/>
                      <a:pt x="0" y="336551"/>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100" name="Freeform 99"/>
              <p:cNvSpPr/>
              <p:nvPr/>
            </p:nvSpPr>
            <p:spPr bwMode="auto">
              <a:xfrm>
                <a:off x="796925" y="3302000"/>
                <a:ext cx="361950" cy="101600"/>
              </a:xfrm>
              <a:custGeom>
                <a:avLst/>
                <a:gdLst>
                  <a:gd name="connsiteX0" fmla="*/ 361950 w 361950"/>
                  <a:gd name="connsiteY0" fmla="*/ 0 h 101600"/>
                  <a:gd name="connsiteX1" fmla="*/ 280988 w 361950"/>
                  <a:gd name="connsiteY1" fmla="*/ 42863 h 101600"/>
                  <a:gd name="connsiteX2" fmla="*/ 244475 w 361950"/>
                  <a:gd name="connsiteY2" fmla="*/ 58738 h 101600"/>
                  <a:gd name="connsiteX3" fmla="*/ 196850 w 361950"/>
                  <a:gd name="connsiteY3" fmla="*/ 71438 h 101600"/>
                  <a:gd name="connsiteX4" fmla="*/ 160338 w 361950"/>
                  <a:gd name="connsiteY4" fmla="*/ 77788 h 101600"/>
                  <a:gd name="connsiteX5" fmla="*/ 123825 w 361950"/>
                  <a:gd name="connsiteY5" fmla="*/ 79375 h 101600"/>
                  <a:gd name="connsiteX6" fmla="*/ 90488 w 361950"/>
                  <a:gd name="connsiteY6" fmla="*/ 80963 h 101600"/>
                  <a:gd name="connsiteX7" fmla="*/ 60325 w 361950"/>
                  <a:gd name="connsiteY7" fmla="*/ 87313 h 101600"/>
                  <a:gd name="connsiteX8" fmla="*/ 36513 w 361950"/>
                  <a:gd name="connsiteY8" fmla="*/ 95250 h 101600"/>
                  <a:gd name="connsiteX9" fmla="*/ 0 w 361950"/>
                  <a:gd name="connsiteY9" fmla="*/ 101600 h 101600"/>
                  <a:gd name="connsiteX10" fmla="*/ 0 w 361950"/>
                  <a:gd name="connsiteY10"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 h="101600">
                    <a:moveTo>
                      <a:pt x="361950" y="0"/>
                    </a:moveTo>
                    <a:lnTo>
                      <a:pt x="280988" y="42863"/>
                    </a:lnTo>
                    <a:cubicBezTo>
                      <a:pt x="261409" y="52653"/>
                      <a:pt x="258498" y="53975"/>
                      <a:pt x="244475" y="58738"/>
                    </a:cubicBezTo>
                    <a:cubicBezTo>
                      <a:pt x="230452" y="63501"/>
                      <a:pt x="210873" y="68263"/>
                      <a:pt x="196850" y="71438"/>
                    </a:cubicBezTo>
                    <a:cubicBezTo>
                      <a:pt x="182827" y="74613"/>
                      <a:pt x="172509" y="76465"/>
                      <a:pt x="160338" y="77788"/>
                    </a:cubicBezTo>
                    <a:cubicBezTo>
                      <a:pt x="148167" y="79111"/>
                      <a:pt x="123825" y="79375"/>
                      <a:pt x="123825" y="79375"/>
                    </a:cubicBezTo>
                    <a:cubicBezTo>
                      <a:pt x="112183" y="79904"/>
                      <a:pt x="101071" y="79640"/>
                      <a:pt x="90488" y="80963"/>
                    </a:cubicBezTo>
                    <a:cubicBezTo>
                      <a:pt x="79905" y="82286"/>
                      <a:pt x="69321" y="84932"/>
                      <a:pt x="60325" y="87313"/>
                    </a:cubicBezTo>
                    <a:cubicBezTo>
                      <a:pt x="51329" y="89694"/>
                      <a:pt x="46567" y="92869"/>
                      <a:pt x="36513" y="95250"/>
                    </a:cubicBezTo>
                    <a:cubicBezTo>
                      <a:pt x="26459" y="97631"/>
                      <a:pt x="0" y="101600"/>
                      <a:pt x="0" y="101600"/>
                    </a:cubicBezTo>
                    <a:lnTo>
                      <a:pt x="0" y="101600"/>
                    </a:ln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101" name="Freeform 100"/>
              <p:cNvSpPr/>
              <p:nvPr/>
            </p:nvSpPr>
            <p:spPr bwMode="auto">
              <a:xfrm>
                <a:off x="1093787" y="3430588"/>
                <a:ext cx="255588" cy="104775"/>
              </a:xfrm>
              <a:custGeom>
                <a:avLst/>
                <a:gdLst>
                  <a:gd name="connsiteX0" fmla="*/ 255587 w 255587"/>
                  <a:gd name="connsiteY0" fmla="*/ 0 h 104775"/>
                  <a:gd name="connsiteX1" fmla="*/ 158750 w 255587"/>
                  <a:gd name="connsiteY1" fmla="*/ 11112 h 104775"/>
                  <a:gd name="connsiteX2" fmla="*/ 106362 w 255587"/>
                  <a:gd name="connsiteY2" fmla="*/ 15875 h 104775"/>
                  <a:gd name="connsiteX3" fmla="*/ 73025 w 255587"/>
                  <a:gd name="connsiteY3" fmla="*/ 41275 h 104775"/>
                  <a:gd name="connsiteX4" fmla="*/ 49212 w 255587"/>
                  <a:gd name="connsiteY4" fmla="*/ 65087 h 104775"/>
                  <a:gd name="connsiteX5" fmla="*/ 25400 w 255587"/>
                  <a:gd name="connsiteY5" fmla="*/ 85725 h 104775"/>
                  <a:gd name="connsiteX6" fmla="*/ 0 w 255587"/>
                  <a:gd name="connsiteY6" fmla="*/ 104775 h 104775"/>
                  <a:gd name="connsiteX7" fmla="*/ 0 w 255587"/>
                  <a:gd name="connsiteY7"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587" h="104775">
                    <a:moveTo>
                      <a:pt x="255587" y="0"/>
                    </a:moveTo>
                    <a:lnTo>
                      <a:pt x="158750" y="11112"/>
                    </a:lnTo>
                    <a:cubicBezTo>
                      <a:pt x="133879" y="13758"/>
                      <a:pt x="120649" y="10848"/>
                      <a:pt x="106362" y="15875"/>
                    </a:cubicBezTo>
                    <a:cubicBezTo>
                      <a:pt x="92075" y="20902"/>
                      <a:pt x="82550" y="33073"/>
                      <a:pt x="73025" y="41275"/>
                    </a:cubicBezTo>
                    <a:cubicBezTo>
                      <a:pt x="63500" y="49477"/>
                      <a:pt x="57150" y="57679"/>
                      <a:pt x="49212" y="65087"/>
                    </a:cubicBezTo>
                    <a:cubicBezTo>
                      <a:pt x="41275" y="72495"/>
                      <a:pt x="33602" y="79110"/>
                      <a:pt x="25400" y="85725"/>
                    </a:cubicBezTo>
                    <a:cubicBezTo>
                      <a:pt x="17198" y="92340"/>
                      <a:pt x="0" y="104775"/>
                      <a:pt x="0" y="104775"/>
                    </a:cubicBezTo>
                    <a:lnTo>
                      <a:pt x="0" y="104775"/>
                    </a:ln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102" name="Freeform 101"/>
              <p:cNvSpPr/>
              <p:nvPr/>
            </p:nvSpPr>
            <p:spPr bwMode="auto">
              <a:xfrm>
                <a:off x="1354137" y="3435350"/>
                <a:ext cx="307975" cy="133350"/>
              </a:xfrm>
              <a:custGeom>
                <a:avLst/>
                <a:gdLst>
                  <a:gd name="connsiteX0" fmla="*/ 307975 w 307975"/>
                  <a:gd name="connsiteY0" fmla="*/ 133350 h 133350"/>
                  <a:gd name="connsiteX1" fmla="*/ 214312 w 307975"/>
                  <a:gd name="connsiteY1" fmla="*/ 106363 h 133350"/>
                  <a:gd name="connsiteX2" fmla="*/ 174625 w 307975"/>
                  <a:gd name="connsiteY2" fmla="*/ 84138 h 133350"/>
                  <a:gd name="connsiteX3" fmla="*/ 122237 w 307975"/>
                  <a:gd name="connsiteY3" fmla="*/ 71438 h 133350"/>
                  <a:gd name="connsiteX4" fmla="*/ 77787 w 307975"/>
                  <a:gd name="connsiteY4" fmla="*/ 39688 h 133350"/>
                  <a:gd name="connsiteX5" fmla="*/ 53975 w 307975"/>
                  <a:gd name="connsiteY5" fmla="*/ 26988 h 133350"/>
                  <a:gd name="connsiteX6" fmla="*/ 22225 w 307975"/>
                  <a:gd name="connsiteY6" fmla="*/ 17463 h 133350"/>
                  <a:gd name="connsiteX7" fmla="*/ 0 w 307975"/>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33350">
                    <a:moveTo>
                      <a:pt x="307975" y="133350"/>
                    </a:moveTo>
                    <a:cubicBezTo>
                      <a:pt x="272256" y="123957"/>
                      <a:pt x="236537" y="114565"/>
                      <a:pt x="214312" y="106363"/>
                    </a:cubicBezTo>
                    <a:cubicBezTo>
                      <a:pt x="192087" y="98161"/>
                      <a:pt x="189971" y="89959"/>
                      <a:pt x="174625" y="84138"/>
                    </a:cubicBezTo>
                    <a:cubicBezTo>
                      <a:pt x="159279" y="78317"/>
                      <a:pt x="138377" y="78846"/>
                      <a:pt x="122237" y="71438"/>
                    </a:cubicBezTo>
                    <a:cubicBezTo>
                      <a:pt x="106097" y="64030"/>
                      <a:pt x="89164" y="47096"/>
                      <a:pt x="77787" y="39688"/>
                    </a:cubicBezTo>
                    <a:cubicBezTo>
                      <a:pt x="66410" y="32280"/>
                      <a:pt x="63235" y="30692"/>
                      <a:pt x="53975" y="26988"/>
                    </a:cubicBezTo>
                    <a:cubicBezTo>
                      <a:pt x="44715" y="23284"/>
                      <a:pt x="31221" y="21961"/>
                      <a:pt x="22225" y="17463"/>
                    </a:cubicBezTo>
                    <a:cubicBezTo>
                      <a:pt x="13229" y="12965"/>
                      <a:pt x="6614" y="6482"/>
                      <a:pt x="0" y="0"/>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100" dirty="0"/>
              </a:p>
            </p:txBody>
          </p:sp>
          <p:sp>
            <p:nvSpPr>
              <p:cNvPr id="103" name="Text Box 11"/>
              <p:cNvSpPr txBox="1">
                <a:spLocks noChangeArrowheads="1"/>
              </p:cNvSpPr>
              <p:nvPr/>
            </p:nvSpPr>
            <p:spPr bwMode="gray">
              <a:xfrm>
                <a:off x="1229750" y="3195996"/>
                <a:ext cx="345747" cy="263605"/>
              </a:xfrm>
              <a:prstGeom prst="rect">
                <a:avLst/>
              </a:prstGeom>
              <a:noFill/>
              <a:ln w="9525">
                <a:noFill/>
                <a:miter lim="800000"/>
                <a:headEnd/>
                <a:tailEnd/>
              </a:ln>
            </p:spPr>
            <p:txBody>
              <a:bodyPr wrap="none" lIns="93414" tIns="46708" rIns="93414" bIns="46708">
                <a:spAutoFit/>
              </a:bodyPr>
              <a:lstStyle/>
              <a:p>
                <a:pPr>
                  <a:spcBef>
                    <a:spcPct val="30000"/>
                  </a:spcBef>
                </a:pPr>
                <a:r>
                  <a:rPr lang="en-US" sz="1100" dirty="0">
                    <a:solidFill>
                      <a:schemeClr val="bg1"/>
                    </a:solidFill>
                  </a:rPr>
                  <a:t>10</a:t>
                </a:r>
              </a:p>
            </p:txBody>
          </p:sp>
          <p:sp>
            <p:nvSpPr>
              <p:cNvPr id="104" name="Text Box 12"/>
              <p:cNvSpPr txBox="1">
                <a:spLocks noChangeArrowheads="1"/>
              </p:cNvSpPr>
              <p:nvPr/>
            </p:nvSpPr>
            <p:spPr bwMode="gray">
              <a:xfrm>
                <a:off x="951271" y="2988596"/>
                <a:ext cx="384219" cy="263605"/>
              </a:xfrm>
              <a:prstGeom prst="rect">
                <a:avLst/>
              </a:prstGeom>
              <a:noFill/>
              <a:ln w="9525">
                <a:noFill/>
                <a:miter lim="800000"/>
                <a:headEnd/>
                <a:tailEnd/>
              </a:ln>
            </p:spPr>
            <p:txBody>
              <a:bodyPr wrap="none" lIns="93414" tIns="46708" rIns="93414" bIns="46708">
                <a:spAutoFit/>
              </a:bodyPr>
              <a:lstStyle/>
              <a:p>
                <a:pPr>
                  <a:spcBef>
                    <a:spcPct val="30000"/>
                  </a:spcBef>
                </a:pPr>
                <a:r>
                  <a:rPr lang="en-US" sz="1100" dirty="0">
                    <a:solidFill>
                      <a:srgbClr val="000000"/>
                    </a:solidFill>
                  </a:rPr>
                  <a:t>6.6</a:t>
                </a:r>
              </a:p>
            </p:txBody>
          </p:sp>
          <p:sp>
            <p:nvSpPr>
              <p:cNvPr id="105" name="Text Box 12"/>
              <p:cNvSpPr txBox="1">
                <a:spLocks noChangeArrowheads="1"/>
              </p:cNvSpPr>
              <p:nvPr/>
            </p:nvSpPr>
            <p:spPr bwMode="gray">
              <a:xfrm>
                <a:off x="1540694" y="3264822"/>
                <a:ext cx="384219" cy="263605"/>
              </a:xfrm>
              <a:prstGeom prst="rect">
                <a:avLst/>
              </a:prstGeom>
              <a:noFill/>
              <a:ln w="9525">
                <a:noFill/>
                <a:miter lim="800000"/>
                <a:headEnd/>
                <a:tailEnd/>
              </a:ln>
            </p:spPr>
            <p:txBody>
              <a:bodyPr wrap="none" lIns="93414" tIns="46708" rIns="93414" bIns="46708">
                <a:spAutoFit/>
              </a:bodyPr>
              <a:lstStyle/>
              <a:p>
                <a:pPr>
                  <a:spcBef>
                    <a:spcPct val="30000"/>
                  </a:spcBef>
                </a:pPr>
                <a:r>
                  <a:rPr lang="en-US" sz="1100" dirty="0">
                    <a:solidFill>
                      <a:srgbClr val="000000"/>
                    </a:solidFill>
                  </a:rPr>
                  <a:t>7.0</a:t>
                </a:r>
              </a:p>
            </p:txBody>
          </p:sp>
          <p:sp>
            <p:nvSpPr>
              <p:cNvPr id="106" name="Text Box 12"/>
              <p:cNvSpPr txBox="1">
                <a:spLocks noChangeArrowheads="1"/>
              </p:cNvSpPr>
              <p:nvPr/>
            </p:nvSpPr>
            <p:spPr bwMode="gray">
              <a:xfrm>
                <a:off x="1871355" y="2987572"/>
                <a:ext cx="384219" cy="263605"/>
              </a:xfrm>
              <a:prstGeom prst="rect">
                <a:avLst/>
              </a:prstGeom>
              <a:noFill/>
              <a:ln w="9525">
                <a:noFill/>
                <a:miter lim="800000"/>
                <a:headEnd/>
                <a:tailEnd/>
              </a:ln>
            </p:spPr>
            <p:txBody>
              <a:bodyPr wrap="none" lIns="93414" tIns="46708" rIns="93414" bIns="46708">
                <a:spAutoFit/>
              </a:bodyPr>
              <a:lstStyle/>
              <a:p>
                <a:pPr>
                  <a:spcBef>
                    <a:spcPct val="30000"/>
                  </a:spcBef>
                </a:pPr>
                <a:r>
                  <a:rPr lang="en-US" sz="1100" dirty="0">
                    <a:solidFill>
                      <a:srgbClr val="000000"/>
                    </a:solidFill>
                  </a:rPr>
                  <a:t>4.2</a:t>
                </a:r>
              </a:p>
            </p:txBody>
          </p:sp>
          <p:sp>
            <p:nvSpPr>
              <p:cNvPr id="108" name="Text Box 12"/>
              <p:cNvSpPr txBox="1">
                <a:spLocks noChangeArrowheads="1"/>
              </p:cNvSpPr>
              <p:nvPr/>
            </p:nvSpPr>
            <p:spPr bwMode="gray">
              <a:xfrm>
                <a:off x="442452" y="3085895"/>
                <a:ext cx="384219" cy="263605"/>
              </a:xfrm>
              <a:prstGeom prst="rect">
                <a:avLst/>
              </a:prstGeom>
              <a:noFill/>
              <a:ln w="9525">
                <a:noFill/>
                <a:miter lim="800000"/>
                <a:headEnd/>
                <a:tailEnd/>
              </a:ln>
            </p:spPr>
            <p:txBody>
              <a:bodyPr wrap="none" lIns="93414" tIns="46708" rIns="93414" bIns="46708">
                <a:spAutoFit/>
              </a:bodyPr>
              <a:lstStyle/>
              <a:p>
                <a:pPr>
                  <a:spcBef>
                    <a:spcPct val="30000"/>
                  </a:spcBef>
                </a:pPr>
                <a:r>
                  <a:rPr lang="en-US" sz="1100" dirty="0">
                    <a:solidFill>
                      <a:srgbClr val="000000"/>
                    </a:solidFill>
                  </a:rPr>
                  <a:t>1.8</a:t>
                </a:r>
              </a:p>
            </p:txBody>
          </p:sp>
        </p:grpSp>
        <p:sp>
          <p:nvSpPr>
            <p:cNvPr id="107" name="Text Box 12"/>
            <p:cNvSpPr txBox="1">
              <a:spLocks noChangeArrowheads="1"/>
            </p:cNvSpPr>
            <p:nvPr/>
          </p:nvSpPr>
          <p:spPr bwMode="gray">
            <a:xfrm>
              <a:off x="7097969" y="1194159"/>
              <a:ext cx="384219" cy="263605"/>
            </a:xfrm>
            <a:prstGeom prst="rect">
              <a:avLst/>
            </a:prstGeom>
            <a:noFill/>
            <a:ln w="9525">
              <a:noFill/>
              <a:miter lim="800000"/>
              <a:headEnd/>
              <a:tailEnd/>
            </a:ln>
          </p:spPr>
          <p:txBody>
            <a:bodyPr wrap="none" lIns="93414" tIns="46708" rIns="93414" bIns="46708">
              <a:spAutoFit/>
            </a:bodyPr>
            <a:lstStyle/>
            <a:p>
              <a:pPr>
                <a:spcBef>
                  <a:spcPct val="30000"/>
                </a:spcBef>
              </a:pPr>
              <a:r>
                <a:rPr lang="en-US" sz="1100" dirty="0">
                  <a:solidFill>
                    <a:srgbClr val="000000"/>
                  </a:solidFill>
                </a:rPr>
                <a:t>5.0</a:t>
              </a:r>
            </a:p>
          </p:txBody>
        </p:sp>
      </p:grpSp>
      <p:pic>
        <p:nvPicPr>
          <p:cNvPr id="120" name="Picture 19" descr="map_layers.png"/>
          <p:cNvPicPr>
            <a:picLocks noChangeAspect="1"/>
          </p:cNvPicPr>
          <p:nvPr/>
        </p:nvPicPr>
        <p:blipFill>
          <a:blip r:embed="rId4" cstate="print"/>
          <a:srcRect/>
          <a:stretch>
            <a:fillRect/>
          </a:stretch>
        </p:blipFill>
        <p:spPr bwMode="auto">
          <a:xfrm>
            <a:off x="304800" y="2438400"/>
            <a:ext cx="1905000" cy="2006707"/>
          </a:xfrm>
          <a:prstGeom prst="rect">
            <a:avLst/>
          </a:prstGeom>
          <a:noFill/>
          <a:ln w="9525">
            <a:noFill/>
            <a:miter lim="800000"/>
            <a:headEnd/>
            <a:tailEnd/>
          </a:ln>
        </p:spPr>
      </p:pic>
      <p:sp>
        <p:nvSpPr>
          <p:cNvPr id="124" name="AutoShape 25"/>
          <p:cNvSpPr>
            <a:spLocks noChangeArrowheads="1"/>
          </p:cNvSpPr>
          <p:nvPr/>
        </p:nvSpPr>
        <p:spPr bwMode="gray">
          <a:xfrm>
            <a:off x="5410200" y="3124200"/>
            <a:ext cx="1066800" cy="325438"/>
          </a:xfrm>
          <a:prstGeom prst="rightArrow">
            <a:avLst>
              <a:gd name="adj1" fmla="val 50000"/>
              <a:gd name="adj2" fmla="val 26951"/>
            </a:avLst>
          </a:prstGeom>
          <a:solidFill>
            <a:schemeClr val="tx1"/>
          </a:solidFill>
          <a:ln w="9525">
            <a:noFill/>
            <a:miter lim="800000"/>
            <a:headEnd/>
            <a:tailEnd/>
          </a:ln>
          <a:effectLst/>
        </p:spPr>
        <p:txBody>
          <a:bodyPr rot="10800000" vert="eaVert" wrap="none" lIns="93414" tIns="46708" rIns="93414" bIns="46708" anchor="ctr"/>
          <a:lstStyle/>
          <a:p>
            <a:pPr>
              <a:defRPr/>
            </a:pPr>
            <a:endParaRPr lang="en-US" dirty="0">
              <a:solidFill>
                <a:srgbClr val="4D4D4D"/>
              </a:solidFill>
              <a:effectLst>
                <a:outerShdw blurRad="38100" dist="38100" dir="2700000" algn="tl">
                  <a:srgbClr val="000000">
                    <a:alpha val="43137"/>
                  </a:srgbClr>
                </a:outerShdw>
              </a:effectLst>
              <a:latin typeface="Arial" charset="0"/>
            </a:endParaRPr>
          </a:p>
        </p:txBody>
      </p:sp>
      <p:sp>
        <p:nvSpPr>
          <p:cNvPr id="125" name="AutoShape 25"/>
          <p:cNvSpPr>
            <a:spLocks noChangeArrowheads="1"/>
          </p:cNvSpPr>
          <p:nvPr/>
        </p:nvSpPr>
        <p:spPr bwMode="gray">
          <a:xfrm rot="19918260">
            <a:off x="5222018" y="3591777"/>
            <a:ext cx="774017" cy="325438"/>
          </a:xfrm>
          <a:prstGeom prst="rightArrow">
            <a:avLst>
              <a:gd name="adj1" fmla="val 50000"/>
              <a:gd name="adj2" fmla="val 26951"/>
            </a:avLst>
          </a:prstGeom>
          <a:solidFill>
            <a:schemeClr val="tx1"/>
          </a:solidFill>
          <a:ln w="9525">
            <a:noFill/>
            <a:miter lim="800000"/>
            <a:headEnd/>
            <a:tailEnd/>
          </a:ln>
          <a:effectLst/>
        </p:spPr>
        <p:txBody>
          <a:bodyPr rot="10800000" vert="eaVert" wrap="none" lIns="93414" tIns="46708" rIns="93414" bIns="46708" anchor="ctr"/>
          <a:lstStyle/>
          <a:p>
            <a:pPr>
              <a:defRPr/>
            </a:pPr>
            <a:endParaRPr lang="en-US" dirty="0">
              <a:solidFill>
                <a:srgbClr val="4D4D4D"/>
              </a:solidFill>
              <a:effectLst>
                <a:outerShdw blurRad="38100" dist="38100" dir="2700000" algn="tl">
                  <a:srgbClr val="000000">
                    <a:alpha val="43137"/>
                  </a:srgbClr>
                </a:outerShdw>
              </a:effectLst>
              <a:latin typeface="Arial" charset="0"/>
            </a:endParaRPr>
          </a:p>
        </p:txBody>
      </p:sp>
      <p:sp>
        <p:nvSpPr>
          <p:cNvPr id="126" name="AutoShape 25"/>
          <p:cNvSpPr>
            <a:spLocks noChangeArrowheads="1"/>
          </p:cNvSpPr>
          <p:nvPr/>
        </p:nvSpPr>
        <p:spPr bwMode="gray">
          <a:xfrm>
            <a:off x="2552700" y="2514600"/>
            <a:ext cx="350837" cy="325438"/>
          </a:xfrm>
          <a:prstGeom prst="rightArrow">
            <a:avLst>
              <a:gd name="adj1" fmla="val 50000"/>
              <a:gd name="adj2" fmla="val 26951"/>
            </a:avLst>
          </a:prstGeom>
          <a:solidFill>
            <a:schemeClr val="tx1"/>
          </a:solidFill>
          <a:ln w="9525">
            <a:noFill/>
            <a:miter lim="800000"/>
            <a:headEnd/>
            <a:tailEnd/>
          </a:ln>
          <a:effectLst/>
        </p:spPr>
        <p:txBody>
          <a:bodyPr rot="10800000" vert="eaVert" wrap="none" lIns="93414" tIns="46708" rIns="93414" bIns="46708" anchor="ctr"/>
          <a:lstStyle/>
          <a:p>
            <a:pPr>
              <a:defRPr/>
            </a:pPr>
            <a:endParaRPr lang="en-US" dirty="0">
              <a:solidFill>
                <a:srgbClr val="4D4D4D"/>
              </a:solidFill>
              <a:effectLst>
                <a:outerShdw blurRad="38100" dist="38100" dir="2700000" algn="tl">
                  <a:srgbClr val="000000">
                    <a:alpha val="43137"/>
                  </a:srgbClr>
                </a:outerShdw>
              </a:effectLst>
              <a:latin typeface="Arial" charset="0"/>
            </a:endParaRPr>
          </a:p>
        </p:txBody>
      </p:sp>
      <p:sp>
        <p:nvSpPr>
          <p:cNvPr id="127" name="AutoShape 25"/>
          <p:cNvSpPr>
            <a:spLocks noChangeArrowheads="1"/>
          </p:cNvSpPr>
          <p:nvPr/>
        </p:nvSpPr>
        <p:spPr bwMode="gray">
          <a:xfrm>
            <a:off x="2552700" y="3124200"/>
            <a:ext cx="350837" cy="325438"/>
          </a:xfrm>
          <a:prstGeom prst="rightArrow">
            <a:avLst>
              <a:gd name="adj1" fmla="val 50000"/>
              <a:gd name="adj2" fmla="val 26951"/>
            </a:avLst>
          </a:prstGeom>
          <a:solidFill>
            <a:schemeClr val="tx1"/>
          </a:solidFill>
          <a:ln w="9525">
            <a:noFill/>
            <a:miter lim="800000"/>
            <a:headEnd/>
            <a:tailEnd/>
          </a:ln>
          <a:effectLst/>
        </p:spPr>
        <p:txBody>
          <a:bodyPr rot="10800000" vert="eaVert" wrap="none" lIns="93414" tIns="46708" rIns="93414" bIns="46708" anchor="ctr"/>
          <a:lstStyle/>
          <a:p>
            <a:pPr>
              <a:defRPr/>
            </a:pPr>
            <a:endParaRPr lang="en-US" dirty="0">
              <a:solidFill>
                <a:srgbClr val="4D4D4D"/>
              </a:solidFill>
              <a:effectLst>
                <a:outerShdw blurRad="38100" dist="38100" dir="2700000" algn="tl">
                  <a:srgbClr val="000000">
                    <a:alpha val="43137"/>
                  </a:srgbClr>
                </a:outerShdw>
              </a:effectLst>
              <a:latin typeface="Arial" charset="0"/>
            </a:endParaRPr>
          </a:p>
        </p:txBody>
      </p:sp>
      <p:sp>
        <p:nvSpPr>
          <p:cNvPr id="128" name="AutoShape 25"/>
          <p:cNvSpPr>
            <a:spLocks noChangeArrowheads="1"/>
          </p:cNvSpPr>
          <p:nvPr/>
        </p:nvSpPr>
        <p:spPr bwMode="gray">
          <a:xfrm>
            <a:off x="2552700" y="3733800"/>
            <a:ext cx="350837" cy="325438"/>
          </a:xfrm>
          <a:prstGeom prst="rightArrow">
            <a:avLst>
              <a:gd name="adj1" fmla="val 50000"/>
              <a:gd name="adj2" fmla="val 26951"/>
            </a:avLst>
          </a:prstGeom>
          <a:solidFill>
            <a:schemeClr val="tx1"/>
          </a:solidFill>
          <a:ln w="9525">
            <a:noFill/>
            <a:miter lim="800000"/>
            <a:headEnd/>
            <a:tailEnd/>
          </a:ln>
          <a:effectLst/>
        </p:spPr>
        <p:txBody>
          <a:bodyPr rot="10800000" vert="eaVert" wrap="none" lIns="93414" tIns="46708" rIns="93414" bIns="46708" anchor="ctr"/>
          <a:lstStyle/>
          <a:p>
            <a:pPr>
              <a:defRPr/>
            </a:pPr>
            <a:endParaRPr lang="en-US" dirty="0">
              <a:solidFill>
                <a:srgbClr val="4D4D4D"/>
              </a:solidFill>
              <a:effectLst>
                <a:outerShdw blurRad="38100" dist="38100" dir="2700000" algn="tl">
                  <a:srgbClr val="000000">
                    <a:alpha val="43137"/>
                  </a:srgbClr>
                </a:outerShdw>
              </a:effectLst>
              <a:latin typeface="Arial" charset="0"/>
            </a:endParaRPr>
          </a:p>
        </p:txBody>
      </p:sp>
      <p:sp>
        <p:nvSpPr>
          <p:cNvPr id="129" name="AutoShape 25"/>
          <p:cNvSpPr>
            <a:spLocks noChangeArrowheads="1"/>
          </p:cNvSpPr>
          <p:nvPr/>
        </p:nvSpPr>
        <p:spPr bwMode="gray">
          <a:xfrm rot="2160155">
            <a:off x="5212673" y="2677377"/>
            <a:ext cx="774017" cy="325438"/>
          </a:xfrm>
          <a:prstGeom prst="rightArrow">
            <a:avLst>
              <a:gd name="adj1" fmla="val 50000"/>
              <a:gd name="adj2" fmla="val 26951"/>
            </a:avLst>
          </a:prstGeom>
          <a:solidFill>
            <a:schemeClr val="tx1"/>
          </a:solidFill>
          <a:ln w="9525">
            <a:noFill/>
            <a:miter lim="800000"/>
            <a:headEnd/>
            <a:tailEnd/>
          </a:ln>
          <a:effectLst/>
        </p:spPr>
        <p:txBody>
          <a:bodyPr rot="10800000" vert="eaVert" wrap="none" lIns="93414" tIns="46708" rIns="93414" bIns="46708" anchor="ctr"/>
          <a:lstStyle/>
          <a:p>
            <a:pPr>
              <a:defRPr/>
            </a:pPr>
            <a:endParaRPr lang="en-US" dirty="0">
              <a:solidFill>
                <a:srgbClr val="4D4D4D"/>
              </a:solidFill>
              <a:effectLst>
                <a:outerShdw blurRad="38100" dist="38100" dir="2700000" algn="tl">
                  <a:srgbClr val="000000">
                    <a:alpha val="43137"/>
                  </a:srgbClr>
                </a:outerShdw>
              </a:effectLst>
              <a:latin typeface="Arial" charset="0"/>
            </a:endParaRPr>
          </a:p>
        </p:txBody>
      </p:sp>
      <p:sp>
        <p:nvSpPr>
          <p:cNvPr id="130" name="TextBox 18"/>
          <p:cNvSpPr txBox="1">
            <a:spLocks noChangeArrowheads="1"/>
          </p:cNvSpPr>
          <p:nvPr/>
        </p:nvSpPr>
        <p:spPr bwMode="auto">
          <a:xfrm>
            <a:off x="365087" y="4572000"/>
            <a:ext cx="1685077" cy="307777"/>
          </a:xfrm>
          <a:prstGeom prst="rect">
            <a:avLst/>
          </a:prstGeom>
          <a:noFill/>
          <a:ln w="9525">
            <a:noFill/>
            <a:miter lim="800000"/>
            <a:headEnd/>
            <a:tailEnd/>
          </a:ln>
        </p:spPr>
        <p:txBody>
          <a:bodyPr wrap="none">
            <a:spAutoFit/>
          </a:bodyPr>
          <a:lstStyle/>
          <a:p>
            <a:pPr algn="ctr"/>
            <a:r>
              <a:rPr lang="en-US" sz="1400" b="1" dirty="0" smtClean="0">
                <a:latin typeface="Cambria" pitchFamily="18" charset="0"/>
              </a:rPr>
              <a:t>Input Data Layers</a:t>
            </a:r>
            <a:endParaRPr lang="en-US" sz="1400" b="1" dirty="0">
              <a:latin typeface="Cambria" pitchFamily="18" charset="0"/>
            </a:endParaRPr>
          </a:p>
        </p:txBody>
      </p:sp>
      <p:sp>
        <p:nvSpPr>
          <p:cNvPr id="131" name="TextBox 18"/>
          <p:cNvSpPr txBox="1">
            <a:spLocks noChangeArrowheads="1"/>
          </p:cNvSpPr>
          <p:nvPr/>
        </p:nvSpPr>
        <p:spPr bwMode="auto">
          <a:xfrm>
            <a:off x="3383234" y="4572000"/>
            <a:ext cx="1471813" cy="523220"/>
          </a:xfrm>
          <a:prstGeom prst="rect">
            <a:avLst/>
          </a:prstGeom>
          <a:noFill/>
          <a:ln w="9525">
            <a:noFill/>
            <a:miter lim="800000"/>
            <a:headEnd/>
            <a:tailEnd/>
          </a:ln>
        </p:spPr>
        <p:txBody>
          <a:bodyPr wrap="none">
            <a:spAutoFit/>
          </a:bodyPr>
          <a:lstStyle/>
          <a:p>
            <a:pPr algn="ctr"/>
            <a:r>
              <a:rPr lang="en-US" sz="1400" b="1" dirty="0" smtClean="0">
                <a:latin typeface="Cambria" pitchFamily="18" charset="0"/>
              </a:rPr>
              <a:t>Weighted Input</a:t>
            </a:r>
          </a:p>
          <a:p>
            <a:pPr algn="ctr"/>
            <a:r>
              <a:rPr lang="en-US" sz="1400" b="1" dirty="0" smtClean="0">
                <a:latin typeface="Cambria" pitchFamily="18" charset="0"/>
              </a:rPr>
              <a:t>Data Layers</a:t>
            </a:r>
            <a:endParaRPr lang="en-US" sz="1400" b="1" dirty="0">
              <a:latin typeface="Cambria" pitchFamily="18" charset="0"/>
            </a:endParaRPr>
          </a:p>
        </p:txBody>
      </p:sp>
      <p:sp>
        <p:nvSpPr>
          <p:cNvPr id="132" name="TextBox 18"/>
          <p:cNvSpPr txBox="1">
            <a:spLocks noChangeArrowheads="1"/>
          </p:cNvSpPr>
          <p:nvPr/>
        </p:nvSpPr>
        <p:spPr bwMode="auto">
          <a:xfrm>
            <a:off x="6744877" y="4572000"/>
            <a:ext cx="1606530" cy="307777"/>
          </a:xfrm>
          <a:prstGeom prst="rect">
            <a:avLst/>
          </a:prstGeom>
          <a:noFill/>
          <a:ln w="9525">
            <a:noFill/>
            <a:miter lim="800000"/>
            <a:headEnd/>
            <a:tailEnd/>
          </a:ln>
        </p:spPr>
        <p:txBody>
          <a:bodyPr wrap="none">
            <a:spAutoFit/>
          </a:bodyPr>
          <a:lstStyle/>
          <a:p>
            <a:pPr algn="ctr"/>
            <a:r>
              <a:rPr lang="en-US" sz="1400" b="1" dirty="0" smtClean="0">
                <a:latin typeface="Cambria" pitchFamily="18" charset="0"/>
              </a:rPr>
              <a:t>Risk Index Layer</a:t>
            </a:r>
          </a:p>
        </p:txBody>
      </p:sp>
      <p:sp>
        <p:nvSpPr>
          <p:cNvPr id="110" name="Title 3"/>
          <p:cNvSpPr>
            <a:spLocks noGrp="1"/>
          </p:cNvSpPr>
          <p:nvPr>
            <p:ph type="title"/>
          </p:nvPr>
        </p:nvSpPr>
        <p:spPr>
          <a:xfrm>
            <a:off x="0" y="152400"/>
            <a:ext cx="9144000" cy="685800"/>
          </a:xfrm>
        </p:spPr>
        <p:txBody>
          <a:bodyPr/>
          <a:lstStyle/>
          <a:p>
            <a:pPr eaLnBrk="1" hangingPunct="1"/>
            <a:r>
              <a:rPr lang="en-US" sz="3600" b="1" u="sng" dirty="0" smtClean="0">
                <a:latin typeface="Cambria" pitchFamily="18" charset="0"/>
              </a:rPr>
              <a:t>Creation Steps of the Independent Exposure Indices</a:t>
            </a:r>
            <a:endParaRPr lang="en-US" sz="3600" b="1" u="sng" dirty="0" smtClean="0">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bwMode="auto">
          <a:xfrm>
            <a:off x="5884863" y="2990850"/>
            <a:ext cx="1049337" cy="2968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6" name="Right Arrow 5"/>
          <p:cNvSpPr/>
          <p:nvPr/>
        </p:nvSpPr>
        <p:spPr bwMode="auto">
          <a:xfrm>
            <a:off x="3613150" y="2990850"/>
            <a:ext cx="1446213" cy="2968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7" name="Right Arrow 6"/>
          <p:cNvSpPr/>
          <p:nvPr/>
        </p:nvSpPr>
        <p:spPr bwMode="auto">
          <a:xfrm rot="19919151">
            <a:off x="3962400" y="3767137"/>
            <a:ext cx="1176338" cy="296863"/>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8" name="Right Arrow 7"/>
          <p:cNvSpPr/>
          <p:nvPr/>
        </p:nvSpPr>
        <p:spPr bwMode="auto">
          <a:xfrm rot="2934686">
            <a:off x="4271169" y="2096294"/>
            <a:ext cx="927100" cy="31591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9" name="Right Arrow 8"/>
          <p:cNvSpPr/>
          <p:nvPr/>
        </p:nvSpPr>
        <p:spPr bwMode="auto">
          <a:xfrm>
            <a:off x="1630363" y="4251204"/>
            <a:ext cx="1446212" cy="296863"/>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10" name="Right Arrow 9"/>
          <p:cNvSpPr/>
          <p:nvPr/>
        </p:nvSpPr>
        <p:spPr bwMode="auto">
          <a:xfrm>
            <a:off x="1747838" y="1770739"/>
            <a:ext cx="1376362" cy="2968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11" name="Right Arrow 10"/>
          <p:cNvSpPr/>
          <p:nvPr/>
        </p:nvSpPr>
        <p:spPr bwMode="auto">
          <a:xfrm>
            <a:off x="1671638" y="2936817"/>
            <a:ext cx="1376362" cy="2968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pic>
        <p:nvPicPr>
          <p:cNvPr id="13" name="Picture 9" descr="F:\Graphics\map_layer_analysis_01.png"/>
          <p:cNvPicPr>
            <a:picLocks noChangeAspect="1" noChangeArrowheads="1"/>
          </p:cNvPicPr>
          <p:nvPr/>
        </p:nvPicPr>
        <p:blipFill>
          <a:blip r:embed="rId2" cstate="print"/>
          <a:srcRect/>
          <a:stretch>
            <a:fillRect/>
          </a:stretch>
        </p:blipFill>
        <p:spPr bwMode="auto">
          <a:xfrm>
            <a:off x="1071772" y="2743200"/>
            <a:ext cx="1424370" cy="792044"/>
          </a:xfrm>
          <a:prstGeom prst="rect">
            <a:avLst/>
          </a:prstGeom>
          <a:noFill/>
          <a:ln w="9525">
            <a:noFill/>
            <a:miter lim="800000"/>
            <a:headEnd/>
            <a:tailEnd/>
          </a:ln>
        </p:spPr>
      </p:pic>
      <p:pic>
        <p:nvPicPr>
          <p:cNvPr id="14" name="Picture 10" descr="F:\Graphics\Elements\Layers\map_layer_04.png"/>
          <p:cNvPicPr>
            <a:picLocks noChangeAspect="1" noChangeArrowheads="1"/>
          </p:cNvPicPr>
          <p:nvPr/>
        </p:nvPicPr>
        <p:blipFill>
          <a:blip r:embed="rId3" cstate="print"/>
          <a:srcRect/>
          <a:stretch>
            <a:fillRect/>
          </a:stretch>
        </p:blipFill>
        <p:spPr bwMode="auto">
          <a:xfrm>
            <a:off x="1147972" y="1495301"/>
            <a:ext cx="1425805" cy="790699"/>
          </a:xfrm>
          <a:prstGeom prst="rect">
            <a:avLst/>
          </a:prstGeom>
          <a:noFill/>
          <a:ln w="9525">
            <a:noFill/>
            <a:miter lim="800000"/>
            <a:headEnd/>
            <a:tailEnd/>
          </a:ln>
        </p:spPr>
      </p:pic>
      <p:sp>
        <p:nvSpPr>
          <p:cNvPr id="15" name="TextBox 17"/>
          <p:cNvSpPr txBox="1">
            <a:spLocks noChangeArrowheads="1"/>
          </p:cNvSpPr>
          <p:nvPr/>
        </p:nvSpPr>
        <p:spPr bwMode="auto">
          <a:xfrm>
            <a:off x="228600" y="1981200"/>
            <a:ext cx="1428596" cy="523220"/>
          </a:xfrm>
          <a:prstGeom prst="rect">
            <a:avLst/>
          </a:prstGeom>
          <a:noFill/>
          <a:ln w="9525">
            <a:noFill/>
            <a:miter lim="800000"/>
            <a:headEnd/>
            <a:tailEnd/>
          </a:ln>
        </p:spPr>
        <p:txBody>
          <a:bodyPr wrap="none">
            <a:spAutoFit/>
          </a:bodyPr>
          <a:lstStyle/>
          <a:p>
            <a:pPr algn="ctr"/>
            <a:r>
              <a:rPr lang="en-US" sz="1400" b="1" dirty="0" smtClean="0">
                <a:latin typeface="Cambria" pitchFamily="18" charset="0"/>
              </a:rPr>
              <a:t>Environmental</a:t>
            </a:r>
          </a:p>
          <a:p>
            <a:pPr algn="ctr"/>
            <a:r>
              <a:rPr lang="en-US" sz="1400" b="1" dirty="0" smtClean="0">
                <a:latin typeface="Cambria" pitchFamily="18" charset="0"/>
              </a:rPr>
              <a:t>Risk Index</a:t>
            </a:r>
            <a:endParaRPr lang="en-US" sz="1400" b="1" dirty="0">
              <a:latin typeface="Cambria" pitchFamily="18" charset="0"/>
            </a:endParaRPr>
          </a:p>
        </p:txBody>
      </p:sp>
      <p:sp>
        <p:nvSpPr>
          <p:cNvPr id="16" name="TextBox 18"/>
          <p:cNvSpPr txBox="1">
            <a:spLocks noChangeArrowheads="1"/>
          </p:cNvSpPr>
          <p:nvPr/>
        </p:nvSpPr>
        <p:spPr bwMode="auto">
          <a:xfrm>
            <a:off x="221034" y="3276600"/>
            <a:ext cx="1363578" cy="523220"/>
          </a:xfrm>
          <a:prstGeom prst="rect">
            <a:avLst/>
          </a:prstGeom>
          <a:noFill/>
          <a:ln w="9525">
            <a:noFill/>
            <a:miter lim="800000"/>
            <a:headEnd/>
            <a:tailEnd/>
          </a:ln>
        </p:spPr>
        <p:txBody>
          <a:bodyPr wrap="none">
            <a:spAutoFit/>
          </a:bodyPr>
          <a:lstStyle/>
          <a:p>
            <a:pPr algn="ctr"/>
            <a:r>
              <a:rPr lang="en-US" sz="1400" b="1" dirty="0" smtClean="0">
                <a:latin typeface="Cambria" pitchFamily="18" charset="0"/>
              </a:rPr>
              <a:t>Infrastructure</a:t>
            </a:r>
          </a:p>
          <a:p>
            <a:pPr algn="ctr"/>
            <a:r>
              <a:rPr lang="en-US" sz="1400" b="1" dirty="0" smtClean="0">
                <a:latin typeface="Cambria" pitchFamily="18" charset="0"/>
              </a:rPr>
              <a:t>Risk Index</a:t>
            </a:r>
            <a:endParaRPr lang="en-US" sz="1400" b="1" dirty="0">
              <a:latin typeface="Cambria" pitchFamily="18" charset="0"/>
            </a:endParaRPr>
          </a:p>
        </p:txBody>
      </p:sp>
      <p:sp>
        <p:nvSpPr>
          <p:cNvPr id="17" name="TextBox 19"/>
          <p:cNvSpPr txBox="1">
            <a:spLocks noChangeArrowheads="1"/>
          </p:cNvSpPr>
          <p:nvPr/>
        </p:nvSpPr>
        <p:spPr bwMode="auto">
          <a:xfrm>
            <a:off x="76200" y="4724400"/>
            <a:ext cx="1829090" cy="523220"/>
          </a:xfrm>
          <a:prstGeom prst="rect">
            <a:avLst/>
          </a:prstGeom>
          <a:noFill/>
          <a:ln w="9525">
            <a:noFill/>
            <a:miter lim="800000"/>
            <a:headEnd/>
            <a:tailEnd/>
          </a:ln>
        </p:spPr>
        <p:txBody>
          <a:bodyPr wrap="none">
            <a:spAutoFit/>
          </a:bodyPr>
          <a:lstStyle/>
          <a:p>
            <a:pPr algn="ctr"/>
            <a:r>
              <a:rPr lang="en-US" sz="1400" b="1" dirty="0" smtClean="0">
                <a:latin typeface="Cambria" pitchFamily="18" charset="0"/>
              </a:rPr>
              <a:t>Social Vulnerability</a:t>
            </a:r>
          </a:p>
          <a:p>
            <a:pPr algn="ctr"/>
            <a:r>
              <a:rPr lang="en-US" sz="1400" b="1" dirty="0" smtClean="0">
                <a:latin typeface="Cambria" pitchFamily="18" charset="0"/>
              </a:rPr>
              <a:t>Risk Index</a:t>
            </a:r>
            <a:endParaRPr lang="en-US" sz="1400" b="1" dirty="0">
              <a:latin typeface="Cambria" pitchFamily="18" charset="0"/>
            </a:endParaRPr>
          </a:p>
        </p:txBody>
      </p:sp>
      <p:sp>
        <p:nvSpPr>
          <p:cNvPr id="18" name="TextBox 20"/>
          <p:cNvSpPr txBox="1">
            <a:spLocks noChangeArrowheads="1"/>
          </p:cNvSpPr>
          <p:nvPr/>
        </p:nvSpPr>
        <p:spPr bwMode="auto">
          <a:xfrm>
            <a:off x="3136093" y="2209800"/>
            <a:ext cx="570990" cy="307777"/>
          </a:xfrm>
          <a:prstGeom prst="rect">
            <a:avLst/>
          </a:prstGeom>
          <a:noFill/>
          <a:ln w="9525">
            <a:noFill/>
            <a:miter lim="800000"/>
            <a:headEnd/>
            <a:tailEnd/>
          </a:ln>
        </p:spPr>
        <p:txBody>
          <a:bodyPr wrap="none">
            <a:spAutoFit/>
          </a:bodyPr>
          <a:lstStyle/>
          <a:p>
            <a:r>
              <a:rPr lang="en-US" sz="1400" b="1" dirty="0" smtClean="0">
                <a:latin typeface="Cambria" pitchFamily="18" charset="0"/>
              </a:rPr>
              <a:t>10%</a:t>
            </a:r>
            <a:endParaRPr lang="en-US" sz="1400" b="1" dirty="0">
              <a:latin typeface="Cambria" pitchFamily="18" charset="0"/>
            </a:endParaRPr>
          </a:p>
        </p:txBody>
      </p:sp>
      <p:pic>
        <p:nvPicPr>
          <p:cNvPr id="19" name="Picture 2" descr="F:\Graphics\raster_layer_green_01.png"/>
          <p:cNvPicPr>
            <a:picLocks noChangeAspect="1" noChangeArrowheads="1"/>
          </p:cNvPicPr>
          <p:nvPr/>
        </p:nvPicPr>
        <p:blipFill>
          <a:blip r:embed="rId4" cstate="print"/>
          <a:srcRect/>
          <a:stretch>
            <a:fillRect/>
          </a:stretch>
        </p:blipFill>
        <p:spPr bwMode="auto">
          <a:xfrm>
            <a:off x="5029200" y="3246557"/>
            <a:ext cx="1421501" cy="792043"/>
          </a:xfrm>
          <a:prstGeom prst="rect">
            <a:avLst/>
          </a:prstGeom>
          <a:noFill/>
          <a:ln w="9525">
            <a:noFill/>
            <a:miter lim="800000"/>
            <a:headEnd/>
            <a:tailEnd/>
          </a:ln>
        </p:spPr>
      </p:pic>
      <p:pic>
        <p:nvPicPr>
          <p:cNvPr id="20" name="Picture 2" descr="F:\Graphics\raster_layer_green_01.png"/>
          <p:cNvPicPr>
            <a:picLocks noChangeAspect="1" noChangeArrowheads="1"/>
          </p:cNvPicPr>
          <p:nvPr/>
        </p:nvPicPr>
        <p:blipFill>
          <a:blip r:embed="rId5" cstate="print"/>
          <a:srcRect/>
          <a:stretch>
            <a:fillRect/>
          </a:stretch>
        </p:blipFill>
        <p:spPr bwMode="auto">
          <a:xfrm>
            <a:off x="5055499" y="2758236"/>
            <a:ext cx="1421501" cy="792043"/>
          </a:xfrm>
          <a:prstGeom prst="rect">
            <a:avLst/>
          </a:prstGeom>
          <a:noFill/>
          <a:ln w="9525">
            <a:noFill/>
            <a:miter lim="800000"/>
            <a:headEnd/>
            <a:tailEnd/>
          </a:ln>
        </p:spPr>
      </p:pic>
      <p:pic>
        <p:nvPicPr>
          <p:cNvPr id="21" name="Picture 2" descr="F:\Graphics\raster_layer_green_01.png"/>
          <p:cNvPicPr>
            <a:picLocks noChangeAspect="1" noChangeArrowheads="1"/>
          </p:cNvPicPr>
          <p:nvPr/>
        </p:nvPicPr>
        <p:blipFill>
          <a:blip r:embed="rId6" cstate="print"/>
          <a:srcRect/>
          <a:stretch>
            <a:fillRect/>
          </a:stretch>
        </p:blipFill>
        <p:spPr bwMode="auto">
          <a:xfrm>
            <a:off x="5029200" y="2209800"/>
            <a:ext cx="1421501" cy="792043"/>
          </a:xfrm>
          <a:prstGeom prst="rect">
            <a:avLst/>
          </a:prstGeom>
          <a:noFill/>
          <a:ln w="9525">
            <a:noFill/>
            <a:miter lim="800000"/>
            <a:headEnd/>
            <a:tailEnd/>
          </a:ln>
        </p:spPr>
      </p:pic>
      <p:pic>
        <p:nvPicPr>
          <p:cNvPr id="22" name="Picture 24" descr="BinaryVeg.png"/>
          <p:cNvPicPr>
            <a:picLocks noChangeAspect="1"/>
          </p:cNvPicPr>
          <p:nvPr/>
        </p:nvPicPr>
        <p:blipFill>
          <a:blip r:embed="rId7" cstate="print"/>
          <a:srcRect/>
          <a:stretch>
            <a:fillRect/>
          </a:stretch>
        </p:blipFill>
        <p:spPr bwMode="auto">
          <a:xfrm>
            <a:off x="3152638" y="1524000"/>
            <a:ext cx="1425805" cy="794734"/>
          </a:xfrm>
          <a:prstGeom prst="rect">
            <a:avLst/>
          </a:prstGeom>
          <a:noFill/>
          <a:ln w="9525">
            <a:noFill/>
            <a:miter lim="800000"/>
            <a:headEnd/>
            <a:tailEnd/>
          </a:ln>
        </p:spPr>
      </p:pic>
      <p:pic>
        <p:nvPicPr>
          <p:cNvPr id="23" name="Picture 25" descr="BinaryVeg.png"/>
          <p:cNvPicPr>
            <a:picLocks noChangeAspect="1"/>
          </p:cNvPicPr>
          <p:nvPr/>
        </p:nvPicPr>
        <p:blipFill>
          <a:blip r:embed="rId8" cstate="print"/>
          <a:srcRect/>
          <a:stretch>
            <a:fillRect/>
          </a:stretch>
        </p:blipFill>
        <p:spPr bwMode="auto">
          <a:xfrm>
            <a:off x="3076428" y="2714308"/>
            <a:ext cx="1425805" cy="794733"/>
          </a:xfrm>
          <a:prstGeom prst="rect">
            <a:avLst/>
          </a:prstGeom>
          <a:noFill/>
          <a:ln w="9525">
            <a:noFill/>
            <a:miter lim="800000"/>
            <a:headEnd/>
            <a:tailEnd/>
          </a:ln>
        </p:spPr>
      </p:pic>
      <p:pic>
        <p:nvPicPr>
          <p:cNvPr id="24" name="Picture 26" descr="BinaryVeg.png"/>
          <p:cNvPicPr>
            <a:picLocks noChangeAspect="1"/>
          </p:cNvPicPr>
          <p:nvPr/>
        </p:nvPicPr>
        <p:blipFill>
          <a:blip r:embed="rId9" cstate="print"/>
          <a:srcRect/>
          <a:stretch>
            <a:fillRect/>
          </a:stretch>
        </p:blipFill>
        <p:spPr bwMode="auto">
          <a:xfrm>
            <a:off x="3118213" y="4027657"/>
            <a:ext cx="1424370" cy="794733"/>
          </a:xfrm>
          <a:prstGeom prst="rect">
            <a:avLst/>
          </a:prstGeom>
          <a:noFill/>
          <a:ln w="9525">
            <a:noFill/>
            <a:miter lim="800000"/>
            <a:headEnd/>
            <a:tailEnd/>
          </a:ln>
        </p:spPr>
      </p:pic>
      <p:sp>
        <p:nvSpPr>
          <p:cNvPr id="25" name="TextBox 27"/>
          <p:cNvSpPr txBox="1">
            <a:spLocks noChangeArrowheads="1"/>
          </p:cNvSpPr>
          <p:nvPr/>
        </p:nvSpPr>
        <p:spPr bwMode="auto">
          <a:xfrm>
            <a:off x="3136093" y="3352800"/>
            <a:ext cx="570990" cy="307777"/>
          </a:xfrm>
          <a:prstGeom prst="rect">
            <a:avLst/>
          </a:prstGeom>
          <a:noFill/>
          <a:ln w="9525">
            <a:noFill/>
            <a:miter lim="800000"/>
            <a:headEnd/>
            <a:tailEnd/>
          </a:ln>
        </p:spPr>
        <p:txBody>
          <a:bodyPr wrap="none">
            <a:spAutoFit/>
          </a:bodyPr>
          <a:lstStyle/>
          <a:p>
            <a:r>
              <a:rPr lang="en-US" sz="1400" b="1" dirty="0" smtClean="0">
                <a:latin typeface="Cambria" pitchFamily="18" charset="0"/>
              </a:rPr>
              <a:t>80%</a:t>
            </a:r>
            <a:endParaRPr lang="en-US" sz="1400" b="1" dirty="0">
              <a:latin typeface="Cambria" pitchFamily="18" charset="0"/>
            </a:endParaRPr>
          </a:p>
        </p:txBody>
      </p:sp>
      <p:sp>
        <p:nvSpPr>
          <p:cNvPr id="26" name="TextBox 28"/>
          <p:cNvSpPr txBox="1">
            <a:spLocks noChangeArrowheads="1"/>
          </p:cNvSpPr>
          <p:nvPr/>
        </p:nvSpPr>
        <p:spPr bwMode="auto">
          <a:xfrm>
            <a:off x="3136093" y="4656921"/>
            <a:ext cx="570990" cy="307777"/>
          </a:xfrm>
          <a:prstGeom prst="rect">
            <a:avLst/>
          </a:prstGeom>
          <a:noFill/>
          <a:ln w="9525">
            <a:noFill/>
            <a:miter lim="800000"/>
            <a:headEnd/>
            <a:tailEnd/>
          </a:ln>
        </p:spPr>
        <p:txBody>
          <a:bodyPr wrap="none">
            <a:spAutoFit/>
          </a:bodyPr>
          <a:lstStyle/>
          <a:p>
            <a:r>
              <a:rPr lang="en-US" sz="1400" b="1" dirty="0" smtClean="0">
                <a:latin typeface="Cambria" pitchFamily="18" charset="0"/>
              </a:rPr>
              <a:t>10%</a:t>
            </a:r>
            <a:endParaRPr lang="en-US" sz="1400" b="1" dirty="0">
              <a:latin typeface="Cambria" pitchFamily="18" charset="0"/>
            </a:endParaRPr>
          </a:p>
        </p:txBody>
      </p:sp>
      <p:pic>
        <p:nvPicPr>
          <p:cNvPr id="27" name="Picture 29" descr="raster_layer_01.png"/>
          <p:cNvPicPr>
            <a:picLocks noChangeAspect="1"/>
          </p:cNvPicPr>
          <p:nvPr/>
        </p:nvPicPr>
        <p:blipFill>
          <a:blip r:embed="rId10" cstate="print"/>
          <a:srcRect/>
          <a:stretch>
            <a:fillRect/>
          </a:stretch>
        </p:blipFill>
        <p:spPr bwMode="auto">
          <a:xfrm>
            <a:off x="838200" y="4015716"/>
            <a:ext cx="1452817" cy="861084"/>
          </a:xfrm>
          <a:prstGeom prst="rect">
            <a:avLst/>
          </a:prstGeom>
          <a:noFill/>
          <a:ln w="9525">
            <a:noFill/>
            <a:miter lim="800000"/>
            <a:headEnd/>
            <a:tailEnd/>
          </a:ln>
        </p:spPr>
      </p:pic>
      <p:sp>
        <p:nvSpPr>
          <p:cNvPr id="28" name="TextBox 2"/>
          <p:cNvSpPr txBox="1">
            <a:spLocks noChangeArrowheads="1"/>
          </p:cNvSpPr>
          <p:nvPr/>
        </p:nvSpPr>
        <p:spPr bwMode="auto">
          <a:xfrm>
            <a:off x="7535070" y="3657600"/>
            <a:ext cx="1008062" cy="388938"/>
          </a:xfrm>
          <a:prstGeom prst="rect">
            <a:avLst/>
          </a:prstGeom>
          <a:noFill/>
          <a:ln w="9525">
            <a:noFill/>
            <a:miter lim="800000"/>
            <a:headEnd/>
            <a:tailEnd/>
          </a:ln>
        </p:spPr>
        <p:txBody>
          <a:bodyPr lIns="0" tIns="0" rIns="0" bIns="0"/>
          <a:lstStyle/>
          <a:p>
            <a:pPr eaLnBrk="0" hangingPunct="0">
              <a:lnSpc>
                <a:spcPts val="1800"/>
              </a:lnSpc>
            </a:pPr>
            <a:r>
              <a:rPr lang="en-US" sz="1400" b="1" dirty="0" smtClean="0">
                <a:latin typeface="Cambria" pitchFamily="18" charset="0"/>
              </a:rPr>
              <a:t>Composite Risk Index</a:t>
            </a:r>
            <a:endParaRPr lang="en-US" sz="1400" b="1" dirty="0">
              <a:latin typeface="Cambria" pitchFamily="18" charset="0"/>
            </a:endParaRPr>
          </a:p>
        </p:txBody>
      </p:sp>
      <p:grpSp>
        <p:nvGrpSpPr>
          <p:cNvPr id="2" name="Group 30"/>
          <p:cNvGrpSpPr/>
          <p:nvPr/>
        </p:nvGrpSpPr>
        <p:grpSpPr>
          <a:xfrm>
            <a:off x="7010401" y="2900516"/>
            <a:ext cx="2057400" cy="628291"/>
            <a:chOff x="6096000" y="1194159"/>
            <a:chExt cx="2371725" cy="856891"/>
          </a:xfrm>
        </p:grpSpPr>
        <p:grpSp>
          <p:nvGrpSpPr>
            <p:cNvPr id="3" name="Group 117"/>
            <p:cNvGrpSpPr/>
            <p:nvPr/>
          </p:nvGrpSpPr>
          <p:grpSpPr>
            <a:xfrm>
              <a:off x="6096000" y="1219200"/>
              <a:ext cx="2371725" cy="831850"/>
              <a:chOff x="228600" y="2851150"/>
              <a:chExt cx="2371725" cy="831850"/>
            </a:xfrm>
          </p:grpSpPr>
          <p:pic>
            <p:nvPicPr>
              <p:cNvPr id="34" name="Picture 10" descr="L123b"/>
              <p:cNvPicPr>
                <a:picLocks noChangeAspect="1" noChangeArrowheads="1"/>
              </p:cNvPicPr>
              <p:nvPr/>
            </p:nvPicPr>
            <p:blipFill>
              <a:blip r:embed="rId11" cstate="print"/>
              <a:srcRect/>
              <a:stretch>
                <a:fillRect/>
              </a:stretch>
            </p:blipFill>
            <p:spPr bwMode="gray">
              <a:xfrm>
                <a:off x="228600" y="2851150"/>
                <a:ext cx="2371725" cy="831850"/>
              </a:xfrm>
              <a:prstGeom prst="rect">
                <a:avLst/>
              </a:prstGeom>
              <a:noFill/>
              <a:ln w="9525">
                <a:noFill/>
                <a:miter lim="800000"/>
                <a:headEnd/>
                <a:tailEnd/>
              </a:ln>
            </p:spPr>
          </p:pic>
          <p:sp>
            <p:nvSpPr>
              <p:cNvPr id="35" name="Freeform 34"/>
              <p:cNvSpPr/>
              <p:nvPr/>
            </p:nvSpPr>
            <p:spPr bwMode="auto">
              <a:xfrm>
                <a:off x="247650" y="2862263"/>
                <a:ext cx="2332037" cy="815975"/>
              </a:xfrm>
              <a:custGeom>
                <a:avLst/>
                <a:gdLst>
                  <a:gd name="connsiteX0" fmla="*/ 0 w 2332038"/>
                  <a:gd name="connsiteY0" fmla="*/ 306387 h 815975"/>
                  <a:gd name="connsiteX1" fmla="*/ 1163638 w 2332038"/>
                  <a:gd name="connsiteY1" fmla="*/ 0 h 815975"/>
                  <a:gd name="connsiteX2" fmla="*/ 2332038 w 2332038"/>
                  <a:gd name="connsiteY2" fmla="*/ 306387 h 815975"/>
                  <a:gd name="connsiteX3" fmla="*/ 1174750 w 2332038"/>
                  <a:gd name="connsiteY3" fmla="*/ 815975 h 815975"/>
                  <a:gd name="connsiteX4" fmla="*/ 0 w 2332038"/>
                  <a:gd name="connsiteY4" fmla="*/ 306387 h 81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038" h="815975">
                    <a:moveTo>
                      <a:pt x="0" y="306387"/>
                    </a:moveTo>
                    <a:lnTo>
                      <a:pt x="1163638" y="0"/>
                    </a:lnTo>
                    <a:lnTo>
                      <a:pt x="2332038" y="306387"/>
                    </a:lnTo>
                    <a:lnTo>
                      <a:pt x="1174750" y="815975"/>
                    </a:lnTo>
                    <a:lnTo>
                      <a:pt x="0" y="306387"/>
                    </a:lnTo>
                    <a:close/>
                  </a:path>
                </a:pathLst>
              </a:custGeom>
              <a:solidFill>
                <a:srgbClr val="FF99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36" name="Freeform 35"/>
              <p:cNvSpPr/>
              <p:nvPr/>
            </p:nvSpPr>
            <p:spPr bwMode="auto">
              <a:xfrm>
                <a:off x="1652587" y="3244850"/>
                <a:ext cx="458788" cy="125413"/>
              </a:xfrm>
              <a:custGeom>
                <a:avLst/>
                <a:gdLst>
                  <a:gd name="connsiteX0" fmla="*/ 0 w 458787"/>
                  <a:gd name="connsiteY0" fmla="*/ 0 h 125413"/>
                  <a:gd name="connsiteX1" fmla="*/ 84137 w 458787"/>
                  <a:gd name="connsiteY1" fmla="*/ 9525 h 125413"/>
                  <a:gd name="connsiteX2" fmla="*/ 171450 w 458787"/>
                  <a:gd name="connsiteY2" fmla="*/ 30163 h 125413"/>
                  <a:gd name="connsiteX3" fmla="*/ 249237 w 458787"/>
                  <a:gd name="connsiteY3" fmla="*/ 55563 h 125413"/>
                  <a:gd name="connsiteX4" fmla="*/ 336550 w 458787"/>
                  <a:gd name="connsiteY4" fmla="*/ 77788 h 125413"/>
                  <a:gd name="connsiteX5" fmla="*/ 384175 w 458787"/>
                  <a:gd name="connsiteY5" fmla="*/ 92075 h 125413"/>
                  <a:gd name="connsiteX6" fmla="*/ 439737 w 458787"/>
                  <a:gd name="connsiteY6" fmla="*/ 117475 h 125413"/>
                  <a:gd name="connsiteX7" fmla="*/ 458787 w 458787"/>
                  <a:gd name="connsiteY7" fmla="*/ 125413 h 1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787" h="125413">
                    <a:moveTo>
                      <a:pt x="0" y="0"/>
                    </a:moveTo>
                    <a:cubicBezTo>
                      <a:pt x="27781" y="2249"/>
                      <a:pt x="55562" y="4498"/>
                      <a:pt x="84137" y="9525"/>
                    </a:cubicBezTo>
                    <a:cubicBezTo>
                      <a:pt x="112712" y="14552"/>
                      <a:pt x="143933" y="22490"/>
                      <a:pt x="171450" y="30163"/>
                    </a:cubicBezTo>
                    <a:cubicBezTo>
                      <a:pt x="198967" y="37836"/>
                      <a:pt x="221721" y="47626"/>
                      <a:pt x="249237" y="55563"/>
                    </a:cubicBezTo>
                    <a:cubicBezTo>
                      <a:pt x="276753" y="63500"/>
                      <a:pt x="314060" y="71703"/>
                      <a:pt x="336550" y="77788"/>
                    </a:cubicBezTo>
                    <a:cubicBezTo>
                      <a:pt x="359040" y="83873"/>
                      <a:pt x="366977" y="85461"/>
                      <a:pt x="384175" y="92075"/>
                    </a:cubicBezTo>
                    <a:cubicBezTo>
                      <a:pt x="401373" y="98689"/>
                      <a:pt x="427302" y="111919"/>
                      <a:pt x="439737" y="117475"/>
                    </a:cubicBezTo>
                    <a:cubicBezTo>
                      <a:pt x="452172" y="123031"/>
                      <a:pt x="455479" y="124222"/>
                      <a:pt x="458787" y="125413"/>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37" name="Freeform 36"/>
              <p:cNvSpPr/>
              <p:nvPr/>
            </p:nvSpPr>
            <p:spPr bwMode="auto">
              <a:xfrm>
                <a:off x="598487" y="2995613"/>
                <a:ext cx="433388" cy="157162"/>
              </a:xfrm>
              <a:custGeom>
                <a:avLst/>
                <a:gdLst>
                  <a:gd name="connsiteX0" fmla="*/ 0 w 433388"/>
                  <a:gd name="connsiteY0" fmla="*/ 79375 h 157162"/>
                  <a:gd name="connsiteX1" fmla="*/ 292100 w 433388"/>
                  <a:gd name="connsiteY1" fmla="*/ 0 h 157162"/>
                  <a:gd name="connsiteX2" fmla="*/ 433388 w 433388"/>
                  <a:gd name="connsiteY2" fmla="*/ 136525 h 157162"/>
                  <a:gd name="connsiteX3" fmla="*/ 368300 w 433388"/>
                  <a:gd name="connsiteY3" fmla="*/ 150812 h 157162"/>
                  <a:gd name="connsiteX4" fmla="*/ 319088 w 433388"/>
                  <a:gd name="connsiteY4" fmla="*/ 157162 h 157162"/>
                  <a:gd name="connsiteX5" fmla="*/ 138113 w 433388"/>
                  <a:gd name="connsiteY5" fmla="*/ 123825 h 157162"/>
                  <a:gd name="connsiteX6" fmla="*/ 0 w 433388"/>
                  <a:gd name="connsiteY6" fmla="*/ 7937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388" h="157162">
                    <a:moveTo>
                      <a:pt x="0" y="79375"/>
                    </a:moveTo>
                    <a:lnTo>
                      <a:pt x="292100" y="0"/>
                    </a:lnTo>
                    <a:lnTo>
                      <a:pt x="433388" y="136525"/>
                    </a:lnTo>
                    <a:lnTo>
                      <a:pt x="368300" y="150812"/>
                    </a:lnTo>
                    <a:lnTo>
                      <a:pt x="319088" y="157162"/>
                    </a:lnTo>
                    <a:lnTo>
                      <a:pt x="138113" y="123825"/>
                    </a:lnTo>
                    <a:lnTo>
                      <a:pt x="0" y="79375"/>
                    </a:lnTo>
                    <a:close/>
                  </a:path>
                </a:pathLst>
              </a:custGeom>
              <a:solidFill>
                <a:srgbClr val="CCFF6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38" name="Freeform 37"/>
              <p:cNvSpPr/>
              <p:nvPr/>
            </p:nvSpPr>
            <p:spPr bwMode="auto">
              <a:xfrm>
                <a:off x="665162" y="3151188"/>
                <a:ext cx="515938" cy="282575"/>
              </a:xfrm>
              <a:custGeom>
                <a:avLst/>
                <a:gdLst>
                  <a:gd name="connsiteX0" fmla="*/ 180975 w 515938"/>
                  <a:gd name="connsiteY0" fmla="*/ 273050 h 282575"/>
                  <a:gd name="connsiteX1" fmla="*/ 0 w 515938"/>
                  <a:gd name="connsiteY1" fmla="*/ 193675 h 282575"/>
                  <a:gd name="connsiteX2" fmla="*/ 53975 w 515938"/>
                  <a:gd name="connsiteY2" fmla="*/ 96837 h 282575"/>
                  <a:gd name="connsiteX3" fmla="*/ 169863 w 515938"/>
                  <a:gd name="connsiteY3" fmla="*/ 44450 h 282575"/>
                  <a:gd name="connsiteX4" fmla="*/ 241300 w 515938"/>
                  <a:gd name="connsiteY4" fmla="*/ 3175 h 282575"/>
                  <a:gd name="connsiteX5" fmla="*/ 298450 w 515938"/>
                  <a:gd name="connsiteY5" fmla="*/ 0 h 282575"/>
                  <a:gd name="connsiteX6" fmla="*/ 463550 w 515938"/>
                  <a:gd name="connsiteY6" fmla="*/ 23812 h 282575"/>
                  <a:gd name="connsiteX7" fmla="*/ 515938 w 515938"/>
                  <a:gd name="connsiteY7" fmla="*/ 96837 h 282575"/>
                  <a:gd name="connsiteX8" fmla="*/ 504825 w 515938"/>
                  <a:gd name="connsiteY8" fmla="*/ 122237 h 282575"/>
                  <a:gd name="connsiteX9" fmla="*/ 511175 w 515938"/>
                  <a:gd name="connsiteY9" fmla="*/ 173037 h 282575"/>
                  <a:gd name="connsiteX10" fmla="*/ 311150 w 515938"/>
                  <a:gd name="connsiteY10" fmla="*/ 282575 h 282575"/>
                  <a:gd name="connsiteX11" fmla="*/ 180975 w 515938"/>
                  <a:gd name="connsiteY11" fmla="*/ 27305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938" h="282575">
                    <a:moveTo>
                      <a:pt x="180975" y="273050"/>
                    </a:moveTo>
                    <a:lnTo>
                      <a:pt x="0" y="193675"/>
                    </a:lnTo>
                    <a:lnTo>
                      <a:pt x="53975" y="96837"/>
                    </a:lnTo>
                    <a:lnTo>
                      <a:pt x="169863" y="44450"/>
                    </a:lnTo>
                    <a:lnTo>
                      <a:pt x="241300" y="3175"/>
                    </a:lnTo>
                    <a:lnTo>
                      <a:pt x="298450" y="0"/>
                    </a:lnTo>
                    <a:lnTo>
                      <a:pt x="463550" y="23812"/>
                    </a:lnTo>
                    <a:lnTo>
                      <a:pt x="515938" y="96837"/>
                    </a:lnTo>
                    <a:lnTo>
                      <a:pt x="504825" y="122237"/>
                    </a:lnTo>
                    <a:lnTo>
                      <a:pt x="511175" y="173037"/>
                    </a:lnTo>
                    <a:lnTo>
                      <a:pt x="311150" y="282575"/>
                    </a:lnTo>
                    <a:lnTo>
                      <a:pt x="180975" y="273050"/>
                    </a:lnTo>
                    <a:close/>
                  </a:path>
                </a:pathLst>
              </a:custGeom>
              <a:solidFill>
                <a:schemeClr val="accent1">
                  <a:lumMod val="40000"/>
                  <a:lumOff val="6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39" name="Freeform 38"/>
              <p:cNvSpPr/>
              <p:nvPr/>
            </p:nvSpPr>
            <p:spPr bwMode="auto">
              <a:xfrm>
                <a:off x="252412" y="3068638"/>
                <a:ext cx="679450" cy="284162"/>
              </a:xfrm>
              <a:custGeom>
                <a:avLst/>
                <a:gdLst>
                  <a:gd name="connsiteX0" fmla="*/ 363538 w 679450"/>
                  <a:gd name="connsiteY0" fmla="*/ 0 h 284162"/>
                  <a:gd name="connsiteX1" fmla="*/ 455613 w 679450"/>
                  <a:gd name="connsiteY1" fmla="*/ 15875 h 284162"/>
                  <a:gd name="connsiteX2" fmla="*/ 482600 w 679450"/>
                  <a:gd name="connsiteY2" fmla="*/ 15875 h 284162"/>
                  <a:gd name="connsiteX3" fmla="*/ 530225 w 679450"/>
                  <a:gd name="connsiteY3" fmla="*/ 14287 h 284162"/>
                  <a:gd name="connsiteX4" fmla="*/ 565150 w 679450"/>
                  <a:gd name="connsiteY4" fmla="*/ 30162 h 284162"/>
                  <a:gd name="connsiteX5" fmla="*/ 614363 w 679450"/>
                  <a:gd name="connsiteY5" fmla="*/ 49212 h 284162"/>
                  <a:gd name="connsiteX6" fmla="*/ 642938 w 679450"/>
                  <a:gd name="connsiteY6" fmla="*/ 66675 h 284162"/>
                  <a:gd name="connsiteX7" fmla="*/ 654050 w 679450"/>
                  <a:gd name="connsiteY7" fmla="*/ 73025 h 284162"/>
                  <a:gd name="connsiteX8" fmla="*/ 679450 w 679450"/>
                  <a:gd name="connsiteY8" fmla="*/ 85725 h 284162"/>
                  <a:gd name="connsiteX9" fmla="*/ 663575 w 679450"/>
                  <a:gd name="connsiteY9" fmla="*/ 95250 h 284162"/>
                  <a:gd name="connsiteX10" fmla="*/ 647700 w 679450"/>
                  <a:gd name="connsiteY10" fmla="*/ 114300 h 284162"/>
                  <a:gd name="connsiteX11" fmla="*/ 642938 w 679450"/>
                  <a:gd name="connsiteY11" fmla="*/ 144462 h 284162"/>
                  <a:gd name="connsiteX12" fmla="*/ 652463 w 679450"/>
                  <a:gd name="connsiteY12" fmla="*/ 165100 h 284162"/>
                  <a:gd name="connsiteX13" fmla="*/ 647700 w 679450"/>
                  <a:gd name="connsiteY13" fmla="*/ 184150 h 284162"/>
                  <a:gd name="connsiteX14" fmla="*/ 622300 w 679450"/>
                  <a:gd name="connsiteY14" fmla="*/ 214312 h 284162"/>
                  <a:gd name="connsiteX15" fmla="*/ 615950 w 679450"/>
                  <a:gd name="connsiteY15" fmla="*/ 225425 h 284162"/>
                  <a:gd name="connsiteX16" fmla="*/ 606425 w 679450"/>
                  <a:gd name="connsiteY16" fmla="*/ 233362 h 284162"/>
                  <a:gd name="connsiteX17" fmla="*/ 593725 w 679450"/>
                  <a:gd name="connsiteY17" fmla="*/ 241300 h 284162"/>
                  <a:gd name="connsiteX18" fmla="*/ 576263 w 679450"/>
                  <a:gd name="connsiteY18" fmla="*/ 241300 h 284162"/>
                  <a:gd name="connsiteX19" fmla="*/ 541338 w 679450"/>
                  <a:gd name="connsiteY19" fmla="*/ 247650 h 284162"/>
                  <a:gd name="connsiteX20" fmla="*/ 508000 w 679450"/>
                  <a:gd name="connsiteY20" fmla="*/ 257175 h 284162"/>
                  <a:gd name="connsiteX21" fmla="*/ 493713 w 679450"/>
                  <a:gd name="connsiteY21" fmla="*/ 263525 h 284162"/>
                  <a:gd name="connsiteX22" fmla="*/ 476250 w 679450"/>
                  <a:gd name="connsiteY22" fmla="*/ 261937 h 284162"/>
                  <a:gd name="connsiteX23" fmla="*/ 458788 w 679450"/>
                  <a:gd name="connsiteY23" fmla="*/ 263525 h 284162"/>
                  <a:gd name="connsiteX24" fmla="*/ 430213 w 679450"/>
                  <a:gd name="connsiteY24" fmla="*/ 284162 h 284162"/>
                  <a:gd name="connsiteX25" fmla="*/ 0 w 679450"/>
                  <a:gd name="connsiteY25" fmla="*/ 96837 h 284162"/>
                  <a:gd name="connsiteX26" fmla="*/ 363538 w 679450"/>
                  <a:gd name="connsiteY26" fmla="*/ 0 h 28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9450" h="284162">
                    <a:moveTo>
                      <a:pt x="363538" y="0"/>
                    </a:moveTo>
                    <a:lnTo>
                      <a:pt x="455613" y="15875"/>
                    </a:lnTo>
                    <a:lnTo>
                      <a:pt x="482600" y="15875"/>
                    </a:lnTo>
                    <a:lnTo>
                      <a:pt x="530225" y="14287"/>
                    </a:lnTo>
                    <a:lnTo>
                      <a:pt x="565150" y="30162"/>
                    </a:lnTo>
                    <a:lnTo>
                      <a:pt x="614363" y="49212"/>
                    </a:lnTo>
                    <a:lnTo>
                      <a:pt x="642938" y="66675"/>
                    </a:lnTo>
                    <a:lnTo>
                      <a:pt x="654050" y="73025"/>
                    </a:lnTo>
                    <a:lnTo>
                      <a:pt x="679450" y="85725"/>
                    </a:lnTo>
                    <a:lnTo>
                      <a:pt x="663575" y="95250"/>
                    </a:lnTo>
                    <a:lnTo>
                      <a:pt x="647700" y="114300"/>
                    </a:lnTo>
                    <a:lnTo>
                      <a:pt x="642938" y="144462"/>
                    </a:lnTo>
                    <a:lnTo>
                      <a:pt x="652463" y="165100"/>
                    </a:lnTo>
                    <a:lnTo>
                      <a:pt x="647700" y="184150"/>
                    </a:lnTo>
                    <a:lnTo>
                      <a:pt x="622300" y="214312"/>
                    </a:lnTo>
                    <a:lnTo>
                      <a:pt x="615950" y="225425"/>
                    </a:lnTo>
                    <a:lnTo>
                      <a:pt x="606425" y="233362"/>
                    </a:lnTo>
                    <a:lnTo>
                      <a:pt x="593725" y="241300"/>
                    </a:lnTo>
                    <a:lnTo>
                      <a:pt x="576263" y="241300"/>
                    </a:lnTo>
                    <a:lnTo>
                      <a:pt x="541338" y="247650"/>
                    </a:lnTo>
                    <a:lnTo>
                      <a:pt x="508000" y="257175"/>
                    </a:lnTo>
                    <a:lnTo>
                      <a:pt x="493713" y="263525"/>
                    </a:lnTo>
                    <a:lnTo>
                      <a:pt x="476250" y="261937"/>
                    </a:lnTo>
                    <a:lnTo>
                      <a:pt x="458788" y="263525"/>
                    </a:lnTo>
                    <a:lnTo>
                      <a:pt x="430213" y="284162"/>
                    </a:lnTo>
                    <a:lnTo>
                      <a:pt x="0" y="96837"/>
                    </a:lnTo>
                    <a:lnTo>
                      <a:pt x="363538" y="0"/>
                    </a:lnTo>
                    <a:close/>
                  </a:path>
                </a:pathLst>
              </a:custGeom>
              <a:solidFill>
                <a:srgbClr val="FF00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0" name="Freeform 39"/>
              <p:cNvSpPr/>
              <p:nvPr/>
            </p:nvSpPr>
            <p:spPr bwMode="auto">
              <a:xfrm>
                <a:off x="1173162" y="3197225"/>
                <a:ext cx="533400" cy="244475"/>
              </a:xfrm>
              <a:custGeom>
                <a:avLst/>
                <a:gdLst>
                  <a:gd name="connsiteX0" fmla="*/ 0 w 533400"/>
                  <a:gd name="connsiteY0" fmla="*/ 120650 h 244475"/>
                  <a:gd name="connsiteX1" fmla="*/ 20638 w 533400"/>
                  <a:gd name="connsiteY1" fmla="*/ 38100 h 244475"/>
                  <a:gd name="connsiteX2" fmla="*/ 139700 w 533400"/>
                  <a:gd name="connsiteY2" fmla="*/ 7938 h 244475"/>
                  <a:gd name="connsiteX3" fmla="*/ 195263 w 533400"/>
                  <a:gd name="connsiteY3" fmla="*/ 7938 h 244475"/>
                  <a:gd name="connsiteX4" fmla="*/ 341313 w 533400"/>
                  <a:gd name="connsiteY4" fmla="*/ 0 h 244475"/>
                  <a:gd name="connsiteX5" fmla="*/ 533400 w 533400"/>
                  <a:gd name="connsiteY5" fmla="*/ 12700 h 244475"/>
                  <a:gd name="connsiteX6" fmla="*/ 520700 w 533400"/>
                  <a:gd name="connsiteY6" fmla="*/ 146050 h 244475"/>
                  <a:gd name="connsiteX7" fmla="*/ 419100 w 533400"/>
                  <a:gd name="connsiteY7" fmla="*/ 219075 h 244475"/>
                  <a:gd name="connsiteX8" fmla="*/ 234950 w 533400"/>
                  <a:gd name="connsiteY8" fmla="*/ 244475 h 244475"/>
                  <a:gd name="connsiteX9" fmla="*/ 212725 w 533400"/>
                  <a:gd name="connsiteY9" fmla="*/ 241300 h 244475"/>
                  <a:gd name="connsiteX10" fmla="*/ 139700 w 533400"/>
                  <a:gd name="connsiteY10" fmla="*/ 215900 h 244475"/>
                  <a:gd name="connsiteX11" fmla="*/ 0 w 533400"/>
                  <a:gd name="connsiteY11" fmla="*/ 120650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44475">
                    <a:moveTo>
                      <a:pt x="0" y="120650"/>
                    </a:moveTo>
                    <a:lnTo>
                      <a:pt x="20638" y="38100"/>
                    </a:lnTo>
                    <a:lnTo>
                      <a:pt x="139700" y="7938"/>
                    </a:lnTo>
                    <a:lnTo>
                      <a:pt x="195263" y="7938"/>
                    </a:lnTo>
                    <a:lnTo>
                      <a:pt x="341313" y="0"/>
                    </a:lnTo>
                    <a:lnTo>
                      <a:pt x="533400" y="12700"/>
                    </a:lnTo>
                    <a:lnTo>
                      <a:pt x="520700" y="146050"/>
                    </a:lnTo>
                    <a:lnTo>
                      <a:pt x="419100" y="219075"/>
                    </a:lnTo>
                    <a:lnTo>
                      <a:pt x="234950" y="244475"/>
                    </a:lnTo>
                    <a:lnTo>
                      <a:pt x="212725" y="241300"/>
                    </a:lnTo>
                    <a:lnTo>
                      <a:pt x="139700" y="215900"/>
                    </a:lnTo>
                    <a:lnTo>
                      <a:pt x="0" y="120650"/>
                    </a:lnTo>
                    <a:close/>
                  </a:path>
                </a:pathLst>
              </a:custGeom>
              <a:solidFill>
                <a:srgbClr val="397E2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1" name="Freeform 40"/>
              <p:cNvSpPr/>
              <p:nvPr/>
            </p:nvSpPr>
            <p:spPr bwMode="auto">
              <a:xfrm>
                <a:off x="1079500" y="3413125"/>
                <a:ext cx="592137" cy="261938"/>
              </a:xfrm>
              <a:custGeom>
                <a:avLst/>
                <a:gdLst>
                  <a:gd name="connsiteX0" fmla="*/ 592137 w 592137"/>
                  <a:gd name="connsiteY0" fmla="*/ 152400 h 261938"/>
                  <a:gd name="connsiteX1" fmla="*/ 342900 w 592137"/>
                  <a:gd name="connsiteY1" fmla="*/ 261938 h 261938"/>
                  <a:gd name="connsiteX2" fmla="*/ 0 w 592137"/>
                  <a:gd name="connsiteY2" fmla="*/ 112713 h 261938"/>
                  <a:gd name="connsiteX3" fmla="*/ 60325 w 592137"/>
                  <a:gd name="connsiteY3" fmla="*/ 19050 h 261938"/>
                  <a:gd name="connsiteX4" fmla="*/ 149225 w 592137"/>
                  <a:gd name="connsiteY4" fmla="*/ 0 h 261938"/>
                  <a:gd name="connsiteX5" fmla="*/ 255587 w 592137"/>
                  <a:gd name="connsiteY5" fmla="*/ 9525 h 261938"/>
                  <a:gd name="connsiteX6" fmla="*/ 314325 w 592137"/>
                  <a:gd name="connsiteY6" fmla="*/ 25400 h 261938"/>
                  <a:gd name="connsiteX7" fmla="*/ 411162 w 592137"/>
                  <a:gd name="connsiteY7" fmla="*/ 49213 h 261938"/>
                  <a:gd name="connsiteX8" fmla="*/ 523875 w 592137"/>
                  <a:gd name="connsiteY8" fmla="*/ 98425 h 261938"/>
                  <a:gd name="connsiteX9" fmla="*/ 592137 w 592137"/>
                  <a:gd name="connsiteY9" fmla="*/ 1524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137" h="261938">
                    <a:moveTo>
                      <a:pt x="592137" y="152400"/>
                    </a:moveTo>
                    <a:lnTo>
                      <a:pt x="342900" y="261938"/>
                    </a:lnTo>
                    <a:lnTo>
                      <a:pt x="0" y="112713"/>
                    </a:lnTo>
                    <a:lnTo>
                      <a:pt x="60325" y="19050"/>
                    </a:lnTo>
                    <a:lnTo>
                      <a:pt x="149225" y="0"/>
                    </a:lnTo>
                    <a:lnTo>
                      <a:pt x="255587" y="9525"/>
                    </a:lnTo>
                    <a:lnTo>
                      <a:pt x="314325" y="25400"/>
                    </a:lnTo>
                    <a:lnTo>
                      <a:pt x="411162" y="49213"/>
                    </a:lnTo>
                    <a:lnTo>
                      <a:pt x="523875" y="98425"/>
                    </a:lnTo>
                    <a:lnTo>
                      <a:pt x="592137" y="152400"/>
                    </a:lnTo>
                    <a:close/>
                  </a:path>
                </a:pathLst>
              </a:custGeom>
              <a:solidFill>
                <a:srgbClr val="FFCC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2" name="Freeform 41"/>
              <p:cNvSpPr/>
              <p:nvPr/>
            </p:nvSpPr>
            <p:spPr bwMode="auto">
              <a:xfrm>
                <a:off x="1355725" y="3232150"/>
                <a:ext cx="781050" cy="336550"/>
              </a:xfrm>
              <a:custGeom>
                <a:avLst/>
                <a:gdLst>
                  <a:gd name="connsiteX0" fmla="*/ 781050 w 781050"/>
                  <a:gd name="connsiteY0" fmla="*/ 125413 h 336550"/>
                  <a:gd name="connsiteX1" fmla="*/ 304800 w 781050"/>
                  <a:gd name="connsiteY1" fmla="*/ 336550 h 336550"/>
                  <a:gd name="connsiteX2" fmla="*/ 249237 w 781050"/>
                  <a:gd name="connsiteY2" fmla="*/ 319088 h 336550"/>
                  <a:gd name="connsiteX3" fmla="*/ 203200 w 781050"/>
                  <a:gd name="connsiteY3" fmla="*/ 304800 h 336550"/>
                  <a:gd name="connsiteX4" fmla="*/ 180975 w 781050"/>
                  <a:gd name="connsiteY4" fmla="*/ 287338 h 336550"/>
                  <a:gd name="connsiteX5" fmla="*/ 165100 w 781050"/>
                  <a:gd name="connsiteY5" fmla="*/ 282575 h 336550"/>
                  <a:gd name="connsiteX6" fmla="*/ 138112 w 781050"/>
                  <a:gd name="connsiteY6" fmla="*/ 280988 h 336550"/>
                  <a:gd name="connsiteX7" fmla="*/ 109537 w 781050"/>
                  <a:gd name="connsiteY7" fmla="*/ 268288 h 336550"/>
                  <a:gd name="connsiteX8" fmla="*/ 82550 w 781050"/>
                  <a:gd name="connsiteY8" fmla="*/ 244475 h 336550"/>
                  <a:gd name="connsiteX9" fmla="*/ 63500 w 781050"/>
                  <a:gd name="connsiteY9" fmla="*/ 227013 h 336550"/>
                  <a:gd name="connsiteX10" fmla="*/ 49212 w 781050"/>
                  <a:gd name="connsiteY10" fmla="*/ 227013 h 336550"/>
                  <a:gd name="connsiteX11" fmla="*/ 28575 w 781050"/>
                  <a:gd name="connsiteY11" fmla="*/ 219075 h 336550"/>
                  <a:gd name="connsiteX12" fmla="*/ 0 w 781050"/>
                  <a:gd name="connsiteY12" fmla="*/ 198438 h 336550"/>
                  <a:gd name="connsiteX13" fmla="*/ 76200 w 781050"/>
                  <a:gd name="connsiteY13" fmla="*/ 193675 h 336550"/>
                  <a:gd name="connsiteX14" fmla="*/ 111125 w 781050"/>
                  <a:gd name="connsiteY14" fmla="*/ 187325 h 336550"/>
                  <a:gd name="connsiteX15" fmla="*/ 161925 w 781050"/>
                  <a:gd name="connsiteY15" fmla="*/ 177800 h 336550"/>
                  <a:gd name="connsiteX16" fmla="*/ 192087 w 781050"/>
                  <a:gd name="connsiteY16" fmla="*/ 161925 h 336550"/>
                  <a:gd name="connsiteX17" fmla="*/ 219075 w 781050"/>
                  <a:gd name="connsiteY17" fmla="*/ 123825 h 336550"/>
                  <a:gd name="connsiteX18" fmla="*/ 227012 w 781050"/>
                  <a:gd name="connsiteY18" fmla="*/ 92075 h 336550"/>
                  <a:gd name="connsiteX19" fmla="*/ 247650 w 781050"/>
                  <a:gd name="connsiteY19" fmla="*/ 63500 h 336550"/>
                  <a:gd name="connsiteX20" fmla="*/ 288925 w 781050"/>
                  <a:gd name="connsiteY20" fmla="*/ 34925 h 336550"/>
                  <a:gd name="connsiteX21" fmla="*/ 293687 w 781050"/>
                  <a:gd name="connsiteY21" fmla="*/ 11113 h 336550"/>
                  <a:gd name="connsiteX22" fmla="*/ 347662 w 781050"/>
                  <a:gd name="connsiteY22" fmla="*/ 0 h 336550"/>
                  <a:gd name="connsiteX23" fmla="*/ 781050 w 781050"/>
                  <a:gd name="connsiteY23" fmla="*/ 125413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050" h="336550">
                    <a:moveTo>
                      <a:pt x="781050" y="125413"/>
                    </a:moveTo>
                    <a:lnTo>
                      <a:pt x="304800" y="336550"/>
                    </a:lnTo>
                    <a:lnTo>
                      <a:pt x="249237" y="319088"/>
                    </a:lnTo>
                    <a:lnTo>
                      <a:pt x="203200" y="304800"/>
                    </a:lnTo>
                    <a:lnTo>
                      <a:pt x="180975" y="287338"/>
                    </a:lnTo>
                    <a:lnTo>
                      <a:pt x="165100" y="282575"/>
                    </a:lnTo>
                    <a:lnTo>
                      <a:pt x="138112" y="280988"/>
                    </a:lnTo>
                    <a:lnTo>
                      <a:pt x="109537" y="268288"/>
                    </a:lnTo>
                    <a:lnTo>
                      <a:pt x="82550" y="244475"/>
                    </a:lnTo>
                    <a:lnTo>
                      <a:pt x="63500" y="227013"/>
                    </a:lnTo>
                    <a:lnTo>
                      <a:pt x="49212" y="227013"/>
                    </a:lnTo>
                    <a:lnTo>
                      <a:pt x="28575" y="219075"/>
                    </a:lnTo>
                    <a:lnTo>
                      <a:pt x="0" y="198438"/>
                    </a:lnTo>
                    <a:lnTo>
                      <a:pt x="76200" y="193675"/>
                    </a:lnTo>
                    <a:lnTo>
                      <a:pt x="111125" y="187325"/>
                    </a:lnTo>
                    <a:lnTo>
                      <a:pt x="161925" y="177800"/>
                    </a:lnTo>
                    <a:lnTo>
                      <a:pt x="192087" y="161925"/>
                    </a:lnTo>
                    <a:lnTo>
                      <a:pt x="219075" y="123825"/>
                    </a:lnTo>
                    <a:lnTo>
                      <a:pt x="227012" y="92075"/>
                    </a:lnTo>
                    <a:lnTo>
                      <a:pt x="247650" y="63500"/>
                    </a:lnTo>
                    <a:lnTo>
                      <a:pt x="288925" y="34925"/>
                    </a:lnTo>
                    <a:lnTo>
                      <a:pt x="293687" y="11113"/>
                    </a:lnTo>
                    <a:lnTo>
                      <a:pt x="347662" y="0"/>
                    </a:lnTo>
                    <a:lnTo>
                      <a:pt x="781050" y="125413"/>
                    </a:lnTo>
                    <a:close/>
                  </a:path>
                </a:pathLst>
              </a:custGeom>
              <a:solidFill>
                <a:srgbClr val="33CC33"/>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3" name="Freeform 42"/>
              <p:cNvSpPr/>
              <p:nvPr/>
            </p:nvSpPr>
            <p:spPr bwMode="auto">
              <a:xfrm>
                <a:off x="1646237" y="3159125"/>
                <a:ext cx="671513" cy="212725"/>
              </a:xfrm>
              <a:custGeom>
                <a:avLst/>
                <a:gdLst>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49213 w 671513"/>
                  <a:gd name="connsiteY9" fmla="*/ 11112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73026 w 671513"/>
                  <a:gd name="connsiteY9" fmla="*/ 34924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73026 w 671513"/>
                  <a:gd name="connsiteY9" fmla="*/ 34924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3026 w 671513"/>
                  <a:gd name="connsiteY9" fmla="*/ 15874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3026 w 671513"/>
                  <a:gd name="connsiteY9" fmla="*/ 15874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1439 w 671513"/>
                  <a:gd name="connsiteY9" fmla="*/ 7937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1439 w 671513"/>
                  <a:gd name="connsiteY9" fmla="*/ 7937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6201 w 671513"/>
                  <a:gd name="connsiteY9" fmla="*/ 17462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6201 w 671513"/>
                  <a:gd name="connsiteY9" fmla="*/ 17462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23824 h 212724"/>
                  <a:gd name="connsiteX1" fmla="*/ 457200 w 671513"/>
                  <a:gd name="connsiteY1" fmla="*/ 212724 h 212724"/>
                  <a:gd name="connsiteX2" fmla="*/ 344488 w 671513"/>
                  <a:gd name="connsiteY2" fmla="*/ 161924 h 212724"/>
                  <a:gd name="connsiteX3" fmla="*/ 217488 w 671513"/>
                  <a:gd name="connsiteY3" fmla="*/ 131762 h 212724"/>
                  <a:gd name="connsiteX4" fmla="*/ 158750 w 671513"/>
                  <a:gd name="connsiteY4" fmla="*/ 111124 h 212724"/>
                  <a:gd name="connsiteX5" fmla="*/ 96838 w 671513"/>
                  <a:gd name="connsiteY5" fmla="*/ 101599 h 212724"/>
                  <a:gd name="connsiteX6" fmla="*/ 60325 w 671513"/>
                  <a:gd name="connsiteY6" fmla="*/ 98424 h 212724"/>
                  <a:gd name="connsiteX7" fmla="*/ 25400 w 671513"/>
                  <a:gd name="connsiteY7" fmla="*/ 88899 h 212724"/>
                  <a:gd name="connsiteX8" fmla="*/ 0 w 671513"/>
                  <a:gd name="connsiteY8" fmla="*/ 84137 h 212724"/>
                  <a:gd name="connsiteX9" fmla="*/ 76201 w 671513"/>
                  <a:gd name="connsiteY9" fmla="*/ 25399 h 212724"/>
                  <a:gd name="connsiteX10" fmla="*/ 155575 w 671513"/>
                  <a:gd name="connsiteY10" fmla="*/ 14287 h 212724"/>
                  <a:gd name="connsiteX11" fmla="*/ 177800 w 671513"/>
                  <a:gd name="connsiteY11" fmla="*/ 0 h 212724"/>
                  <a:gd name="connsiteX12" fmla="*/ 230188 w 671513"/>
                  <a:gd name="connsiteY12" fmla="*/ 25399 h 212724"/>
                  <a:gd name="connsiteX13" fmla="*/ 320675 w 671513"/>
                  <a:gd name="connsiteY13" fmla="*/ 52387 h 212724"/>
                  <a:gd name="connsiteX14" fmla="*/ 434975 w 671513"/>
                  <a:gd name="connsiteY14" fmla="*/ 79374 h 212724"/>
                  <a:gd name="connsiteX15" fmla="*/ 546100 w 671513"/>
                  <a:gd name="connsiteY15" fmla="*/ 96837 h 212724"/>
                  <a:gd name="connsiteX16" fmla="*/ 671513 w 671513"/>
                  <a:gd name="connsiteY16" fmla="*/ 123824 h 21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1513" h="212724">
                    <a:moveTo>
                      <a:pt x="671513" y="123824"/>
                    </a:moveTo>
                    <a:lnTo>
                      <a:pt x="457200" y="212724"/>
                    </a:lnTo>
                    <a:lnTo>
                      <a:pt x="344488" y="161924"/>
                    </a:lnTo>
                    <a:lnTo>
                      <a:pt x="217488" y="131762"/>
                    </a:lnTo>
                    <a:lnTo>
                      <a:pt x="158750" y="111124"/>
                    </a:lnTo>
                    <a:lnTo>
                      <a:pt x="96838" y="101599"/>
                    </a:lnTo>
                    <a:lnTo>
                      <a:pt x="60325" y="98424"/>
                    </a:lnTo>
                    <a:lnTo>
                      <a:pt x="25400" y="88899"/>
                    </a:lnTo>
                    <a:lnTo>
                      <a:pt x="0" y="84137"/>
                    </a:lnTo>
                    <a:cubicBezTo>
                      <a:pt x="23813" y="61383"/>
                      <a:pt x="26988" y="54503"/>
                      <a:pt x="76201" y="25399"/>
                    </a:cubicBezTo>
                    <a:cubicBezTo>
                      <a:pt x="125414" y="16933"/>
                      <a:pt x="130175" y="17990"/>
                      <a:pt x="155575" y="14287"/>
                    </a:cubicBezTo>
                    <a:lnTo>
                      <a:pt x="177800" y="0"/>
                    </a:lnTo>
                    <a:lnTo>
                      <a:pt x="230188" y="25399"/>
                    </a:lnTo>
                    <a:lnTo>
                      <a:pt x="320675" y="52387"/>
                    </a:lnTo>
                    <a:lnTo>
                      <a:pt x="434975" y="79374"/>
                    </a:lnTo>
                    <a:lnTo>
                      <a:pt x="546100" y="96837"/>
                    </a:lnTo>
                    <a:lnTo>
                      <a:pt x="671513" y="123824"/>
                    </a:lnTo>
                    <a:close/>
                  </a:path>
                </a:pathLst>
              </a:custGeom>
              <a:ln w="9525">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4" name="Freeform 43"/>
              <p:cNvSpPr/>
              <p:nvPr/>
            </p:nvSpPr>
            <p:spPr bwMode="auto">
              <a:xfrm>
                <a:off x="828675" y="2943225"/>
                <a:ext cx="703262" cy="347663"/>
              </a:xfrm>
              <a:custGeom>
                <a:avLst/>
                <a:gdLst>
                  <a:gd name="connsiteX0" fmla="*/ 536575 w 703262"/>
                  <a:gd name="connsiteY0" fmla="*/ 296863 h 347663"/>
                  <a:gd name="connsiteX1" fmla="*/ 473075 w 703262"/>
                  <a:gd name="connsiteY1" fmla="*/ 312738 h 347663"/>
                  <a:gd name="connsiteX2" fmla="*/ 423862 w 703262"/>
                  <a:gd name="connsiteY2" fmla="*/ 330200 h 347663"/>
                  <a:gd name="connsiteX3" fmla="*/ 368300 w 703262"/>
                  <a:gd name="connsiteY3" fmla="*/ 342900 h 347663"/>
                  <a:gd name="connsiteX4" fmla="*/ 341312 w 703262"/>
                  <a:gd name="connsiteY4" fmla="*/ 347663 h 347663"/>
                  <a:gd name="connsiteX5" fmla="*/ 265112 w 703262"/>
                  <a:gd name="connsiteY5" fmla="*/ 300038 h 347663"/>
                  <a:gd name="connsiteX6" fmla="*/ 220662 w 703262"/>
                  <a:gd name="connsiteY6" fmla="*/ 268288 h 347663"/>
                  <a:gd name="connsiteX7" fmla="*/ 188912 w 703262"/>
                  <a:gd name="connsiteY7" fmla="*/ 244475 h 347663"/>
                  <a:gd name="connsiteX8" fmla="*/ 169862 w 703262"/>
                  <a:gd name="connsiteY8" fmla="*/ 231775 h 347663"/>
                  <a:gd name="connsiteX9" fmla="*/ 142875 w 703262"/>
                  <a:gd name="connsiteY9" fmla="*/ 222250 h 347663"/>
                  <a:gd name="connsiteX10" fmla="*/ 125412 w 703262"/>
                  <a:gd name="connsiteY10" fmla="*/ 215900 h 347663"/>
                  <a:gd name="connsiteX11" fmla="*/ 111125 w 703262"/>
                  <a:gd name="connsiteY11" fmla="*/ 209550 h 347663"/>
                  <a:gd name="connsiteX12" fmla="*/ 131762 w 703262"/>
                  <a:gd name="connsiteY12" fmla="*/ 196850 h 347663"/>
                  <a:gd name="connsiteX13" fmla="*/ 142875 w 703262"/>
                  <a:gd name="connsiteY13" fmla="*/ 184150 h 347663"/>
                  <a:gd name="connsiteX14" fmla="*/ 139700 w 703262"/>
                  <a:gd name="connsiteY14" fmla="*/ 166688 h 347663"/>
                  <a:gd name="connsiteX15" fmla="*/ 130175 w 703262"/>
                  <a:gd name="connsiteY15" fmla="*/ 149225 h 347663"/>
                  <a:gd name="connsiteX16" fmla="*/ 106362 w 703262"/>
                  <a:gd name="connsiteY16" fmla="*/ 141288 h 347663"/>
                  <a:gd name="connsiteX17" fmla="*/ 106362 w 703262"/>
                  <a:gd name="connsiteY17" fmla="*/ 117475 h 347663"/>
                  <a:gd name="connsiteX18" fmla="*/ 85725 w 703262"/>
                  <a:gd name="connsiteY18" fmla="*/ 90488 h 347663"/>
                  <a:gd name="connsiteX19" fmla="*/ 50800 w 703262"/>
                  <a:gd name="connsiteY19" fmla="*/ 87313 h 347663"/>
                  <a:gd name="connsiteX20" fmla="*/ 33337 w 703262"/>
                  <a:gd name="connsiteY20" fmla="*/ 84138 h 347663"/>
                  <a:gd name="connsiteX21" fmla="*/ 0 w 703262"/>
                  <a:gd name="connsiteY21" fmla="*/ 69850 h 347663"/>
                  <a:gd name="connsiteX22" fmla="*/ 280987 w 703262"/>
                  <a:gd name="connsiteY22" fmla="*/ 0 h 347663"/>
                  <a:gd name="connsiteX23" fmla="*/ 703262 w 703262"/>
                  <a:gd name="connsiteY23" fmla="*/ 95250 h 347663"/>
                  <a:gd name="connsiteX24" fmla="*/ 569912 w 703262"/>
                  <a:gd name="connsiteY24" fmla="*/ 257175 h 347663"/>
                  <a:gd name="connsiteX25" fmla="*/ 536575 w 703262"/>
                  <a:gd name="connsiteY25" fmla="*/ 2968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262" h="347663">
                    <a:moveTo>
                      <a:pt x="536575" y="296863"/>
                    </a:moveTo>
                    <a:lnTo>
                      <a:pt x="473075" y="312738"/>
                    </a:lnTo>
                    <a:lnTo>
                      <a:pt x="423862" y="330200"/>
                    </a:lnTo>
                    <a:lnTo>
                      <a:pt x="368300" y="342900"/>
                    </a:lnTo>
                    <a:lnTo>
                      <a:pt x="341312" y="347663"/>
                    </a:lnTo>
                    <a:lnTo>
                      <a:pt x="265112" y="300038"/>
                    </a:lnTo>
                    <a:lnTo>
                      <a:pt x="220662" y="268288"/>
                    </a:lnTo>
                    <a:lnTo>
                      <a:pt x="188912" y="244475"/>
                    </a:lnTo>
                    <a:lnTo>
                      <a:pt x="169862" y="231775"/>
                    </a:lnTo>
                    <a:lnTo>
                      <a:pt x="142875" y="222250"/>
                    </a:lnTo>
                    <a:lnTo>
                      <a:pt x="125412" y="215900"/>
                    </a:lnTo>
                    <a:lnTo>
                      <a:pt x="111125" y="209550"/>
                    </a:lnTo>
                    <a:lnTo>
                      <a:pt x="131762" y="196850"/>
                    </a:lnTo>
                    <a:lnTo>
                      <a:pt x="142875" y="184150"/>
                    </a:lnTo>
                    <a:lnTo>
                      <a:pt x="139700" y="166688"/>
                    </a:lnTo>
                    <a:lnTo>
                      <a:pt x="130175" y="149225"/>
                    </a:lnTo>
                    <a:lnTo>
                      <a:pt x="106362" y="141288"/>
                    </a:lnTo>
                    <a:lnTo>
                      <a:pt x="106362" y="117475"/>
                    </a:lnTo>
                    <a:lnTo>
                      <a:pt x="85725" y="90488"/>
                    </a:lnTo>
                    <a:lnTo>
                      <a:pt x="50800" y="87313"/>
                    </a:lnTo>
                    <a:lnTo>
                      <a:pt x="33337" y="84138"/>
                    </a:lnTo>
                    <a:lnTo>
                      <a:pt x="0" y="69850"/>
                    </a:lnTo>
                    <a:lnTo>
                      <a:pt x="280987" y="0"/>
                    </a:lnTo>
                    <a:lnTo>
                      <a:pt x="703262" y="95250"/>
                    </a:lnTo>
                    <a:lnTo>
                      <a:pt x="569912" y="257175"/>
                    </a:lnTo>
                    <a:lnTo>
                      <a:pt x="536575" y="296863"/>
                    </a:lnTo>
                    <a:close/>
                  </a:path>
                </a:pathLst>
              </a:custGeom>
              <a:solidFill>
                <a:srgbClr val="CCFF33"/>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5" name="Freeform 44"/>
              <p:cNvSpPr/>
              <p:nvPr/>
            </p:nvSpPr>
            <p:spPr bwMode="auto">
              <a:xfrm>
                <a:off x="1323975" y="3046413"/>
                <a:ext cx="503237" cy="195262"/>
              </a:xfrm>
              <a:custGeom>
                <a:avLst/>
                <a:gdLst>
                  <a:gd name="connsiteX0" fmla="*/ 134937 w 503237"/>
                  <a:gd name="connsiteY0" fmla="*/ 15875 h 195262"/>
                  <a:gd name="connsiteX1" fmla="*/ 58737 w 503237"/>
                  <a:gd name="connsiteY1" fmla="*/ 50800 h 195262"/>
                  <a:gd name="connsiteX2" fmla="*/ 42862 w 503237"/>
                  <a:gd name="connsiteY2" fmla="*/ 61912 h 195262"/>
                  <a:gd name="connsiteX3" fmla="*/ 25400 w 503237"/>
                  <a:gd name="connsiteY3" fmla="*/ 73025 h 195262"/>
                  <a:gd name="connsiteX4" fmla="*/ 9525 w 503237"/>
                  <a:gd name="connsiteY4" fmla="*/ 93662 h 195262"/>
                  <a:gd name="connsiteX5" fmla="*/ 0 w 503237"/>
                  <a:gd name="connsiteY5" fmla="*/ 120650 h 195262"/>
                  <a:gd name="connsiteX6" fmla="*/ 1587 w 503237"/>
                  <a:gd name="connsiteY6" fmla="*/ 150812 h 195262"/>
                  <a:gd name="connsiteX7" fmla="*/ 25400 w 503237"/>
                  <a:gd name="connsiteY7" fmla="*/ 169862 h 195262"/>
                  <a:gd name="connsiteX8" fmla="*/ 36512 w 503237"/>
                  <a:gd name="connsiteY8" fmla="*/ 190500 h 195262"/>
                  <a:gd name="connsiteX9" fmla="*/ 49212 w 503237"/>
                  <a:gd name="connsiteY9" fmla="*/ 190500 h 195262"/>
                  <a:gd name="connsiteX10" fmla="*/ 101600 w 503237"/>
                  <a:gd name="connsiteY10" fmla="*/ 179387 h 195262"/>
                  <a:gd name="connsiteX11" fmla="*/ 139700 w 503237"/>
                  <a:gd name="connsiteY11" fmla="*/ 182562 h 195262"/>
                  <a:gd name="connsiteX12" fmla="*/ 188912 w 503237"/>
                  <a:gd name="connsiteY12" fmla="*/ 185737 h 195262"/>
                  <a:gd name="connsiteX13" fmla="*/ 238125 w 503237"/>
                  <a:gd name="connsiteY13" fmla="*/ 184150 h 195262"/>
                  <a:gd name="connsiteX14" fmla="*/ 265112 w 503237"/>
                  <a:gd name="connsiteY14" fmla="*/ 184150 h 195262"/>
                  <a:gd name="connsiteX15" fmla="*/ 282575 w 503237"/>
                  <a:gd name="connsiteY15" fmla="*/ 184150 h 195262"/>
                  <a:gd name="connsiteX16" fmla="*/ 307975 w 503237"/>
                  <a:gd name="connsiteY16" fmla="*/ 190500 h 195262"/>
                  <a:gd name="connsiteX17" fmla="*/ 319087 w 503237"/>
                  <a:gd name="connsiteY17" fmla="*/ 195262 h 195262"/>
                  <a:gd name="connsiteX18" fmla="*/ 342900 w 503237"/>
                  <a:gd name="connsiteY18" fmla="*/ 174625 h 195262"/>
                  <a:gd name="connsiteX19" fmla="*/ 373062 w 503237"/>
                  <a:gd name="connsiteY19" fmla="*/ 149225 h 195262"/>
                  <a:gd name="connsiteX20" fmla="*/ 404812 w 503237"/>
                  <a:gd name="connsiteY20" fmla="*/ 136525 h 195262"/>
                  <a:gd name="connsiteX21" fmla="*/ 439737 w 503237"/>
                  <a:gd name="connsiteY21" fmla="*/ 131762 h 195262"/>
                  <a:gd name="connsiteX22" fmla="*/ 461962 w 503237"/>
                  <a:gd name="connsiteY22" fmla="*/ 128587 h 195262"/>
                  <a:gd name="connsiteX23" fmla="*/ 488950 w 503237"/>
                  <a:gd name="connsiteY23" fmla="*/ 125412 h 195262"/>
                  <a:gd name="connsiteX24" fmla="*/ 500062 w 503237"/>
                  <a:gd name="connsiteY24" fmla="*/ 117475 h 195262"/>
                  <a:gd name="connsiteX25" fmla="*/ 503237 w 503237"/>
                  <a:gd name="connsiteY25" fmla="*/ 114300 h 195262"/>
                  <a:gd name="connsiteX26" fmla="*/ 493712 w 503237"/>
                  <a:gd name="connsiteY26" fmla="*/ 61912 h 195262"/>
                  <a:gd name="connsiteX27" fmla="*/ 331787 w 503237"/>
                  <a:gd name="connsiteY27" fmla="*/ 0 h 195262"/>
                  <a:gd name="connsiteX28" fmla="*/ 198437 w 503237"/>
                  <a:gd name="connsiteY28" fmla="*/ 1587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3237" h="195262">
                    <a:moveTo>
                      <a:pt x="134937" y="15875"/>
                    </a:moveTo>
                    <a:lnTo>
                      <a:pt x="58737" y="50800"/>
                    </a:lnTo>
                    <a:lnTo>
                      <a:pt x="42862" y="61912"/>
                    </a:lnTo>
                    <a:lnTo>
                      <a:pt x="25400" y="73025"/>
                    </a:lnTo>
                    <a:lnTo>
                      <a:pt x="9525" y="93662"/>
                    </a:lnTo>
                    <a:lnTo>
                      <a:pt x="0" y="120650"/>
                    </a:lnTo>
                    <a:lnTo>
                      <a:pt x="1587" y="150812"/>
                    </a:lnTo>
                    <a:lnTo>
                      <a:pt x="25400" y="169862"/>
                    </a:lnTo>
                    <a:lnTo>
                      <a:pt x="36512" y="190500"/>
                    </a:lnTo>
                    <a:lnTo>
                      <a:pt x="49212" y="190500"/>
                    </a:lnTo>
                    <a:lnTo>
                      <a:pt x="101600" y="179387"/>
                    </a:lnTo>
                    <a:lnTo>
                      <a:pt x="139700" y="182562"/>
                    </a:lnTo>
                    <a:lnTo>
                      <a:pt x="188912" y="185737"/>
                    </a:lnTo>
                    <a:lnTo>
                      <a:pt x="238125" y="184150"/>
                    </a:lnTo>
                    <a:lnTo>
                      <a:pt x="265112" y="184150"/>
                    </a:lnTo>
                    <a:lnTo>
                      <a:pt x="282575" y="184150"/>
                    </a:lnTo>
                    <a:lnTo>
                      <a:pt x="307975" y="190500"/>
                    </a:lnTo>
                    <a:lnTo>
                      <a:pt x="319087" y="195262"/>
                    </a:lnTo>
                    <a:lnTo>
                      <a:pt x="342900" y="174625"/>
                    </a:lnTo>
                    <a:lnTo>
                      <a:pt x="373062" y="149225"/>
                    </a:lnTo>
                    <a:lnTo>
                      <a:pt x="404812" y="136525"/>
                    </a:lnTo>
                    <a:lnTo>
                      <a:pt x="439737" y="131762"/>
                    </a:lnTo>
                    <a:lnTo>
                      <a:pt x="461962" y="128587"/>
                    </a:lnTo>
                    <a:lnTo>
                      <a:pt x="488950" y="125412"/>
                    </a:lnTo>
                    <a:lnTo>
                      <a:pt x="500062" y="117475"/>
                    </a:lnTo>
                    <a:lnTo>
                      <a:pt x="503237" y="114300"/>
                    </a:lnTo>
                    <a:lnTo>
                      <a:pt x="493712" y="61912"/>
                    </a:lnTo>
                    <a:lnTo>
                      <a:pt x="331787" y="0"/>
                    </a:lnTo>
                    <a:lnTo>
                      <a:pt x="198437" y="1587"/>
                    </a:lnTo>
                  </a:path>
                </a:pathLst>
              </a:custGeom>
              <a:solidFill>
                <a:srgbClr val="EB2C00"/>
              </a:solid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46" name="Freeform 45"/>
              <p:cNvSpPr/>
              <p:nvPr/>
            </p:nvSpPr>
            <p:spPr bwMode="auto">
              <a:xfrm>
                <a:off x="1041400" y="2860675"/>
                <a:ext cx="712787" cy="201613"/>
              </a:xfrm>
              <a:custGeom>
                <a:avLst/>
                <a:gdLst>
                  <a:gd name="connsiteX0" fmla="*/ 712787 w 712787"/>
                  <a:gd name="connsiteY0" fmla="*/ 88900 h 201613"/>
                  <a:gd name="connsiteX1" fmla="*/ 368300 w 712787"/>
                  <a:gd name="connsiteY1" fmla="*/ 0 h 201613"/>
                  <a:gd name="connsiteX2" fmla="*/ 0 w 712787"/>
                  <a:gd name="connsiteY2" fmla="*/ 98425 h 201613"/>
                  <a:gd name="connsiteX3" fmla="*/ 95250 w 712787"/>
                  <a:gd name="connsiteY3" fmla="*/ 120650 h 201613"/>
                  <a:gd name="connsiteX4" fmla="*/ 158750 w 712787"/>
                  <a:gd name="connsiteY4" fmla="*/ 127000 h 201613"/>
                  <a:gd name="connsiteX5" fmla="*/ 193675 w 712787"/>
                  <a:gd name="connsiteY5" fmla="*/ 131763 h 201613"/>
                  <a:gd name="connsiteX6" fmla="*/ 230187 w 712787"/>
                  <a:gd name="connsiteY6" fmla="*/ 147638 h 201613"/>
                  <a:gd name="connsiteX7" fmla="*/ 285750 w 712787"/>
                  <a:gd name="connsiteY7" fmla="*/ 152400 h 201613"/>
                  <a:gd name="connsiteX8" fmla="*/ 320675 w 712787"/>
                  <a:gd name="connsiteY8" fmla="*/ 160338 h 201613"/>
                  <a:gd name="connsiteX9" fmla="*/ 350837 w 712787"/>
                  <a:gd name="connsiteY9" fmla="*/ 166688 h 201613"/>
                  <a:gd name="connsiteX10" fmla="*/ 388937 w 712787"/>
                  <a:gd name="connsiteY10" fmla="*/ 187325 h 201613"/>
                  <a:gd name="connsiteX11" fmla="*/ 422275 w 712787"/>
                  <a:gd name="connsiteY11" fmla="*/ 198438 h 201613"/>
                  <a:gd name="connsiteX12" fmla="*/ 449262 w 712787"/>
                  <a:gd name="connsiteY12" fmla="*/ 201613 h 201613"/>
                  <a:gd name="connsiteX13" fmla="*/ 712787 w 712787"/>
                  <a:gd name="connsiteY13" fmla="*/ 88900 h 2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787" h="201613">
                    <a:moveTo>
                      <a:pt x="712787" y="88900"/>
                    </a:moveTo>
                    <a:lnTo>
                      <a:pt x="368300" y="0"/>
                    </a:lnTo>
                    <a:lnTo>
                      <a:pt x="0" y="98425"/>
                    </a:lnTo>
                    <a:lnTo>
                      <a:pt x="95250" y="120650"/>
                    </a:lnTo>
                    <a:lnTo>
                      <a:pt x="158750" y="127000"/>
                    </a:lnTo>
                    <a:lnTo>
                      <a:pt x="193675" y="131763"/>
                    </a:lnTo>
                    <a:lnTo>
                      <a:pt x="230187" y="147638"/>
                    </a:lnTo>
                    <a:lnTo>
                      <a:pt x="285750" y="152400"/>
                    </a:lnTo>
                    <a:lnTo>
                      <a:pt x="320675" y="160338"/>
                    </a:lnTo>
                    <a:lnTo>
                      <a:pt x="350837" y="166688"/>
                    </a:lnTo>
                    <a:lnTo>
                      <a:pt x="388937" y="187325"/>
                    </a:lnTo>
                    <a:lnTo>
                      <a:pt x="422275" y="198438"/>
                    </a:lnTo>
                    <a:lnTo>
                      <a:pt x="449262" y="201613"/>
                    </a:lnTo>
                    <a:lnTo>
                      <a:pt x="712787" y="88900"/>
                    </a:lnTo>
                    <a:close/>
                  </a:path>
                </a:pathLst>
              </a:custGeom>
              <a:solidFill>
                <a:srgbClr val="FFFF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7" name="Freeform 46"/>
              <p:cNvSpPr/>
              <p:nvPr/>
            </p:nvSpPr>
            <p:spPr bwMode="auto">
              <a:xfrm>
                <a:off x="806450" y="3300413"/>
                <a:ext cx="542925" cy="236537"/>
              </a:xfrm>
              <a:custGeom>
                <a:avLst/>
                <a:gdLst>
                  <a:gd name="connsiteX0" fmla="*/ 295275 w 542925"/>
                  <a:gd name="connsiteY0" fmla="*/ 236538 h 236538"/>
                  <a:gd name="connsiteX1" fmla="*/ 368300 w 542925"/>
                  <a:gd name="connsiteY1" fmla="*/ 174625 h 236538"/>
                  <a:gd name="connsiteX2" fmla="*/ 398463 w 542925"/>
                  <a:gd name="connsiteY2" fmla="*/ 152400 h 236538"/>
                  <a:gd name="connsiteX3" fmla="*/ 411163 w 542925"/>
                  <a:gd name="connsiteY3" fmla="*/ 144463 h 236538"/>
                  <a:gd name="connsiteX4" fmla="*/ 473075 w 542925"/>
                  <a:gd name="connsiteY4" fmla="*/ 142875 h 236538"/>
                  <a:gd name="connsiteX5" fmla="*/ 519113 w 542925"/>
                  <a:gd name="connsiteY5" fmla="*/ 136525 h 236538"/>
                  <a:gd name="connsiteX6" fmla="*/ 542925 w 542925"/>
                  <a:gd name="connsiteY6" fmla="*/ 130175 h 236538"/>
                  <a:gd name="connsiteX7" fmla="*/ 542925 w 542925"/>
                  <a:gd name="connsiteY7" fmla="*/ 123825 h 236538"/>
                  <a:gd name="connsiteX8" fmla="*/ 531813 w 542925"/>
                  <a:gd name="connsiteY8" fmla="*/ 98425 h 236538"/>
                  <a:gd name="connsiteX9" fmla="*/ 517525 w 542925"/>
                  <a:gd name="connsiteY9" fmla="*/ 76200 h 236538"/>
                  <a:gd name="connsiteX10" fmla="*/ 503238 w 542925"/>
                  <a:gd name="connsiteY10" fmla="*/ 61913 h 236538"/>
                  <a:gd name="connsiteX11" fmla="*/ 469900 w 542925"/>
                  <a:gd name="connsiteY11" fmla="*/ 38100 h 236538"/>
                  <a:gd name="connsiteX12" fmla="*/ 433388 w 542925"/>
                  <a:gd name="connsiteY12" fmla="*/ 25400 h 236538"/>
                  <a:gd name="connsiteX13" fmla="*/ 393700 w 542925"/>
                  <a:gd name="connsiteY13" fmla="*/ 11113 h 236538"/>
                  <a:gd name="connsiteX14" fmla="*/ 366713 w 542925"/>
                  <a:gd name="connsiteY14" fmla="*/ 0 h 236538"/>
                  <a:gd name="connsiteX15" fmla="*/ 342900 w 542925"/>
                  <a:gd name="connsiteY15" fmla="*/ 12700 h 236538"/>
                  <a:gd name="connsiteX16" fmla="*/ 290513 w 542925"/>
                  <a:gd name="connsiteY16" fmla="*/ 41275 h 236538"/>
                  <a:gd name="connsiteX17" fmla="*/ 254000 w 542925"/>
                  <a:gd name="connsiteY17" fmla="*/ 57150 h 236538"/>
                  <a:gd name="connsiteX18" fmla="*/ 214313 w 542925"/>
                  <a:gd name="connsiteY18" fmla="*/ 68263 h 236538"/>
                  <a:gd name="connsiteX19" fmla="*/ 160338 w 542925"/>
                  <a:gd name="connsiteY19" fmla="*/ 77788 h 236538"/>
                  <a:gd name="connsiteX20" fmla="*/ 122238 w 542925"/>
                  <a:gd name="connsiteY20" fmla="*/ 84138 h 236538"/>
                  <a:gd name="connsiteX21" fmla="*/ 95250 w 542925"/>
                  <a:gd name="connsiteY21" fmla="*/ 84138 h 236538"/>
                  <a:gd name="connsiteX22" fmla="*/ 69850 w 542925"/>
                  <a:gd name="connsiteY22" fmla="*/ 84138 h 236538"/>
                  <a:gd name="connsiteX23" fmla="*/ 42863 w 542925"/>
                  <a:gd name="connsiteY23" fmla="*/ 96838 h 236538"/>
                  <a:gd name="connsiteX24" fmla="*/ 0 w 542925"/>
                  <a:gd name="connsiteY24" fmla="*/ 106363 h 236538"/>
                  <a:gd name="connsiteX25" fmla="*/ 295275 w 542925"/>
                  <a:gd name="connsiteY25" fmla="*/ 236538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236538">
                    <a:moveTo>
                      <a:pt x="295275" y="236538"/>
                    </a:moveTo>
                    <a:lnTo>
                      <a:pt x="368300" y="174625"/>
                    </a:lnTo>
                    <a:lnTo>
                      <a:pt x="398463" y="152400"/>
                    </a:lnTo>
                    <a:lnTo>
                      <a:pt x="411163" y="144463"/>
                    </a:lnTo>
                    <a:lnTo>
                      <a:pt x="473075" y="142875"/>
                    </a:lnTo>
                    <a:lnTo>
                      <a:pt x="519113" y="136525"/>
                    </a:lnTo>
                    <a:lnTo>
                      <a:pt x="542925" y="130175"/>
                    </a:lnTo>
                    <a:lnTo>
                      <a:pt x="542925" y="123825"/>
                    </a:lnTo>
                    <a:lnTo>
                      <a:pt x="531813" y="98425"/>
                    </a:lnTo>
                    <a:lnTo>
                      <a:pt x="517525" y="76200"/>
                    </a:lnTo>
                    <a:lnTo>
                      <a:pt x="503238" y="61913"/>
                    </a:lnTo>
                    <a:lnTo>
                      <a:pt x="469900" y="38100"/>
                    </a:lnTo>
                    <a:lnTo>
                      <a:pt x="433388" y="25400"/>
                    </a:lnTo>
                    <a:lnTo>
                      <a:pt x="393700" y="11113"/>
                    </a:lnTo>
                    <a:lnTo>
                      <a:pt x="366713" y="0"/>
                    </a:lnTo>
                    <a:lnTo>
                      <a:pt x="342900" y="12700"/>
                    </a:lnTo>
                    <a:lnTo>
                      <a:pt x="290513" y="41275"/>
                    </a:lnTo>
                    <a:lnTo>
                      <a:pt x="254000" y="57150"/>
                    </a:lnTo>
                    <a:lnTo>
                      <a:pt x="214313" y="68263"/>
                    </a:lnTo>
                    <a:lnTo>
                      <a:pt x="160338" y="77788"/>
                    </a:lnTo>
                    <a:lnTo>
                      <a:pt x="122238" y="84138"/>
                    </a:lnTo>
                    <a:lnTo>
                      <a:pt x="95250" y="84138"/>
                    </a:lnTo>
                    <a:lnTo>
                      <a:pt x="69850" y="84138"/>
                    </a:lnTo>
                    <a:lnTo>
                      <a:pt x="42863" y="96838"/>
                    </a:lnTo>
                    <a:lnTo>
                      <a:pt x="0" y="106363"/>
                    </a:lnTo>
                    <a:lnTo>
                      <a:pt x="295275" y="236538"/>
                    </a:lnTo>
                    <a:close/>
                  </a:path>
                </a:pathLst>
              </a:custGeom>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8" name="Freeform 47"/>
              <p:cNvSpPr/>
              <p:nvPr/>
            </p:nvSpPr>
            <p:spPr bwMode="auto">
              <a:xfrm>
                <a:off x="1460500" y="2944813"/>
                <a:ext cx="512762" cy="217487"/>
              </a:xfrm>
              <a:custGeom>
                <a:avLst/>
                <a:gdLst>
                  <a:gd name="connsiteX0" fmla="*/ 277812 w 512762"/>
                  <a:gd name="connsiteY0" fmla="*/ 0 h 217487"/>
                  <a:gd name="connsiteX1" fmla="*/ 512762 w 512762"/>
                  <a:gd name="connsiteY1" fmla="*/ 63500 h 217487"/>
                  <a:gd name="connsiteX2" fmla="*/ 481012 w 512762"/>
                  <a:gd name="connsiteY2" fmla="*/ 65087 h 217487"/>
                  <a:gd name="connsiteX3" fmla="*/ 450850 w 512762"/>
                  <a:gd name="connsiteY3" fmla="*/ 65087 h 217487"/>
                  <a:gd name="connsiteX4" fmla="*/ 427037 w 512762"/>
                  <a:gd name="connsiteY4" fmla="*/ 71437 h 217487"/>
                  <a:gd name="connsiteX5" fmla="*/ 404812 w 512762"/>
                  <a:gd name="connsiteY5" fmla="*/ 82550 h 217487"/>
                  <a:gd name="connsiteX6" fmla="*/ 382587 w 512762"/>
                  <a:gd name="connsiteY6" fmla="*/ 107950 h 217487"/>
                  <a:gd name="connsiteX7" fmla="*/ 374650 w 512762"/>
                  <a:gd name="connsiteY7" fmla="*/ 123825 h 217487"/>
                  <a:gd name="connsiteX8" fmla="*/ 377825 w 512762"/>
                  <a:gd name="connsiteY8" fmla="*/ 150812 h 217487"/>
                  <a:gd name="connsiteX9" fmla="*/ 387350 w 512762"/>
                  <a:gd name="connsiteY9" fmla="*/ 177800 h 217487"/>
                  <a:gd name="connsiteX10" fmla="*/ 401637 w 512762"/>
                  <a:gd name="connsiteY10" fmla="*/ 200025 h 217487"/>
                  <a:gd name="connsiteX11" fmla="*/ 388937 w 512762"/>
                  <a:gd name="connsiteY11" fmla="*/ 212725 h 217487"/>
                  <a:gd name="connsiteX12" fmla="*/ 377825 w 512762"/>
                  <a:gd name="connsiteY12" fmla="*/ 217487 h 217487"/>
                  <a:gd name="connsiteX13" fmla="*/ 346075 w 512762"/>
                  <a:gd name="connsiteY13" fmla="*/ 195262 h 217487"/>
                  <a:gd name="connsiteX14" fmla="*/ 306387 w 512762"/>
                  <a:gd name="connsiteY14" fmla="*/ 177800 h 217487"/>
                  <a:gd name="connsiteX15" fmla="*/ 263525 w 512762"/>
                  <a:gd name="connsiteY15" fmla="*/ 166687 h 217487"/>
                  <a:gd name="connsiteX16" fmla="*/ 236537 w 512762"/>
                  <a:gd name="connsiteY16" fmla="*/ 160337 h 217487"/>
                  <a:gd name="connsiteX17" fmla="*/ 200025 w 512762"/>
                  <a:gd name="connsiteY17" fmla="*/ 142875 h 217487"/>
                  <a:gd name="connsiteX18" fmla="*/ 173037 w 512762"/>
                  <a:gd name="connsiteY18" fmla="*/ 139700 h 217487"/>
                  <a:gd name="connsiteX19" fmla="*/ 149225 w 512762"/>
                  <a:gd name="connsiteY19" fmla="*/ 136525 h 217487"/>
                  <a:gd name="connsiteX20" fmla="*/ 107950 w 512762"/>
                  <a:gd name="connsiteY20" fmla="*/ 142875 h 217487"/>
                  <a:gd name="connsiteX21" fmla="*/ 63500 w 512762"/>
                  <a:gd name="connsiteY21" fmla="*/ 131762 h 217487"/>
                  <a:gd name="connsiteX22" fmla="*/ 11112 w 512762"/>
                  <a:gd name="connsiteY22" fmla="*/ 119062 h 217487"/>
                  <a:gd name="connsiteX23" fmla="*/ 0 w 512762"/>
                  <a:gd name="connsiteY23" fmla="*/ 115887 h 217487"/>
                  <a:gd name="connsiteX24" fmla="*/ 23812 w 512762"/>
                  <a:gd name="connsiteY24" fmla="*/ 95250 h 217487"/>
                  <a:gd name="connsiteX25" fmla="*/ 61912 w 512762"/>
                  <a:gd name="connsiteY25" fmla="*/ 76200 h 217487"/>
                  <a:gd name="connsiteX26" fmla="*/ 90487 w 512762"/>
                  <a:gd name="connsiteY26" fmla="*/ 58737 h 217487"/>
                  <a:gd name="connsiteX27" fmla="*/ 109537 w 512762"/>
                  <a:gd name="connsiteY27" fmla="*/ 52387 h 217487"/>
                  <a:gd name="connsiteX28" fmla="*/ 128587 w 512762"/>
                  <a:gd name="connsiteY28" fmla="*/ 38100 h 217487"/>
                  <a:gd name="connsiteX29" fmla="*/ 149225 w 512762"/>
                  <a:gd name="connsiteY29" fmla="*/ 33337 h 217487"/>
                  <a:gd name="connsiteX30" fmla="*/ 168275 w 512762"/>
                  <a:gd name="connsiteY30" fmla="*/ 31750 h 217487"/>
                  <a:gd name="connsiteX31" fmla="*/ 190500 w 512762"/>
                  <a:gd name="connsiteY31" fmla="*/ 26987 h 217487"/>
                  <a:gd name="connsiteX32" fmla="*/ 222250 w 512762"/>
                  <a:gd name="connsiteY32" fmla="*/ 23812 h 217487"/>
                  <a:gd name="connsiteX33" fmla="*/ 277812 w 512762"/>
                  <a:gd name="connsiteY33" fmla="*/ 0 h 21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2762" h="217487">
                    <a:moveTo>
                      <a:pt x="277812" y="0"/>
                    </a:moveTo>
                    <a:lnTo>
                      <a:pt x="512762" y="63500"/>
                    </a:lnTo>
                    <a:lnTo>
                      <a:pt x="481012" y="65087"/>
                    </a:lnTo>
                    <a:lnTo>
                      <a:pt x="450850" y="65087"/>
                    </a:lnTo>
                    <a:lnTo>
                      <a:pt x="427037" y="71437"/>
                    </a:lnTo>
                    <a:lnTo>
                      <a:pt x="404812" y="82550"/>
                    </a:lnTo>
                    <a:lnTo>
                      <a:pt x="382587" y="107950"/>
                    </a:lnTo>
                    <a:lnTo>
                      <a:pt x="374650" y="123825"/>
                    </a:lnTo>
                    <a:lnTo>
                      <a:pt x="377825" y="150812"/>
                    </a:lnTo>
                    <a:lnTo>
                      <a:pt x="387350" y="177800"/>
                    </a:lnTo>
                    <a:lnTo>
                      <a:pt x="401637" y="200025"/>
                    </a:lnTo>
                    <a:lnTo>
                      <a:pt x="388937" y="212725"/>
                    </a:lnTo>
                    <a:lnTo>
                      <a:pt x="377825" y="217487"/>
                    </a:lnTo>
                    <a:lnTo>
                      <a:pt x="346075" y="195262"/>
                    </a:lnTo>
                    <a:lnTo>
                      <a:pt x="306387" y="177800"/>
                    </a:lnTo>
                    <a:lnTo>
                      <a:pt x="263525" y="166687"/>
                    </a:lnTo>
                    <a:lnTo>
                      <a:pt x="236537" y="160337"/>
                    </a:lnTo>
                    <a:lnTo>
                      <a:pt x="200025" y="142875"/>
                    </a:lnTo>
                    <a:lnTo>
                      <a:pt x="173037" y="139700"/>
                    </a:lnTo>
                    <a:lnTo>
                      <a:pt x="149225" y="136525"/>
                    </a:lnTo>
                    <a:lnTo>
                      <a:pt x="107950" y="142875"/>
                    </a:lnTo>
                    <a:lnTo>
                      <a:pt x="63500" y="131762"/>
                    </a:lnTo>
                    <a:lnTo>
                      <a:pt x="11112" y="119062"/>
                    </a:lnTo>
                    <a:lnTo>
                      <a:pt x="0" y="115887"/>
                    </a:lnTo>
                    <a:lnTo>
                      <a:pt x="23812" y="95250"/>
                    </a:lnTo>
                    <a:lnTo>
                      <a:pt x="61912" y="76200"/>
                    </a:lnTo>
                    <a:lnTo>
                      <a:pt x="90487" y="58737"/>
                    </a:lnTo>
                    <a:lnTo>
                      <a:pt x="109537" y="52387"/>
                    </a:lnTo>
                    <a:lnTo>
                      <a:pt x="128587" y="38100"/>
                    </a:lnTo>
                    <a:lnTo>
                      <a:pt x="149225" y="33337"/>
                    </a:lnTo>
                    <a:lnTo>
                      <a:pt x="168275" y="31750"/>
                    </a:lnTo>
                    <a:lnTo>
                      <a:pt x="190500" y="26987"/>
                    </a:lnTo>
                    <a:lnTo>
                      <a:pt x="222250" y="23812"/>
                    </a:lnTo>
                    <a:lnTo>
                      <a:pt x="277812" y="0"/>
                    </a:lnTo>
                    <a:close/>
                  </a:path>
                </a:pathLst>
              </a:custGeom>
              <a:solidFill>
                <a:srgbClr val="B3F808"/>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900" dirty="0">
                  <a:solidFill>
                    <a:srgbClr val="000000"/>
                  </a:solidFill>
                </a:endParaRPr>
              </a:p>
            </p:txBody>
          </p:sp>
          <p:sp>
            <p:nvSpPr>
              <p:cNvPr id="49" name="Freeform 48"/>
              <p:cNvSpPr/>
              <p:nvPr/>
            </p:nvSpPr>
            <p:spPr bwMode="auto">
              <a:xfrm>
                <a:off x="617537" y="3073400"/>
                <a:ext cx="546100" cy="223838"/>
              </a:xfrm>
              <a:custGeom>
                <a:avLst/>
                <a:gdLst>
                  <a:gd name="connsiteX0" fmla="*/ 0 w 546100"/>
                  <a:gd name="connsiteY0" fmla="*/ 0 h 223838"/>
                  <a:gd name="connsiteX1" fmla="*/ 87312 w 546100"/>
                  <a:gd name="connsiteY1" fmla="*/ 12700 h 223838"/>
                  <a:gd name="connsiteX2" fmla="*/ 160337 w 546100"/>
                  <a:gd name="connsiteY2" fmla="*/ 15875 h 223838"/>
                  <a:gd name="connsiteX3" fmla="*/ 233362 w 546100"/>
                  <a:gd name="connsiteY3" fmla="*/ 42863 h 223838"/>
                  <a:gd name="connsiteX4" fmla="*/ 304800 w 546100"/>
                  <a:gd name="connsiteY4" fmla="*/ 77788 h 223838"/>
                  <a:gd name="connsiteX5" fmla="*/ 357187 w 546100"/>
                  <a:gd name="connsiteY5" fmla="*/ 93663 h 223838"/>
                  <a:gd name="connsiteX6" fmla="*/ 411162 w 546100"/>
                  <a:gd name="connsiteY6" fmla="*/ 128588 h 223838"/>
                  <a:gd name="connsiteX7" fmla="*/ 460375 w 546100"/>
                  <a:gd name="connsiteY7" fmla="*/ 158750 h 223838"/>
                  <a:gd name="connsiteX8" fmla="*/ 501650 w 546100"/>
                  <a:gd name="connsiteY8" fmla="*/ 190500 h 223838"/>
                  <a:gd name="connsiteX9" fmla="*/ 538162 w 546100"/>
                  <a:gd name="connsiteY9" fmla="*/ 215900 h 223838"/>
                  <a:gd name="connsiteX10" fmla="*/ 546100 w 546100"/>
                  <a:gd name="connsiteY10" fmla="*/ 223838 h 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100" h="223838">
                    <a:moveTo>
                      <a:pt x="0" y="0"/>
                    </a:moveTo>
                    <a:cubicBezTo>
                      <a:pt x="30294" y="5027"/>
                      <a:pt x="60589" y="10054"/>
                      <a:pt x="87312" y="12700"/>
                    </a:cubicBezTo>
                    <a:cubicBezTo>
                      <a:pt x="114035" y="15346"/>
                      <a:pt x="135995" y="10848"/>
                      <a:pt x="160337" y="15875"/>
                    </a:cubicBezTo>
                    <a:cubicBezTo>
                      <a:pt x="184679" y="20902"/>
                      <a:pt x="209285" y="32544"/>
                      <a:pt x="233362" y="42863"/>
                    </a:cubicBezTo>
                    <a:cubicBezTo>
                      <a:pt x="257439" y="53182"/>
                      <a:pt x="284162" y="69321"/>
                      <a:pt x="304800" y="77788"/>
                    </a:cubicBezTo>
                    <a:cubicBezTo>
                      <a:pt x="325438" y="86255"/>
                      <a:pt x="339460" y="85196"/>
                      <a:pt x="357187" y="93663"/>
                    </a:cubicBezTo>
                    <a:cubicBezTo>
                      <a:pt x="374914" y="102130"/>
                      <a:pt x="393964" y="117740"/>
                      <a:pt x="411162" y="128588"/>
                    </a:cubicBezTo>
                    <a:cubicBezTo>
                      <a:pt x="428360" y="139436"/>
                      <a:pt x="445294" y="148431"/>
                      <a:pt x="460375" y="158750"/>
                    </a:cubicBezTo>
                    <a:cubicBezTo>
                      <a:pt x="475456" y="169069"/>
                      <a:pt x="488686" y="180975"/>
                      <a:pt x="501650" y="190500"/>
                    </a:cubicBezTo>
                    <a:cubicBezTo>
                      <a:pt x="514614" y="200025"/>
                      <a:pt x="530754" y="210344"/>
                      <a:pt x="538162" y="215900"/>
                    </a:cubicBezTo>
                    <a:cubicBezTo>
                      <a:pt x="545570" y="221456"/>
                      <a:pt x="545835" y="222647"/>
                      <a:pt x="546100" y="223838"/>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50" name="Freeform 49"/>
              <p:cNvSpPr/>
              <p:nvPr/>
            </p:nvSpPr>
            <p:spPr bwMode="auto">
              <a:xfrm>
                <a:off x="677862" y="3019425"/>
                <a:ext cx="292100" cy="336550"/>
              </a:xfrm>
              <a:custGeom>
                <a:avLst/>
                <a:gdLst>
                  <a:gd name="connsiteX0" fmla="*/ 144462 w 286279"/>
                  <a:gd name="connsiteY0" fmla="*/ 0 h 328613"/>
                  <a:gd name="connsiteX1" fmla="*/ 207962 w 286279"/>
                  <a:gd name="connsiteY1" fmla="*/ 12700 h 328613"/>
                  <a:gd name="connsiteX2" fmla="*/ 234950 w 286279"/>
                  <a:gd name="connsiteY2" fmla="*/ 26988 h 328613"/>
                  <a:gd name="connsiteX3" fmla="*/ 246062 w 286279"/>
                  <a:gd name="connsiteY3" fmla="*/ 38100 h 328613"/>
                  <a:gd name="connsiteX4" fmla="*/ 258762 w 286279"/>
                  <a:gd name="connsiteY4" fmla="*/ 74613 h 328613"/>
                  <a:gd name="connsiteX5" fmla="*/ 276225 w 286279"/>
                  <a:gd name="connsiteY5" fmla="*/ 85725 h 328613"/>
                  <a:gd name="connsiteX6" fmla="*/ 285750 w 286279"/>
                  <a:gd name="connsiteY6" fmla="*/ 111125 h 328613"/>
                  <a:gd name="connsiteX7" fmla="*/ 273050 w 286279"/>
                  <a:gd name="connsiteY7" fmla="*/ 117475 h 328613"/>
                  <a:gd name="connsiteX8" fmla="*/ 234950 w 286279"/>
                  <a:gd name="connsiteY8" fmla="*/ 146050 h 328613"/>
                  <a:gd name="connsiteX9" fmla="*/ 220662 w 286279"/>
                  <a:gd name="connsiteY9" fmla="*/ 157163 h 328613"/>
                  <a:gd name="connsiteX10" fmla="*/ 217487 w 286279"/>
                  <a:gd name="connsiteY10" fmla="*/ 176213 h 328613"/>
                  <a:gd name="connsiteX11" fmla="*/ 217487 w 286279"/>
                  <a:gd name="connsiteY11" fmla="*/ 198438 h 328613"/>
                  <a:gd name="connsiteX12" fmla="*/ 223837 w 286279"/>
                  <a:gd name="connsiteY12" fmla="*/ 215900 h 328613"/>
                  <a:gd name="connsiteX13" fmla="*/ 212725 w 286279"/>
                  <a:gd name="connsiteY13" fmla="*/ 241300 h 328613"/>
                  <a:gd name="connsiteX14" fmla="*/ 171450 w 286279"/>
                  <a:gd name="connsiteY14" fmla="*/ 287338 h 328613"/>
                  <a:gd name="connsiteX15" fmla="*/ 136525 w 286279"/>
                  <a:gd name="connsiteY15" fmla="*/ 293688 h 328613"/>
                  <a:gd name="connsiteX16" fmla="*/ 68262 w 286279"/>
                  <a:gd name="connsiteY16" fmla="*/ 314325 h 328613"/>
                  <a:gd name="connsiteX17" fmla="*/ 30162 w 286279"/>
                  <a:gd name="connsiteY17" fmla="*/ 317500 h 328613"/>
                  <a:gd name="connsiteX18" fmla="*/ 0 w 286279"/>
                  <a:gd name="connsiteY18" fmla="*/ 328613 h 328613"/>
                  <a:gd name="connsiteX0" fmla="*/ 150812 w 292629"/>
                  <a:gd name="connsiteY0" fmla="*/ 0 h 336551"/>
                  <a:gd name="connsiteX1" fmla="*/ 214312 w 292629"/>
                  <a:gd name="connsiteY1" fmla="*/ 12700 h 336551"/>
                  <a:gd name="connsiteX2" fmla="*/ 241300 w 292629"/>
                  <a:gd name="connsiteY2" fmla="*/ 26988 h 336551"/>
                  <a:gd name="connsiteX3" fmla="*/ 252412 w 292629"/>
                  <a:gd name="connsiteY3" fmla="*/ 38100 h 336551"/>
                  <a:gd name="connsiteX4" fmla="*/ 265112 w 292629"/>
                  <a:gd name="connsiteY4" fmla="*/ 74613 h 336551"/>
                  <a:gd name="connsiteX5" fmla="*/ 282575 w 292629"/>
                  <a:gd name="connsiteY5" fmla="*/ 85725 h 336551"/>
                  <a:gd name="connsiteX6" fmla="*/ 292100 w 292629"/>
                  <a:gd name="connsiteY6" fmla="*/ 111125 h 336551"/>
                  <a:gd name="connsiteX7" fmla="*/ 279400 w 292629"/>
                  <a:gd name="connsiteY7" fmla="*/ 117475 h 336551"/>
                  <a:gd name="connsiteX8" fmla="*/ 241300 w 292629"/>
                  <a:gd name="connsiteY8" fmla="*/ 146050 h 336551"/>
                  <a:gd name="connsiteX9" fmla="*/ 227012 w 292629"/>
                  <a:gd name="connsiteY9" fmla="*/ 157163 h 336551"/>
                  <a:gd name="connsiteX10" fmla="*/ 223837 w 292629"/>
                  <a:gd name="connsiteY10" fmla="*/ 176213 h 336551"/>
                  <a:gd name="connsiteX11" fmla="*/ 223837 w 292629"/>
                  <a:gd name="connsiteY11" fmla="*/ 198438 h 336551"/>
                  <a:gd name="connsiteX12" fmla="*/ 230187 w 292629"/>
                  <a:gd name="connsiteY12" fmla="*/ 215900 h 336551"/>
                  <a:gd name="connsiteX13" fmla="*/ 219075 w 292629"/>
                  <a:gd name="connsiteY13" fmla="*/ 241300 h 336551"/>
                  <a:gd name="connsiteX14" fmla="*/ 177800 w 292629"/>
                  <a:gd name="connsiteY14" fmla="*/ 287338 h 336551"/>
                  <a:gd name="connsiteX15" fmla="*/ 142875 w 292629"/>
                  <a:gd name="connsiteY15" fmla="*/ 293688 h 336551"/>
                  <a:gd name="connsiteX16" fmla="*/ 74612 w 292629"/>
                  <a:gd name="connsiteY16" fmla="*/ 314325 h 336551"/>
                  <a:gd name="connsiteX17" fmla="*/ 36512 w 292629"/>
                  <a:gd name="connsiteY17" fmla="*/ 317500 h 336551"/>
                  <a:gd name="connsiteX18" fmla="*/ 0 w 292629"/>
                  <a:gd name="connsiteY18" fmla="*/ 336551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629" h="336551">
                    <a:moveTo>
                      <a:pt x="150812" y="0"/>
                    </a:moveTo>
                    <a:cubicBezTo>
                      <a:pt x="175021" y="4101"/>
                      <a:pt x="199231" y="8202"/>
                      <a:pt x="214312" y="12700"/>
                    </a:cubicBezTo>
                    <a:cubicBezTo>
                      <a:pt x="229393" y="17198"/>
                      <a:pt x="234950" y="22755"/>
                      <a:pt x="241300" y="26988"/>
                    </a:cubicBezTo>
                    <a:cubicBezTo>
                      <a:pt x="247650" y="31221"/>
                      <a:pt x="248443" y="30163"/>
                      <a:pt x="252412" y="38100"/>
                    </a:cubicBezTo>
                    <a:cubicBezTo>
                      <a:pt x="256381" y="46037"/>
                      <a:pt x="260085" y="66676"/>
                      <a:pt x="265112" y="74613"/>
                    </a:cubicBezTo>
                    <a:cubicBezTo>
                      <a:pt x="270139" y="82550"/>
                      <a:pt x="278077" y="79640"/>
                      <a:pt x="282575" y="85725"/>
                    </a:cubicBezTo>
                    <a:cubicBezTo>
                      <a:pt x="287073" y="91810"/>
                      <a:pt x="292629" y="105833"/>
                      <a:pt x="292100" y="111125"/>
                    </a:cubicBezTo>
                    <a:cubicBezTo>
                      <a:pt x="291571" y="116417"/>
                      <a:pt x="287867" y="111654"/>
                      <a:pt x="279400" y="117475"/>
                    </a:cubicBezTo>
                    <a:cubicBezTo>
                      <a:pt x="270933" y="123296"/>
                      <a:pt x="250031" y="139435"/>
                      <a:pt x="241300" y="146050"/>
                    </a:cubicBezTo>
                    <a:cubicBezTo>
                      <a:pt x="232569" y="152665"/>
                      <a:pt x="229922" y="152136"/>
                      <a:pt x="227012" y="157163"/>
                    </a:cubicBezTo>
                    <a:cubicBezTo>
                      <a:pt x="224102" y="162190"/>
                      <a:pt x="224366" y="169334"/>
                      <a:pt x="223837" y="176213"/>
                    </a:cubicBezTo>
                    <a:cubicBezTo>
                      <a:pt x="223308" y="183092"/>
                      <a:pt x="222779" y="191824"/>
                      <a:pt x="223837" y="198438"/>
                    </a:cubicBezTo>
                    <a:cubicBezTo>
                      <a:pt x="224895" y="205052"/>
                      <a:pt x="230981" y="208756"/>
                      <a:pt x="230187" y="215900"/>
                    </a:cubicBezTo>
                    <a:cubicBezTo>
                      <a:pt x="229393" y="223044"/>
                      <a:pt x="227806" y="229394"/>
                      <a:pt x="219075" y="241300"/>
                    </a:cubicBezTo>
                    <a:cubicBezTo>
                      <a:pt x="210344" y="253206"/>
                      <a:pt x="190500" y="278607"/>
                      <a:pt x="177800" y="287338"/>
                    </a:cubicBezTo>
                    <a:cubicBezTo>
                      <a:pt x="165100" y="296069"/>
                      <a:pt x="160073" y="289190"/>
                      <a:pt x="142875" y="293688"/>
                    </a:cubicBezTo>
                    <a:cubicBezTo>
                      <a:pt x="125677" y="298186"/>
                      <a:pt x="92339" y="310356"/>
                      <a:pt x="74612" y="314325"/>
                    </a:cubicBezTo>
                    <a:cubicBezTo>
                      <a:pt x="56885" y="318294"/>
                      <a:pt x="48947" y="313796"/>
                      <a:pt x="36512" y="317500"/>
                    </a:cubicBezTo>
                    <a:cubicBezTo>
                      <a:pt x="24077" y="321204"/>
                      <a:pt x="9392" y="332185"/>
                      <a:pt x="0" y="336551"/>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51" name="Freeform 50"/>
              <p:cNvSpPr/>
              <p:nvPr/>
            </p:nvSpPr>
            <p:spPr bwMode="auto">
              <a:xfrm>
                <a:off x="796925" y="3302000"/>
                <a:ext cx="361950" cy="101600"/>
              </a:xfrm>
              <a:custGeom>
                <a:avLst/>
                <a:gdLst>
                  <a:gd name="connsiteX0" fmla="*/ 361950 w 361950"/>
                  <a:gd name="connsiteY0" fmla="*/ 0 h 101600"/>
                  <a:gd name="connsiteX1" fmla="*/ 280988 w 361950"/>
                  <a:gd name="connsiteY1" fmla="*/ 42863 h 101600"/>
                  <a:gd name="connsiteX2" fmla="*/ 244475 w 361950"/>
                  <a:gd name="connsiteY2" fmla="*/ 58738 h 101600"/>
                  <a:gd name="connsiteX3" fmla="*/ 196850 w 361950"/>
                  <a:gd name="connsiteY3" fmla="*/ 71438 h 101600"/>
                  <a:gd name="connsiteX4" fmla="*/ 160338 w 361950"/>
                  <a:gd name="connsiteY4" fmla="*/ 77788 h 101600"/>
                  <a:gd name="connsiteX5" fmla="*/ 123825 w 361950"/>
                  <a:gd name="connsiteY5" fmla="*/ 79375 h 101600"/>
                  <a:gd name="connsiteX6" fmla="*/ 90488 w 361950"/>
                  <a:gd name="connsiteY6" fmla="*/ 80963 h 101600"/>
                  <a:gd name="connsiteX7" fmla="*/ 60325 w 361950"/>
                  <a:gd name="connsiteY7" fmla="*/ 87313 h 101600"/>
                  <a:gd name="connsiteX8" fmla="*/ 36513 w 361950"/>
                  <a:gd name="connsiteY8" fmla="*/ 95250 h 101600"/>
                  <a:gd name="connsiteX9" fmla="*/ 0 w 361950"/>
                  <a:gd name="connsiteY9" fmla="*/ 101600 h 101600"/>
                  <a:gd name="connsiteX10" fmla="*/ 0 w 361950"/>
                  <a:gd name="connsiteY10"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 h="101600">
                    <a:moveTo>
                      <a:pt x="361950" y="0"/>
                    </a:moveTo>
                    <a:lnTo>
                      <a:pt x="280988" y="42863"/>
                    </a:lnTo>
                    <a:cubicBezTo>
                      <a:pt x="261409" y="52653"/>
                      <a:pt x="258498" y="53975"/>
                      <a:pt x="244475" y="58738"/>
                    </a:cubicBezTo>
                    <a:cubicBezTo>
                      <a:pt x="230452" y="63501"/>
                      <a:pt x="210873" y="68263"/>
                      <a:pt x="196850" y="71438"/>
                    </a:cubicBezTo>
                    <a:cubicBezTo>
                      <a:pt x="182827" y="74613"/>
                      <a:pt x="172509" y="76465"/>
                      <a:pt x="160338" y="77788"/>
                    </a:cubicBezTo>
                    <a:cubicBezTo>
                      <a:pt x="148167" y="79111"/>
                      <a:pt x="123825" y="79375"/>
                      <a:pt x="123825" y="79375"/>
                    </a:cubicBezTo>
                    <a:cubicBezTo>
                      <a:pt x="112183" y="79904"/>
                      <a:pt x="101071" y="79640"/>
                      <a:pt x="90488" y="80963"/>
                    </a:cubicBezTo>
                    <a:cubicBezTo>
                      <a:pt x="79905" y="82286"/>
                      <a:pt x="69321" y="84932"/>
                      <a:pt x="60325" y="87313"/>
                    </a:cubicBezTo>
                    <a:cubicBezTo>
                      <a:pt x="51329" y="89694"/>
                      <a:pt x="46567" y="92869"/>
                      <a:pt x="36513" y="95250"/>
                    </a:cubicBezTo>
                    <a:cubicBezTo>
                      <a:pt x="26459" y="97631"/>
                      <a:pt x="0" y="101600"/>
                      <a:pt x="0" y="101600"/>
                    </a:cubicBezTo>
                    <a:lnTo>
                      <a:pt x="0" y="101600"/>
                    </a:ln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52" name="Freeform 51"/>
              <p:cNvSpPr/>
              <p:nvPr/>
            </p:nvSpPr>
            <p:spPr bwMode="auto">
              <a:xfrm>
                <a:off x="1093787" y="3430588"/>
                <a:ext cx="255588" cy="104775"/>
              </a:xfrm>
              <a:custGeom>
                <a:avLst/>
                <a:gdLst>
                  <a:gd name="connsiteX0" fmla="*/ 255587 w 255587"/>
                  <a:gd name="connsiteY0" fmla="*/ 0 h 104775"/>
                  <a:gd name="connsiteX1" fmla="*/ 158750 w 255587"/>
                  <a:gd name="connsiteY1" fmla="*/ 11112 h 104775"/>
                  <a:gd name="connsiteX2" fmla="*/ 106362 w 255587"/>
                  <a:gd name="connsiteY2" fmla="*/ 15875 h 104775"/>
                  <a:gd name="connsiteX3" fmla="*/ 73025 w 255587"/>
                  <a:gd name="connsiteY3" fmla="*/ 41275 h 104775"/>
                  <a:gd name="connsiteX4" fmla="*/ 49212 w 255587"/>
                  <a:gd name="connsiteY4" fmla="*/ 65087 h 104775"/>
                  <a:gd name="connsiteX5" fmla="*/ 25400 w 255587"/>
                  <a:gd name="connsiteY5" fmla="*/ 85725 h 104775"/>
                  <a:gd name="connsiteX6" fmla="*/ 0 w 255587"/>
                  <a:gd name="connsiteY6" fmla="*/ 104775 h 104775"/>
                  <a:gd name="connsiteX7" fmla="*/ 0 w 255587"/>
                  <a:gd name="connsiteY7"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587" h="104775">
                    <a:moveTo>
                      <a:pt x="255587" y="0"/>
                    </a:moveTo>
                    <a:lnTo>
                      <a:pt x="158750" y="11112"/>
                    </a:lnTo>
                    <a:cubicBezTo>
                      <a:pt x="133879" y="13758"/>
                      <a:pt x="120649" y="10848"/>
                      <a:pt x="106362" y="15875"/>
                    </a:cubicBezTo>
                    <a:cubicBezTo>
                      <a:pt x="92075" y="20902"/>
                      <a:pt x="82550" y="33073"/>
                      <a:pt x="73025" y="41275"/>
                    </a:cubicBezTo>
                    <a:cubicBezTo>
                      <a:pt x="63500" y="49477"/>
                      <a:pt x="57150" y="57679"/>
                      <a:pt x="49212" y="65087"/>
                    </a:cubicBezTo>
                    <a:cubicBezTo>
                      <a:pt x="41275" y="72495"/>
                      <a:pt x="33602" y="79110"/>
                      <a:pt x="25400" y="85725"/>
                    </a:cubicBezTo>
                    <a:cubicBezTo>
                      <a:pt x="17198" y="92340"/>
                      <a:pt x="0" y="104775"/>
                      <a:pt x="0" y="104775"/>
                    </a:cubicBezTo>
                    <a:lnTo>
                      <a:pt x="0" y="104775"/>
                    </a:ln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53" name="Freeform 52"/>
              <p:cNvSpPr/>
              <p:nvPr/>
            </p:nvSpPr>
            <p:spPr bwMode="auto">
              <a:xfrm>
                <a:off x="1354137" y="3435350"/>
                <a:ext cx="307975" cy="133350"/>
              </a:xfrm>
              <a:custGeom>
                <a:avLst/>
                <a:gdLst>
                  <a:gd name="connsiteX0" fmla="*/ 307975 w 307975"/>
                  <a:gd name="connsiteY0" fmla="*/ 133350 h 133350"/>
                  <a:gd name="connsiteX1" fmla="*/ 214312 w 307975"/>
                  <a:gd name="connsiteY1" fmla="*/ 106363 h 133350"/>
                  <a:gd name="connsiteX2" fmla="*/ 174625 w 307975"/>
                  <a:gd name="connsiteY2" fmla="*/ 84138 h 133350"/>
                  <a:gd name="connsiteX3" fmla="*/ 122237 w 307975"/>
                  <a:gd name="connsiteY3" fmla="*/ 71438 h 133350"/>
                  <a:gd name="connsiteX4" fmla="*/ 77787 w 307975"/>
                  <a:gd name="connsiteY4" fmla="*/ 39688 h 133350"/>
                  <a:gd name="connsiteX5" fmla="*/ 53975 w 307975"/>
                  <a:gd name="connsiteY5" fmla="*/ 26988 h 133350"/>
                  <a:gd name="connsiteX6" fmla="*/ 22225 w 307975"/>
                  <a:gd name="connsiteY6" fmla="*/ 17463 h 133350"/>
                  <a:gd name="connsiteX7" fmla="*/ 0 w 307975"/>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33350">
                    <a:moveTo>
                      <a:pt x="307975" y="133350"/>
                    </a:moveTo>
                    <a:cubicBezTo>
                      <a:pt x="272256" y="123957"/>
                      <a:pt x="236537" y="114565"/>
                      <a:pt x="214312" y="106363"/>
                    </a:cubicBezTo>
                    <a:cubicBezTo>
                      <a:pt x="192087" y="98161"/>
                      <a:pt x="189971" y="89959"/>
                      <a:pt x="174625" y="84138"/>
                    </a:cubicBezTo>
                    <a:cubicBezTo>
                      <a:pt x="159279" y="78317"/>
                      <a:pt x="138377" y="78846"/>
                      <a:pt x="122237" y="71438"/>
                    </a:cubicBezTo>
                    <a:cubicBezTo>
                      <a:pt x="106097" y="64030"/>
                      <a:pt x="89164" y="47096"/>
                      <a:pt x="77787" y="39688"/>
                    </a:cubicBezTo>
                    <a:cubicBezTo>
                      <a:pt x="66410" y="32280"/>
                      <a:pt x="63235" y="30692"/>
                      <a:pt x="53975" y="26988"/>
                    </a:cubicBezTo>
                    <a:cubicBezTo>
                      <a:pt x="44715" y="23284"/>
                      <a:pt x="31221" y="21961"/>
                      <a:pt x="22225" y="17463"/>
                    </a:cubicBezTo>
                    <a:cubicBezTo>
                      <a:pt x="13229" y="12965"/>
                      <a:pt x="6614" y="6482"/>
                      <a:pt x="0" y="0"/>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900" dirty="0"/>
              </a:p>
            </p:txBody>
          </p:sp>
          <p:sp>
            <p:nvSpPr>
              <p:cNvPr id="54" name="Text Box 11"/>
              <p:cNvSpPr txBox="1">
                <a:spLocks noChangeArrowheads="1"/>
              </p:cNvSpPr>
              <p:nvPr/>
            </p:nvSpPr>
            <p:spPr bwMode="gray">
              <a:xfrm>
                <a:off x="1229749" y="3195995"/>
                <a:ext cx="365307" cy="317541"/>
              </a:xfrm>
              <a:prstGeom prst="rect">
                <a:avLst/>
              </a:prstGeom>
              <a:noFill/>
              <a:ln w="9525">
                <a:noFill/>
                <a:miter lim="800000"/>
                <a:headEnd/>
                <a:tailEnd/>
              </a:ln>
            </p:spPr>
            <p:txBody>
              <a:bodyPr wrap="none" lIns="93414" tIns="46708" rIns="93414" bIns="46708">
                <a:spAutoFit/>
              </a:bodyPr>
              <a:lstStyle/>
              <a:p>
                <a:pPr>
                  <a:spcBef>
                    <a:spcPct val="30000"/>
                  </a:spcBef>
                </a:pPr>
                <a:r>
                  <a:rPr lang="en-US" sz="900" dirty="0">
                    <a:solidFill>
                      <a:schemeClr val="bg1"/>
                    </a:solidFill>
                  </a:rPr>
                  <a:t>10</a:t>
                </a:r>
              </a:p>
            </p:txBody>
          </p:sp>
          <p:sp>
            <p:nvSpPr>
              <p:cNvPr id="55" name="Text Box 12"/>
              <p:cNvSpPr txBox="1">
                <a:spLocks noChangeArrowheads="1"/>
              </p:cNvSpPr>
              <p:nvPr/>
            </p:nvSpPr>
            <p:spPr bwMode="gray">
              <a:xfrm>
                <a:off x="951271" y="2988596"/>
                <a:ext cx="402265" cy="317541"/>
              </a:xfrm>
              <a:prstGeom prst="rect">
                <a:avLst/>
              </a:prstGeom>
              <a:noFill/>
              <a:ln w="9525">
                <a:noFill/>
                <a:miter lim="800000"/>
                <a:headEnd/>
                <a:tailEnd/>
              </a:ln>
            </p:spPr>
            <p:txBody>
              <a:bodyPr wrap="none" lIns="93414" tIns="46708" rIns="93414" bIns="46708">
                <a:spAutoFit/>
              </a:bodyPr>
              <a:lstStyle/>
              <a:p>
                <a:pPr>
                  <a:spcBef>
                    <a:spcPct val="30000"/>
                  </a:spcBef>
                </a:pPr>
                <a:r>
                  <a:rPr lang="en-US" sz="900" dirty="0">
                    <a:solidFill>
                      <a:srgbClr val="000000"/>
                    </a:solidFill>
                  </a:rPr>
                  <a:t>6.6</a:t>
                </a:r>
              </a:p>
            </p:txBody>
          </p:sp>
          <p:sp>
            <p:nvSpPr>
              <p:cNvPr id="56" name="Text Box 12"/>
              <p:cNvSpPr txBox="1">
                <a:spLocks noChangeArrowheads="1"/>
              </p:cNvSpPr>
              <p:nvPr/>
            </p:nvSpPr>
            <p:spPr bwMode="gray">
              <a:xfrm>
                <a:off x="1540694" y="3264822"/>
                <a:ext cx="402265" cy="317541"/>
              </a:xfrm>
              <a:prstGeom prst="rect">
                <a:avLst/>
              </a:prstGeom>
              <a:noFill/>
              <a:ln w="9525">
                <a:noFill/>
                <a:miter lim="800000"/>
                <a:headEnd/>
                <a:tailEnd/>
              </a:ln>
            </p:spPr>
            <p:txBody>
              <a:bodyPr wrap="none" lIns="93414" tIns="46708" rIns="93414" bIns="46708">
                <a:spAutoFit/>
              </a:bodyPr>
              <a:lstStyle/>
              <a:p>
                <a:pPr>
                  <a:spcBef>
                    <a:spcPct val="30000"/>
                  </a:spcBef>
                </a:pPr>
                <a:r>
                  <a:rPr lang="en-US" sz="900" dirty="0">
                    <a:solidFill>
                      <a:srgbClr val="000000"/>
                    </a:solidFill>
                  </a:rPr>
                  <a:t>7.0</a:t>
                </a:r>
              </a:p>
            </p:txBody>
          </p:sp>
          <p:sp>
            <p:nvSpPr>
              <p:cNvPr id="57" name="Text Box 12"/>
              <p:cNvSpPr txBox="1">
                <a:spLocks noChangeArrowheads="1"/>
              </p:cNvSpPr>
              <p:nvPr/>
            </p:nvSpPr>
            <p:spPr bwMode="gray">
              <a:xfrm>
                <a:off x="1871354" y="2987571"/>
                <a:ext cx="402265" cy="317541"/>
              </a:xfrm>
              <a:prstGeom prst="rect">
                <a:avLst/>
              </a:prstGeom>
              <a:noFill/>
              <a:ln w="9525">
                <a:noFill/>
                <a:miter lim="800000"/>
                <a:headEnd/>
                <a:tailEnd/>
              </a:ln>
            </p:spPr>
            <p:txBody>
              <a:bodyPr wrap="none" lIns="93414" tIns="46708" rIns="93414" bIns="46708">
                <a:spAutoFit/>
              </a:bodyPr>
              <a:lstStyle/>
              <a:p>
                <a:pPr>
                  <a:spcBef>
                    <a:spcPct val="30000"/>
                  </a:spcBef>
                </a:pPr>
                <a:r>
                  <a:rPr lang="en-US" sz="900" dirty="0">
                    <a:solidFill>
                      <a:srgbClr val="000000"/>
                    </a:solidFill>
                  </a:rPr>
                  <a:t>4.2</a:t>
                </a:r>
              </a:p>
            </p:txBody>
          </p:sp>
          <p:sp>
            <p:nvSpPr>
              <p:cNvPr id="58" name="Text Box 12"/>
              <p:cNvSpPr txBox="1">
                <a:spLocks noChangeArrowheads="1"/>
              </p:cNvSpPr>
              <p:nvPr/>
            </p:nvSpPr>
            <p:spPr bwMode="gray">
              <a:xfrm>
                <a:off x="442452" y="3085895"/>
                <a:ext cx="402265" cy="317541"/>
              </a:xfrm>
              <a:prstGeom prst="rect">
                <a:avLst/>
              </a:prstGeom>
              <a:noFill/>
              <a:ln w="9525">
                <a:noFill/>
                <a:miter lim="800000"/>
                <a:headEnd/>
                <a:tailEnd/>
              </a:ln>
            </p:spPr>
            <p:txBody>
              <a:bodyPr wrap="none" lIns="93414" tIns="46708" rIns="93414" bIns="46708">
                <a:spAutoFit/>
              </a:bodyPr>
              <a:lstStyle/>
              <a:p>
                <a:pPr>
                  <a:spcBef>
                    <a:spcPct val="30000"/>
                  </a:spcBef>
                </a:pPr>
                <a:r>
                  <a:rPr lang="en-US" sz="900" dirty="0">
                    <a:solidFill>
                      <a:srgbClr val="000000"/>
                    </a:solidFill>
                  </a:rPr>
                  <a:t>1.8</a:t>
                </a:r>
              </a:p>
            </p:txBody>
          </p:sp>
        </p:grpSp>
        <p:sp>
          <p:nvSpPr>
            <p:cNvPr id="33" name="Text Box 12"/>
            <p:cNvSpPr txBox="1">
              <a:spLocks noChangeArrowheads="1"/>
            </p:cNvSpPr>
            <p:nvPr/>
          </p:nvSpPr>
          <p:spPr bwMode="gray">
            <a:xfrm>
              <a:off x="7097969" y="1194159"/>
              <a:ext cx="402265" cy="317541"/>
            </a:xfrm>
            <a:prstGeom prst="rect">
              <a:avLst/>
            </a:prstGeom>
            <a:noFill/>
            <a:ln w="9525">
              <a:noFill/>
              <a:miter lim="800000"/>
              <a:headEnd/>
              <a:tailEnd/>
            </a:ln>
          </p:spPr>
          <p:txBody>
            <a:bodyPr wrap="none" lIns="93414" tIns="46708" rIns="93414" bIns="46708">
              <a:spAutoFit/>
            </a:bodyPr>
            <a:lstStyle/>
            <a:p>
              <a:pPr>
                <a:spcBef>
                  <a:spcPct val="30000"/>
                </a:spcBef>
              </a:pPr>
              <a:r>
                <a:rPr lang="en-US" sz="900" dirty="0">
                  <a:solidFill>
                    <a:srgbClr val="000000"/>
                  </a:solidFill>
                </a:rPr>
                <a:t>5.0</a:t>
              </a:r>
            </a:p>
          </p:txBody>
        </p:sp>
      </p:grpSp>
      <p:sp>
        <p:nvSpPr>
          <p:cNvPr id="59" name="Title 3"/>
          <p:cNvSpPr>
            <a:spLocks noGrp="1"/>
          </p:cNvSpPr>
          <p:nvPr>
            <p:ph type="title"/>
          </p:nvPr>
        </p:nvSpPr>
        <p:spPr>
          <a:xfrm>
            <a:off x="0" y="152400"/>
            <a:ext cx="9144000" cy="685800"/>
          </a:xfrm>
        </p:spPr>
        <p:txBody>
          <a:bodyPr/>
          <a:lstStyle/>
          <a:p>
            <a:pPr eaLnBrk="1" hangingPunct="1"/>
            <a:r>
              <a:rPr lang="en-US" sz="3600" b="1" u="sng" dirty="0" smtClean="0">
                <a:latin typeface="Cambria" pitchFamily="18" charset="0"/>
              </a:rPr>
              <a:t>Creation Steps of the Composite </a:t>
            </a:r>
            <a:br>
              <a:rPr lang="en-US" sz="3600" b="1" u="sng" dirty="0" smtClean="0">
                <a:latin typeface="Cambria" pitchFamily="18" charset="0"/>
              </a:rPr>
            </a:br>
            <a:r>
              <a:rPr lang="en-US" sz="3600" b="1" u="sng" dirty="0" smtClean="0">
                <a:latin typeface="Cambria" pitchFamily="18" charset="0"/>
              </a:rPr>
              <a:t>Exposure Index</a:t>
            </a:r>
            <a:endParaRPr lang="en-US" sz="3600" b="1" u="sng" dirty="0" smtClean="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2"/>
          <p:cNvSpPr txBox="1">
            <a:spLocks noChangeArrowheads="1"/>
          </p:cNvSpPr>
          <p:nvPr/>
        </p:nvSpPr>
        <p:spPr bwMode="auto">
          <a:xfrm>
            <a:off x="0" y="304800"/>
            <a:ext cx="9144000" cy="914400"/>
          </a:xfrm>
          <a:prstGeom prst="rect">
            <a:avLst/>
          </a:prstGeom>
          <a:noFill/>
          <a:ln w="9525">
            <a:noFill/>
            <a:miter lim="800000"/>
            <a:headEnd/>
            <a:tailEnd/>
          </a:ln>
        </p:spPr>
        <p:txBody>
          <a:bodyPr lIns="0" tIns="0" rIns="0" bIns="0"/>
          <a:lstStyle/>
          <a:p>
            <a:pPr algn="ctr" eaLnBrk="0" hangingPunct="0">
              <a:lnSpc>
                <a:spcPts val="1800"/>
              </a:lnSpc>
            </a:pPr>
            <a:r>
              <a:rPr lang="en-US" sz="3600" b="1" u="sng" dirty="0" smtClean="0">
                <a:latin typeface="Cambria" pitchFamily="18" charset="0"/>
              </a:rPr>
              <a:t>Problem Areas Identification</a:t>
            </a:r>
            <a:endParaRPr lang="en-US" sz="3600" b="1" u="sng" dirty="0">
              <a:latin typeface="Cambria" pitchFamily="18" charset="0"/>
            </a:endParaRPr>
          </a:p>
        </p:txBody>
      </p:sp>
      <p:sp>
        <p:nvSpPr>
          <p:cNvPr id="36" name="TextBox 2"/>
          <p:cNvSpPr txBox="1">
            <a:spLocks noChangeArrowheads="1"/>
          </p:cNvSpPr>
          <p:nvPr/>
        </p:nvSpPr>
        <p:spPr bwMode="auto">
          <a:xfrm>
            <a:off x="834231" y="3733800"/>
            <a:ext cx="1008062" cy="388938"/>
          </a:xfrm>
          <a:prstGeom prst="rect">
            <a:avLst/>
          </a:prstGeom>
          <a:noFill/>
          <a:ln w="9525">
            <a:noFill/>
            <a:miter lim="800000"/>
            <a:headEnd/>
            <a:tailEnd/>
          </a:ln>
        </p:spPr>
        <p:txBody>
          <a:bodyPr lIns="0" tIns="0" rIns="0" bIns="0"/>
          <a:lstStyle/>
          <a:p>
            <a:pPr eaLnBrk="0" hangingPunct="0">
              <a:lnSpc>
                <a:spcPts val="1800"/>
              </a:lnSpc>
            </a:pPr>
            <a:r>
              <a:rPr lang="en-US" sz="1400" b="1" dirty="0" smtClean="0">
                <a:latin typeface="Cambria" pitchFamily="18" charset="0"/>
              </a:rPr>
              <a:t>Composite Risk Index</a:t>
            </a:r>
            <a:endParaRPr lang="en-US" sz="1400" b="1" dirty="0">
              <a:latin typeface="Cambria" pitchFamily="18" charset="0"/>
            </a:endParaRPr>
          </a:p>
        </p:txBody>
      </p:sp>
      <p:sp>
        <p:nvSpPr>
          <p:cNvPr id="37" name="TextBox 2"/>
          <p:cNvSpPr txBox="1">
            <a:spLocks noChangeArrowheads="1"/>
          </p:cNvSpPr>
          <p:nvPr/>
        </p:nvSpPr>
        <p:spPr bwMode="auto">
          <a:xfrm>
            <a:off x="7429500" y="3733800"/>
            <a:ext cx="1143000" cy="838200"/>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NACCS </a:t>
            </a:r>
          </a:p>
          <a:p>
            <a:pPr algn="ctr" eaLnBrk="0" hangingPunct="0">
              <a:lnSpc>
                <a:spcPts val="1800"/>
              </a:lnSpc>
            </a:pPr>
            <a:r>
              <a:rPr lang="en-US" sz="1400" b="1" dirty="0" smtClean="0">
                <a:latin typeface="Cambria" pitchFamily="18" charset="0"/>
              </a:rPr>
              <a:t>Problem Area</a:t>
            </a:r>
            <a:endParaRPr lang="en-US" sz="1400" b="1" dirty="0" smtClean="0">
              <a:latin typeface="Cambria" pitchFamily="18" charset="0"/>
            </a:endParaRPr>
          </a:p>
          <a:p>
            <a:pPr algn="ctr" eaLnBrk="0" hangingPunct="0">
              <a:lnSpc>
                <a:spcPts val="1800"/>
              </a:lnSpc>
            </a:pPr>
            <a:r>
              <a:rPr lang="en-US" sz="1400" b="1" dirty="0" smtClean="0">
                <a:latin typeface="Cambria" pitchFamily="18" charset="0"/>
              </a:rPr>
              <a:t>Locations</a:t>
            </a:r>
          </a:p>
        </p:txBody>
      </p:sp>
      <p:sp>
        <p:nvSpPr>
          <p:cNvPr id="38" name="TextBox 2"/>
          <p:cNvSpPr txBox="1">
            <a:spLocks noChangeArrowheads="1"/>
          </p:cNvSpPr>
          <p:nvPr/>
        </p:nvSpPr>
        <p:spPr bwMode="auto">
          <a:xfrm>
            <a:off x="3156541" y="3733800"/>
            <a:ext cx="1447800" cy="388938"/>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Apply Minimum Risk Threshold</a:t>
            </a:r>
            <a:endParaRPr lang="en-US" sz="1400" b="1" dirty="0">
              <a:latin typeface="Cambria" pitchFamily="18" charset="0"/>
            </a:endParaRPr>
          </a:p>
        </p:txBody>
      </p:sp>
      <p:sp>
        <p:nvSpPr>
          <p:cNvPr id="40" name="TextBox 2"/>
          <p:cNvSpPr txBox="1">
            <a:spLocks noChangeArrowheads="1"/>
          </p:cNvSpPr>
          <p:nvPr/>
        </p:nvSpPr>
        <p:spPr bwMode="auto">
          <a:xfrm>
            <a:off x="5181600" y="3733800"/>
            <a:ext cx="1905000" cy="533400"/>
          </a:xfrm>
          <a:prstGeom prst="rect">
            <a:avLst/>
          </a:prstGeom>
          <a:noFill/>
          <a:ln w="9525">
            <a:noFill/>
            <a:miter lim="800000"/>
            <a:headEnd/>
            <a:tailEnd/>
          </a:ln>
        </p:spPr>
        <p:txBody>
          <a:bodyPr lIns="0" tIns="0" rIns="0" bIns="0"/>
          <a:lstStyle/>
          <a:p>
            <a:pPr algn="ctr" eaLnBrk="0" hangingPunct="0">
              <a:lnSpc>
                <a:spcPts val="1800"/>
              </a:lnSpc>
            </a:pPr>
            <a:r>
              <a:rPr lang="en-US" sz="1400" b="1" dirty="0" smtClean="0">
                <a:latin typeface="Cambria" pitchFamily="18" charset="0"/>
              </a:rPr>
              <a:t>Regional Area Expert </a:t>
            </a:r>
            <a:r>
              <a:rPr lang="en-US" sz="1400" b="1" dirty="0" smtClean="0">
                <a:latin typeface="Cambria" pitchFamily="18" charset="0"/>
              </a:rPr>
              <a:t>Problem Identification Verification  </a:t>
            </a:r>
            <a:endParaRPr lang="en-US" sz="1400" b="1" dirty="0">
              <a:latin typeface="Cambria" pitchFamily="18" charset="0"/>
            </a:endParaRPr>
          </a:p>
        </p:txBody>
      </p:sp>
      <p:grpSp>
        <p:nvGrpSpPr>
          <p:cNvPr id="2" name="Group 45"/>
          <p:cNvGrpSpPr/>
          <p:nvPr/>
        </p:nvGrpSpPr>
        <p:grpSpPr>
          <a:xfrm>
            <a:off x="152400" y="2133600"/>
            <a:ext cx="8610600" cy="1169988"/>
            <a:chOff x="152400" y="2844006"/>
            <a:chExt cx="8610600" cy="1169988"/>
          </a:xfrm>
        </p:grpSpPr>
        <p:grpSp>
          <p:nvGrpSpPr>
            <p:cNvPr id="3" name="Group 3"/>
            <p:cNvGrpSpPr/>
            <p:nvPr/>
          </p:nvGrpSpPr>
          <p:grpSpPr>
            <a:xfrm>
              <a:off x="152400" y="2971800"/>
              <a:ext cx="2371725" cy="873125"/>
              <a:chOff x="6096000" y="1177925"/>
              <a:chExt cx="2371725" cy="873125"/>
            </a:xfrm>
          </p:grpSpPr>
          <p:grpSp>
            <p:nvGrpSpPr>
              <p:cNvPr id="4" name="Group 117"/>
              <p:cNvGrpSpPr/>
              <p:nvPr/>
            </p:nvGrpSpPr>
            <p:grpSpPr>
              <a:xfrm>
                <a:off x="6096000" y="1219200"/>
                <a:ext cx="2371725" cy="831850"/>
                <a:chOff x="228600" y="2851150"/>
                <a:chExt cx="2371725" cy="831850"/>
              </a:xfrm>
            </p:grpSpPr>
            <p:pic>
              <p:nvPicPr>
                <p:cNvPr id="7" name="Picture 10" descr="L123b"/>
                <p:cNvPicPr>
                  <a:picLocks noChangeAspect="1" noChangeArrowheads="1"/>
                </p:cNvPicPr>
                <p:nvPr/>
              </p:nvPicPr>
              <p:blipFill>
                <a:blip r:embed="rId2" cstate="print"/>
                <a:srcRect/>
                <a:stretch>
                  <a:fillRect/>
                </a:stretch>
              </p:blipFill>
              <p:spPr bwMode="gray">
                <a:xfrm>
                  <a:off x="228600" y="2851150"/>
                  <a:ext cx="2371725" cy="831850"/>
                </a:xfrm>
                <a:prstGeom prst="rect">
                  <a:avLst/>
                </a:prstGeom>
                <a:noFill/>
                <a:ln w="9525">
                  <a:noFill/>
                  <a:miter lim="800000"/>
                  <a:headEnd/>
                  <a:tailEnd/>
                </a:ln>
              </p:spPr>
            </p:pic>
            <p:sp>
              <p:nvSpPr>
                <p:cNvPr id="8" name="Freeform 7"/>
                <p:cNvSpPr/>
                <p:nvPr/>
              </p:nvSpPr>
              <p:spPr bwMode="auto">
                <a:xfrm>
                  <a:off x="247650" y="2862263"/>
                  <a:ext cx="2332037" cy="815975"/>
                </a:xfrm>
                <a:custGeom>
                  <a:avLst/>
                  <a:gdLst>
                    <a:gd name="connsiteX0" fmla="*/ 0 w 2332038"/>
                    <a:gd name="connsiteY0" fmla="*/ 306387 h 815975"/>
                    <a:gd name="connsiteX1" fmla="*/ 1163638 w 2332038"/>
                    <a:gd name="connsiteY1" fmla="*/ 0 h 815975"/>
                    <a:gd name="connsiteX2" fmla="*/ 2332038 w 2332038"/>
                    <a:gd name="connsiteY2" fmla="*/ 306387 h 815975"/>
                    <a:gd name="connsiteX3" fmla="*/ 1174750 w 2332038"/>
                    <a:gd name="connsiteY3" fmla="*/ 815975 h 815975"/>
                    <a:gd name="connsiteX4" fmla="*/ 0 w 2332038"/>
                    <a:gd name="connsiteY4" fmla="*/ 306387 h 81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038" h="815975">
                      <a:moveTo>
                        <a:pt x="0" y="306387"/>
                      </a:moveTo>
                      <a:lnTo>
                        <a:pt x="1163638" y="0"/>
                      </a:lnTo>
                      <a:lnTo>
                        <a:pt x="2332038" y="306387"/>
                      </a:lnTo>
                      <a:lnTo>
                        <a:pt x="1174750" y="815975"/>
                      </a:lnTo>
                      <a:lnTo>
                        <a:pt x="0" y="306387"/>
                      </a:lnTo>
                      <a:close/>
                    </a:path>
                  </a:pathLst>
                </a:custGeom>
                <a:solidFill>
                  <a:srgbClr val="FF99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9" name="Freeform 8"/>
                <p:cNvSpPr/>
                <p:nvPr/>
              </p:nvSpPr>
              <p:spPr bwMode="auto">
                <a:xfrm>
                  <a:off x="1652587" y="3244850"/>
                  <a:ext cx="458788" cy="125413"/>
                </a:xfrm>
                <a:custGeom>
                  <a:avLst/>
                  <a:gdLst>
                    <a:gd name="connsiteX0" fmla="*/ 0 w 458787"/>
                    <a:gd name="connsiteY0" fmla="*/ 0 h 125413"/>
                    <a:gd name="connsiteX1" fmla="*/ 84137 w 458787"/>
                    <a:gd name="connsiteY1" fmla="*/ 9525 h 125413"/>
                    <a:gd name="connsiteX2" fmla="*/ 171450 w 458787"/>
                    <a:gd name="connsiteY2" fmla="*/ 30163 h 125413"/>
                    <a:gd name="connsiteX3" fmla="*/ 249237 w 458787"/>
                    <a:gd name="connsiteY3" fmla="*/ 55563 h 125413"/>
                    <a:gd name="connsiteX4" fmla="*/ 336550 w 458787"/>
                    <a:gd name="connsiteY4" fmla="*/ 77788 h 125413"/>
                    <a:gd name="connsiteX5" fmla="*/ 384175 w 458787"/>
                    <a:gd name="connsiteY5" fmla="*/ 92075 h 125413"/>
                    <a:gd name="connsiteX6" fmla="*/ 439737 w 458787"/>
                    <a:gd name="connsiteY6" fmla="*/ 117475 h 125413"/>
                    <a:gd name="connsiteX7" fmla="*/ 458787 w 458787"/>
                    <a:gd name="connsiteY7" fmla="*/ 125413 h 1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787" h="125413">
                      <a:moveTo>
                        <a:pt x="0" y="0"/>
                      </a:moveTo>
                      <a:cubicBezTo>
                        <a:pt x="27781" y="2249"/>
                        <a:pt x="55562" y="4498"/>
                        <a:pt x="84137" y="9525"/>
                      </a:cubicBezTo>
                      <a:cubicBezTo>
                        <a:pt x="112712" y="14552"/>
                        <a:pt x="143933" y="22490"/>
                        <a:pt x="171450" y="30163"/>
                      </a:cubicBezTo>
                      <a:cubicBezTo>
                        <a:pt x="198967" y="37836"/>
                        <a:pt x="221721" y="47626"/>
                        <a:pt x="249237" y="55563"/>
                      </a:cubicBezTo>
                      <a:cubicBezTo>
                        <a:pt x="276753" y="63500"/>
                        <a:pt x="314060" y="71703"/>
                        <a:pt x="336550" y="77788"/>
                      </a:cubicBezTo>
                      <a:cubicBezTo>
                        <a:pt x="359040" y="83873"/>
                        <a:pt x="366977" y="85461"/>
                        <a:pt x="384175" y="92075"/>
                      </a:cubicBezTo>
                      <a:cubicBezTo>
                        <a:pt x="401373" y="98689"/>
                        <a:pt x="427302" y="111919"/>
                        <a:pt x="439737" y="117475"/>
                      </a:cubicBezTo>
                      <a:cubicBezTo>
                        <a:pt x="452172" y="123031"/>
                        <a:pt x="455479" y="124222"/>
                        <a:pt x="458787" y="125413"/>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10" name="Freeform 9"/>
                <p:cNvSpPr/>
                <p:nvPr/>
              </p:nvSpPr>
              <p:spPr bwMode="auto">
                <a:xfrm>
                  <a:off x="598487" y="2995613"/>
                  <a:ext cx="433388" cy="157162"/>
                </a:xfrm>
                <a:custGeom>
                  <a:avLst/>
                  <a:gdLst>
                    <a:gd name="connsiteX0" fmla="*/ 0 w 433388"/>
                    <a:gd name="connsiteY0" fmla="*/ 79375 h 157162"/>
                    <a:gd name="connsiteX1" fmla="*/ 292100 w 433388"/>
                    <a:gd name="connsiteY1" fmla="*/ 0 h 157162"/>
                    <a:gd name="connsiteX2" fmla="*/ 433388 w 433388"/>
                    <a:gd name="connsiteY2" fmla="*/ 136525 h 157162"/>
                    <a:gd name="connsiteX3" fmla="*/ 368300 w 433388"/>
                    <a:gd name="connsiteY3" fmla="*/ 150812 h 157162"/>
                    <a:gd name="connsiteX4" fmla="*/ 319088 w 433388"/>
                    <a:gd name="connsiteY4" fmla="*/ 157162 h 157162"/>
                    <a:gd name="connsiteX5" fmla="*/ 138113 w 433388"/>
                    <a:gd name="connsiteY5" fmla="*/ 123825 h 157162"/>
                    <a:gd name="connsiteX6" fmla="*/ 0 w 433388"/>
                    <a:gd name="connsiteY6" fmla="*/ 7937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388" h="157162">
                      <a:moveTo>
                        <a:pt x="0" y="79375"/>
                      </a:moveTo>
                      <a:lnTo>
                        <a:pt x="292100" y="0"/>
                      </a:lnTo>
                      <a:lnTo>
                        <a:pt x="433388" y="136525"/>
                      </a:lnTo>
                      <a:lnTo>
                        <a:pt x="368300" y="150812"/>
                      </a:lnTo>
                      <a:lnTo>
                        <a:pt x="319088" y="157162"/>
                      </a:lnTo>
                      <a:lnTo>
                        <a:pt x="138113" y="123825"/>
                      </a:lnTo>
                      <a:lnTo>
                        <a:pt x="0" y="79375"/>
                      </a:lnTo>
                      <a:close/>
                    </a:path>
                  </a:pathLst>
                </a:custGeom>
                <a:solidFill>
                  <a:srgbClr val="CCFF6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1" name="Freeform 10"/>
                <p:cNvSpPr/>
                <p:nvPr/>
              </p:nvSpPr>
              <p:spPr bwMode="auto">
                <a:xfrm>
                  <a:off x="665162" y="3151188"/>
                  <a:ext cx="515938" cy="282575"/>
                </a:xfrm>
                <a:custGeom>
                  <a:avLst/>
                  <a:gdLst>
                    <a:gd name="connsiteX0" fmla="*/ 180975 w 515938"/>
                    <a:gd name="connsiteY0" fmla="*/ 273050 h 282575"/>
                    <a:gd name="connsiteX1" fmla="*/ 0 w 515938"/>
                    <a:gd name="connsiteY1" fmla="*/ 193675 h 282575"/>
                    <a:gd name="connsiteX2" fmla="*/ 53975 w 515938"/>
                    <a:gd name="connsiteY2" fmla="*/ 96837 h 282575"/>
                    <a:gd name="connsiteX3" fmla="*/ 169863 w 515938"/>
                    <a:gd name="connsiteY3" fmla="*/ 44450 h 282575"/>
                    <a:gd name="connsiteX4" fmla="*/ 241300 w 515938"/>
                    <a:gd name="connsiteY4" fmla="*/ 3175 h 282575"/>
                    <a:gd name="connsiteX5" fmla="*/ 298450 w 515938"/>
                    <a:gd name="connsiteY5" fmla="*/ 0 h 282575"/>
                    <a:gd name="connsiteX6" fmla="*/ 463550 w 515938"/>
                    <a:gd name="connsiteY6" fmla="*/ 23812 h 282575"/>
                    <a:gd name="connsiteX7" fmla="*/ 515938 w 515938"/>
                    <a:gd name="connsiteY7" fmla="*/ 96837 h 282575"/>
                    <a:gd name="connsiteX8" fmla="*/ 504825 w 515938"/>
                    <a:gd name="connsiteY8" fmla="*/ 122237 h 282575"/>
                    <a:gd name="connsiteX9" fmla="*/ 511175 w 515938"/>
                    <a:gd name="connsiteY9" fmla="*/ 173037 h 282575"/>
                    <a:gd name="connsiteX10" fmla="*/ 311150 w 515938"/>
                    <a:gd name="connsiteY10" fmla="*/ 282575 h 282575"/>
                    <a:gd name="connsiteX11" fmla="*/ 180975 w 515938"/>
                    <a:gd name="connsiteY11" fmla="*/ 27305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938" h="282575">
                      <a:moveTo>
                        <a:pt x="180975" y="273050"/>
                      </a:moveTo>
                      <a:lnTo>
                        <a:pt x="0" y="193675"/>
                      </a:lnTo>
                      <a:lnTo>
                        <a:pt x="53975" y="96837"/>
                      </a:lnTo>
                      <a:lnTo>
                        <a:pt x="169863" y="44450"/>
                      </a:lnTo>
                      <a:lnTo>
                        <a:pt x="241300" y="3175"/>
                      </a:lnTo>
                      <a:lnTo>
                        <a:pt x="298450" y="0"/>
                      </a:lnTo>
                      <a:lnTo>
                        <a:pt x="463550" y="23812"/>
                      </a:lnTo>
                      <a:lnTo>
                        <a:pt x="515938" y="96837"/>
                      </a:lnTo>
                      <a:lnTo>
                        <a:pt x="504825" y="122237"/>
                      </a:lnTo>
                      <a:lnTo>
                        <a:pt x="511175" y="173037"/>
                      </a:lnTo>
                      <a:lnTo>
                        <a:pt x="311150" y="282575"/>
                      </a:lnTo>
                      <a:lnTo>
                        <a:pt x="180975" y="273050"/>
                      </a:lnTo>
                      <a:close/>
                    </a:path>
                  </a:pathLst>
                </a:custGeom>
                <a:solidFill>
                  <a:schemeClr val="accent1">
                    <a:lumMod val="40000"/>
                    <a:lumOff val="6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2" name="Freeform 11"/>
                <p:cNvSpPr/>
                <p:nvPr/>
              </p:nvSpPr>
              <p:spPr bwMode="auto">
                <a:xfrm>
                  <a:off x="252412" y="3068638"/>
                  <a:ext cx="679450" cy="284162"/>
                </a:xfrm>
                <a:custGeom>
                  <a:avLst/>
                  <a:gdLst>
                    <a:gd name="connsiteX0" fmla="*/ 363538 w 679450"/>
                    <a:gd name="connsiteY0" fmla="*/ 0 h 284162"/>
                    <a:gd name="connsiteX1" fmla="*/ 455613 w 679450"/>
                    <a:gd name="connsiteY1" fmla="*/ 15875 h 284162"/>
                    <a:gd name="connsiteX2" fmla="*/ 482600 w 679450"/>
                    <a:gd name="connsiteY2" fmla="*/ 15875 h 284162"/>
                    <a:gd name="connsiteX3" fmla="*/ 530225 w 679450"/>
                    <a:gd name="connsiteY3" fmla="*/ 14287 h 284162"/>
                    <a:gd name="connsiteX4" fmla="*/ 565150 w 679450"/>
                    <a:gd name="connsiteY4" fmla="*/ 30162 h 284162"/>
                    <a:gd name="connsiteX5" fmla="*/ 614363 w 679450"/>
                    <a:gd name="connsiteY5" fmla="*/ 49212 h 284162"/>
                    <a:gd name="connsiteX6" fmla="*/ 642938 w 679450"/>
                    <a:gd name="connsiteY6" fmla="*/ 66675 h 284162"/>
                    <a:gd name="connsiteX7" fmla="*/ 654050 w 679450"/>
                    <a:gd name="connsiteY7" fmla="*/ 73025 h 284162"/>
                    <a:gd name="connsiteX8" fmla="*/ 679450 w 679450"/>
                    <a:gd name="connsiteY8" fmla="*/ 85725 h 284162"/>
                    <a:gd name="connsiteX9" fmla="*/ 663575 w 679450"/>
                    <a:gd name="connsiteY9" fmla="*/ 95250 h 284162"/>
                    <a:gd name="connsiteX10" fmla="*/ 647700 w 679450"/>
                    <a:gd name="connsiteY10" fmla="*/ 114300 h 284162"/>
                    <a:gd name="connsiteX11" fmla="*/ 642938 w 679450"/>
                    <a:gd name="connsiteY11" fmla="*/ 144462 h 284162"/>
                    <a:gd name="connsiteX12" fmla="*/ 652463 w 679450"/>
                    <a:gd name="connsiteY12" fmla="*/ 165100 h 284162"/>
                    <a:gd name="connsiteX13" fmla="*/ 647700 w 679450"/>
                    <a:gd name="connsiteY13" fmla="*/ 184150 h 284162"/>
                    <a:gd name="connsiteX14" fmla="*/ 622300 w 679450"/>
                    <a:gd name="connsiteY14" fmla="*/ 214312 h 284162"/>
                    <a:gd name="connsiteX15" fmla="*/ 615950 w 679450"/>
                    <a:gd name="connsiteY15" fmla="*/ 225425 h 284162"/>
                    <a:gd name="connsiteX16" fmla="*/ 606425 w 679450"/>
                    <a:gd name="connsiteY16" fmla="*/ 233362 h 284162"/>
                    <a:gd name="connsiteX17" fmla="*/ 593725 w 679450"/>
                    <a:gd name="connsiteY17" fmla="*/ 241300 h 284162"/>
                    <a:gd name="connsiteX18" fmla="*/ 576263 w 679450"/>
                    <a:gd name="connsiteY18" fmla="*/ 241300 h 284162"/>
                    <a:gd name="connsiteX19" fmla="*/ 541338 w 679450"/>
                    <a:gd name="connsiteY19" fmla="*/ 247650 h 284162"/>
                    <a:gd name="connsiteX20" fmla="*/ 508000 w 679450"/>
                    <a:gd name="connsiteY20" fmla="*/ 257175 h 284162"/>
                    <a:gd name="connsiteX21" fmla="*/ 493713 w 679450"/>
                    <a:gd name="connsiteY21" fmla="*/ 263525 h 284162"/>
                    <a:gd name="connsiteX22" fmla="*/ 476250 w 679450"/>
                    <a:gd name="connsiteY22" fmla="*/ 261937 h 284162"/>
                    <a:gd name="connsiteX23" fmla="*/ 458788 w 679450"/>
                    <a:gd name="connsiteY23" fmla="*/ 263525 h 284162"/>
                    <a:gd name="connsiteX24" fmla="*/ 430213 w 679450"/>
                    <a:gd name="connsiteY24" fmla="*/ 284162 h 284162"/>
                    <a:gd name="connsiteX25" fmla="*/ 0 w 679450"/>
                    <a:gd name="connsiteY25" fmla="*/ 96837 h 284162"/>
                    <a:gd name="connsiteX26" fmla="*/ 363538 w 679450"/>
                    <a:gd name="connsiteY26" fmla="*/ 0 h 28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9450" h="284162">
                      <a:moveTo>
                        <a:pt x="363538" y="0"/>
                      </a:moveTo>
                      <a:lnTo>
                        <a:pt x="455613" y="15875"/>
                      </a:lnTo>
                      <a:lnTo>
                        <a:pt x="482600" y="15875"/>
                      </a:lnTo>
                      <a:lnTo>
                        <a:pt x="530225" y="14287"/>
                      </a:lnTo>
                      <a:lnTo>
                        <a:pt x="565150" y="30162"/>
                      </a:lnTo>
                      <a:lnTo>
                        <a:pt x="614363" y="49212"/>
                      </a:lnTo>
                      <a:lnTo>
                        <a:pt x="642938" y="66675"/>
                      </a:lnTo>
                      <a:lnTo>
                        <a:pt x="654050" y="73025"/>
                      </a:lnTo>
                      <a:lnTo>
                        <a:pt x="679450" y="85725"/>
                      </a:lnTo>
                      <a:lnTo>
                        <a:pt x="663575" y="95250"/>
                      </a:lnTo>
                      <a:lnTo>
                        <a:pt x="647700" y="114300"/>
                      </a:lnTo>
                      <a:lnTo>
                        <a:pt x="642938" y="144462"/>
                      </a:lnTo>
                      <a:lnTo>
                        <a:pt x="652463" y="165100"/>
                      </a:lnTo>
                      <a:lnTo>
                        <a:pt x="647700" y="184150"/>
                      </a:lnTo>
                      <a:lnTo>
                        <a:pt x="622300" y="214312"/>
                      </a:lnTo>
                      <a:lnTo>
                        <a:pt x="615950" y="225425"/>
                      </a:lnTo>
                      <a:lnTo>
                        <a:pt x="606425" y="233362"/>
                      </a:lnTo>
                      <a:lnTo>
                        <a:pt x="593725" y="241300"/>
                      </a:lnTo>
                      <a:lnTo>
                        <a:pt x="576263" y="241300"/>
                      </a:lnTo>
                      <a:lnTo>
                        <a:pt x="541338" y="247650"/>
                      </a:lnTo>
                      <a:lnTo>
                        <a:pt x="508000" y="257175"/>
                      </a:lnTo>
                      <a:lnTo>
                        <a:pt x="493713" y="263525"/>
                      </a:lnTo>
                      <a:lnTo>
                        <a:pt x="476250" y="261937"/>
                      </a:lnTo>
                      <a:lnTo>
                        <a:pt x="458788" y="263525"/>
                      </a:lnTo>
                      <a:lnTo>
                        <a:pt x="430213" y="284162"/>
                      </a:lnTo>
                      <a:lnTo>
                        <a:pt x="0" y="96837"/>
                      </a:lnTo>
                      <a:lnTo>
                        <a:pt x="363538" y="0"/>
                      </a:lnTo>
                      <a:close/>
                    </a:path>
                  </a:pathLst>
                </a:custGeom>
                <a:solidFill>
                  <a:srgbClr val="FF00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3" name="Freeform 12"/>
                <p:cNvSpPr/>
                <p:nvPr/>
              </p:nvSpPr>
              <p:spPr bwMode="auto">
                <a:xfrm>
                  <a:off x="1173162" y="3197225"/>
                  <a:ext cx="533400" cy="244475"/>
                </a:xfrm>
                <a:custGeom>
                  <a:avLst/>
                  <a:gdLst>
                    <a:gd name="connsiteX0" fmla="*/ 0 w 533400"/>
                    <a:gd name="connsiteY0" fmla="*/ 120650 h 244475"/>
                    <a:gd name="connsiteX1" fmla="*/ 20638 w 533400"/>
                    <a:gd name="connsiteY1" fmla="*/ 38100 h 244475"/>
                    <a:gd name="connsiteX2" fmla="*/ 139700 w 533400"/>
                    <a:gd name="connsiteY2" fmla="*/ 7938 h 244475"/>
                    <a:gd name="connsiteX3" fmla="*/ 195263 w 533400"/>
                    <a:gd name="connsiteY3" fmla="*/ 7938 h 244475"/>
                    <a:gd name="connsiteX4" fmla="*/ 341313 w 533400"/>
                    <a:gd name="connsiteY4" fmla="*/ 0 h 244475"/>
                    <a:gd name="connsiteX5" fmla="*/ 533400 w 533400"/>
                    <a:gd name="connsiteY5" fmla="*/ 12700 h 244475"/>
                    <a:gd name="connsiteX6" fmla="*/ 520700 w 533400"/>
                    <a:gd name="connsiteY6" fmla="*/ 146050 h 244475"/>
                    <a:gd name="connsiteX7" fmla="*/ 419100 w 533400"/>
                    <a:gd name="connsiteY7" fmla="*/ 219075 h 244475"/>
                    <a:gd name="connsiteX8" fmla="*/ 234950 w 533400"/>
                    <a:gd name="connsiteY8" fmla="*/ 244475 h 244475"/>
                    <a:gd name="connsiteX9" fmla="*/ 212725 w 533400"/>
                    <a:gd name="connsiteY9" fmla="*/ 241300 h 244475"/>
                    <a:gd name="connsiteX10" fmla="*/ 139700 w 533400"/>
                    <a:gd name="connsiteY10" fmla="*/ 215900 h 244475"/>
                    <a:gd name="connsiteX11" fmla="*/ 0 w 533400"/>
                    <a:gd name="connsiteY11" fmla="*/ 120650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44475">
                      <a:moveTo>
                        <a:pt x="0" y="120650"/>
                      </a:moveTo>
                      <a:lnTo>
                        <a:pt x="20638" y="38100"/>
                      </a:lnTo>
                      <a:lnTo>
                        <a:pt x="139700" y="7938"/>
                      </a:lnTo>
                      <a:lnTo>
                        <a:pt x="195263" y="7938"/>
                      </a:lnTo>
                      <a:lnTo>
                        <a:pt x="341313" y="0"/>
                      </a:lnTo>
                      <a:lnTo>
                        <a:pt x="533400" y="12700"/>
                      </a:lnTo>
                      <a:lnTo>
                        <a:pt x="520700" y="146050"/>
                      </a:lnTo>
                      <a:lnTo>
                        <a:pt x="419100" y="219075"/>
                      </a:lnTo>
                      <a:lnTo>
                        <a:pt x="234950" y="244475"/>
                      </a:lnTo>
                      <a:lnTo>
                        <a:pt x="212725" y="241300"/>
                      </a:lnTo>
                      <a:lnTo>
                        <a:pt x="139700" y="215900"/>
                      </a:lnTo>
                      <a:lnTo>
                        <a:pt x="0" y="120650"/>
                      </a:lnTo>
                      <a:close/>
                    </a:path>
                  </a:pathLst>
                </a:custGeom>
                <a:solidFill>
                  <a:srgbClr val="397E2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4" name="Freeform 13"/>
                <p:cNvSpPr/>
                <p:nvPr/>
              </p:nvSpPr>
              <p:spPr bwMode="auto">
                <a:xfrm>
                  <a:off x="1079500" y="3413125"/>
                  <a:ext cx="592137" cy="261938"/>
                </a:xfrm>
                <a:custGeom>
                  <a:avLst/>
                  <a:gdLst>
                    <a:gd name="connsiteX0" fmla="*/ 592137 w 592137"/>
                    <a:gd name="connsiteY0" fmla="*/ 152400 h 261938"/>
                    <a:gd name="connsiteX1" fmla="*/ 342900 w 592137"/>
                    <a:gd name="connsiteY1" fmla="*/ 261938 h 261938"/>
                    <a:gd name="connsiteX2" fmla="*/ 0 w 592137"/>
                    <a:gd name="connsiteY2" fmla="*/ 112713 h 261938"/>
                    <a:gd name="connsiteX3" fmla="*/ 60325 w 592137"/>
                    <a:gd name="connsiteY3" fmla="*/ 19050 h 261938"/>
                    <a:gd name="connsiteX4" fmla="*/ 149225 w 592137"/>
                    <a:gd name="connsiteY4" fmla="*/ 0 h 261938"/>
                    <a:gd name="connsiteX5" fmla="*/ 255587 w 592137"/>
                    <a:gd name="connsiteY5" fmla="*/ 9525 h 261938"/>
                    <a:gd name="connsiteX6" fmla="*/ 314325 w 592137"/>
                    <a:gd name="connsiteY6" fmla="*/ 25400 h 261938"/>
                    <a:gd name="connsiteX7" fmla="*/ 411162 w 592137"/>
                    <a:gd name="connsiteY7" fmla="*/ 49213 h 261938"/>
                    <a:gd name="connsiteX8" fmla="*/ 523875 w 592137"/>
                    <a:gd name="connsiteY8" fmla="*/ 98425 h 261938"/>
                    <a:gd name="connsiteX9" fmla="*/ 592137 w 592137"/>
                    <a:gd name="connsiteY9" fmla="*/ 1524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137" h="261938">
                      <a:moveTo>
                        <a:pt x="592137" y="152400"/>
                      </a:moveTo>
                      <a:lnTo>
                        <a:pt x="342900" y="261938"/>
                      </a:lnTo>
                      <a:lnTo>
                        <a:pt x="0" y="112713"/>
                      </a:lnTo>
                      <a:lnTo>
                        <a:pt x="60325" y="19050"/>
                      </a:lnTo>
                      <a:lnTo>
                        <a:pt x="149225" y="0"/>
                      </a:lnTo>
                      <a:lnTo>
                        <a:pt x="255587" y="9525"/>
                      </a:lnTo>
                      <a:lnTo>
                        <a:pt x="314325" y="25400"/>
                      </a:lnTo>
                      <a:lnTo>
                        <a:pt x="411162" y="49213"/>
                      </a:lnTo>
                      <a:lnTo>
                        <a:pt x="523875" y="98425"/>
                      </a:lnTo>
                      <a:lnTo>
                        <a:pt x="592137" y="152400"/>
                      </a:lnTo>
                      <a:close/>
                    </a:path>
                  </a:pathLst>
                </a:custGeom>
                <a:solidFill>
                  <a:srgbClr val="FFCC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5" name="Freeform 14"/>
                <p:cNvSpPr/>
                <p:nvPr/>
              </p:nvSpPr>
              <p:spPr bwMode="auto">
                <a:xfrm>
                  <a:off x="1355725" y="3232150"/>
                  <a:ext cx="781050" cy="336550"/>
                </a:xfrm>
                <a:custGeom>
                  <a:avLst/>
                  <a:gdLst>
                    <a:gd name="connsiteX0" fmla="*/ 781050 w 781050"/>
                    <a:gd name="connsiteY0" fmla="*/ 125413 h 336550"/>
                    <a:gd name="connsiteX1" fmla="*/ 304800 w 781050"/>
                    <a:gd name="connsiteY1" fmla="*/ 336550 h 336550"/>
                    <a:gd name="connsiteX2" fmla="*/ 249237 w 781050"/>
                    <a:gd name="connsiteY2" fmla="*/ 319088 h 336550"/>
                    <a:gd name="connsiteX3" fmla="*/ 203200 w 781050"/>
                    <a:gd name="connsiteY3" fmla="*/ 304800 h 336550"/>
                    <a:gd name="connsiteX4" fmla="*/ 180975 w 781050"/>
                    <a:gd name="connsiteY4" fmla="*/ 287338 h 336550"/>
                    <a:gd name="connsiteX5" fmla="*/ 165100 w 781050"/>
                    <a:gd name="connsiteY5" fmla="*/ 282575 h 336550"/>
                    <a:gd name="connsiteX6" fmla="*/ 138112 w 781050"/>
                    <a:gd name="connsiteY6" fmla="*/ 280988 h 336550"/>
                    <a:gd name="connsiteX7" fmla="*/ 109537 w 781050"/>
                    <a:gd name="connsiteY7" fmla="*/ 268288 h 336550"/>
                    <a:gd name="connsiteX8" fmla="*/ 82550 w 781050"/>
                    <a:gd name="connsiteY8" fmla="*/ 244475 h 336550"/>
                    <a:gd name="connsiteX9" fmla="*/ 63500 w 781050"/>
                    <a:gd name="connsiteY9" fmla="*/ 227013 h 336550"/>
                    <a:gd name="connsiteX10" fmla="*/ 49212 w 781050"/>
                    <a:gd name="connsiteY10" fmla="*/ 227013 h 336550"/>
                    <a:gd name="connsiteX11" fmla="*/ 28575 w 781050"/>
                    <a:gd name="connsiteY11" fmla="*/ 219075 h 336550"/>
                    <a:gd name="connsiteX12" fmla="*/ 0 w 781050"/>
                    <a:gd name="connsiteY12" fmla="*/ 198438 h 336550"/>
                    <a:gd name="connsiteX13" fmla="*/ 76200 w 781050"/>
                    <a:gd name="connsiteY13" fmla="*/ 193675 h 336550"/>
                    <a:gd name="connsiteX14" fmla="*/ 111125 w 781050"/>
                    <a:gd name="connsiteY14" fmla="*/ 187325 h 336550"/>
                    <a:gd name="connsiteX15" fmla="*/ 161925 w 781050"/>
                    <a:gd name="connsiteY15" fmla="*/ 177800 h 336550"/>
                    <a:gd name="connsiteX16" fmla="*/ 192087 w 781050"/>
                    <a:gd name="connsiteY16" fmla="*/ 161925 h 336550"/>
                    <a:gd name="connsiteX17" fmla="*/ 219075 w 781050"/>
                    <a:gd name="connsiteY17" fmla="*/ 123825 h 336550"/>
                    <a:gd name="connsiteX18" fmla="*/ 227012 w 781050"/>
                    <a:gd name="connsiteY18" fmla="*/ 92075 h 336550"/>
                    <a:gd name="connsiteX19" fmla="*/ 247650 w 781050"/>
                    <a:gd name="connsiteY19" fmla="*/ 63500 h 336550"/>
                    <a:gd name="connsiteX20" fmla="*/ 288925 w 781050"/>
                    <a:gd name="connsiteY20" fmla="*/ 34925 h 336550"/>
                    <a:gd name="connsiteX21" fmla="*/ 293687 w 781050"/>
                    <a:gd name="connsiteY21" fmla="*/ 11113 h 336550"/>
                    <a:gd name="connsiteX22" fmla="*/ 347662 w 781050"/>
                    <a:gd name="connsiteY22" fmla="*/ 0 h 336550"/>
                    <a:gd name="connsiteX23" fmla="*/ 781050 w 781050"/>
                    <a:gd name="connsiteY23" fmla="*/ 125413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050" h="336550">
                      <a:moveTo>
                        <a:pt x="781050" y="125413"/>
                      </a:moveTo>
                      <a:lnTo>
                        <a:pt x="304800" y="336550"/>
                      </a:lnTo>
                      <a:lnTo>
                        <a:pt x="249237" y="319088"/>
                      </a:lnTo>
                      <a:lnTo>
                        <a:pt x="203200" y="304800"/>
                      </a:lnTo>
                      <a:lnTo>
                        <a:pt x="180975" y="287338"/>
                      </a:lnTo>
                      <a:lnTo>
                        <a:pt x="165100" y="282575"/>
                      </a:lnTo>
                      <a:lnTo>
                        <a:pt x="138112" y="280988"/>
                      </a:lnTo>
                      <a:lnTo>
                        <a:pt x="109537" y="268288"/>
                      </a:lnTo>
                      <a:lnTo>
                        <a:pt x="82550" y="244475"/>
                      </a:lnTo>
                      <a:lnTo>
                        <a:pt x="63500" y="227013"/>
                      </a:lnTo>
                      <a:lnTo>
                        <a:pt x="49212" y="227013"/>
                      </a:lnTo>
                      <a:lnTo>
                        <a:pt x="28575" y="219075"/>
                      </a:lnTo>
                      <a:lnTo>
                        <a:pt x="0" y="198438"/>
                      </a:lnTo>
                      <a:lnTo>
                        <a:pt x="76200" y="193675"/>
                      </a:lnTo>
                      <a:lnTo>
                        <a:pt x="111125" y="187325"/>
                      </a:lnTo>
                      <a:lnTo>
                        <a:pt x="161925" y="177800"/>
                      </a:lnTo>
                      <a:lnTo>
                        <a:pt x="192087" y="161925"/>
                      </a:lnTo>
                      <a:lnTo>
                        <a:pt x="219075" y="123825"/>
                      </a:lnTo>
                      <a:lnTo>
                        <a:pt x="227012" y="92075"/>
                      </a:lnTo>
                      <a:lnTo>
                        <a:pt x="247650" y="63500"/>
                      </a:lnTo>
                      <a:lnTo>
                        <a:pt x="288925" y="34925"/>
                      </a:lnTo>
                      <a:lnTo>
                        <a:pt x="293687" y="11113"/>
                      </a:lnTo>
                      <a:lnTo>
                        <a:pt x="347662" y="0"/>
                      </a:lnTo>
                      <a:lnTo>
                        <a:pt x="781050" y="125413"/>
                      </a:lnTo>
                      <a:close/>
                    </a:path>
                  </a:pathLst>
                </a:custGeom>
                <a:solidFill>
                  <a:srgbClr val="33CC33"/>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6" name="Freeform 15"/>
                <p:cNvSpPr/>
                <p:nvPr/>
              </p:nvSpPr>
              <p:spPr bwMode="auto">
                <a:xfrm>
                  <a:off x="1646237" y="3159125"/>
                  <a:ext cx="671513" cy="212725"/>
                </a:xfrm>
                <a:custGeom>
                  <a:avLst/>
                  <a:gdLst>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49213 w 671513"/>
                    <a:gd name="connsiteY9" fmla="*/ 11112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73026 w 671513"/>
                    <a:gd name="connsiteY9" fmla="*/ 34924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34937 h 223837"/>
                    <a:gd name="connsiteX1" fmla="*/ 457200 w 671513"/>
                    <a:gd name="connsiteY1" fmla="*/ 223837 h 223837"/>
                    <a:gd name="connsiteX2" fmla="*/ 344488 w 671513"/>
                    <a:gd name="connsiteY2" fmla="*/ 173037 h 223837"/>
                    <a:gd name="connsiteX3" fmla="*/ 217488 w 671513"/>
                    <a:gd name="connsiteY3" fmla="*/ 142875 h 223837"/>
                    <a:gd name="connsiteX4" fmla="*/ 158750 w 671513"/>
                    <a:gd name="connsiteY4" fmla="*/ 122237 h 223837"/>
                    <a:gd name="connsiteX5" fmla="*/ 96838 w 671513"/>
                    <a:gd name="connsiteY5" fmla="*/ 112712 h 223837"/>
                    <a:gd name="connsiteX6" fmla="*/ 60325 w 671513"/>
                    <a:gd name="connsiteY6" fmla="*/ 109537 h 223837"/>
                    <a:gd name="connsiteX7" fmla="*/ 25400 w 671513"/>
                    <a:gd name="connsiteY7" fmla="*/ 100012 h 223837"/>
                    <a:gd name="connsiteX8" fmla="*/ 0 w 671513"/>
                    <a:gd name="connsiteY8" fmla="*/ 95250 h 223837"/>
                    <a:gd name="connsiteX9" fmla="*/ 73026 w 671513"/>
                    <a:gd name="connsiteY9" fmla="*/ 34924 h 223837"/>
                    <a:gd name="connsiteX10" fmla="*/ 149225 w 671513"/>
                    <a:gd name="connsiteY10" fmla="*/ 0 h 223837"/>
                    <a:gd name="connsiteX11" fmla="*/ 190500 w 671513"/>
                    <a:gd name="connsiteY11" fmla="*/ 19050 h 223837"/>
                    <a:gd name="connsiteX12" fmla="*/ 230188 w 671513"/>
                    <a:gd name="connsiteY12" fmla="*/ 36512 h 223837"/>
                    <a:gd name="connsiteX13" fmla="*/ 320675 w 671513"/>
                    <a:gd name="connsiteY13" fmla="*/ 63500 h 223837"/>
                    <a:gd name="connsiteX14" fmla="*/ 434975 w 671513"/>
                    <a:gd name="connsiteY14" fmla="*/ 90487 h 223837"/>
                    <a:gd name="connsiteX15" fmla="*/ 546100 w 671513"/>
                    <a:gd name="connsiteY15" fmla="*/ 107950 h 223837"/>
                    <a:gd name="connsiteX16" fmla="*/ 671513 w 671513"/>
                    <a:gd name="connsiteY16" fmla="*/ 134937 h 22383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3026 w 671513"/>
                    <a:gd name="connsiteY9" fmla="*/ 15874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3026 w 671513"/>
                    <a:gd name="connsiteY9" fmla="*/ 15874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1439 w 671513"/>
                    <a:gd name="connsiteY9" fmla="*/ 7937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1439 w 671513"/>
                    <a:gd name="connsiteY9" fmla="*/ 7937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6201 w 671513"/>
                    <a:gd name="connsiteY9" fmla="*/ 17462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15887 h 204787"/>
                    <a:gd name="connsiteX1" fmla="*/ 457200 w 671513"/>
                    <a:gd name="connsiteY1" fmla="*/ 204787 h 204787"/>
                    <a:gd name="connsiteX2" fmla="*/ 344488 w 671513"/>
                    <a:gd name="connsiteY2" fmla="*/ 153987 h 204787"/>
                    <a:gd name="connsiteX3" fmla="*/ 217488 w 671513"/>
                    <a:gd name="connsiteY3" fmla="*/ 123825 h 204787"/>
                    <a:gd name="connsiteX4" fmla="*/ 158750 w 671513"/>
                    <a:gd name="connsiteY4" fmla="*/ 103187 h 204787"/>
                    <a:gd name="connsiteX5" fmla="*/ 96838 w 671513"/>
                    <a:gd name="connsiteY5" fmla="*/ 93662 h 204787"/>
                    <a:gd name="connsiteX6" fmla="*/ 60325 w 671513"/>
                    <a:gd name="connsiteY6" fmla="*/ 90487 h 204787"/>
                    <a:gd name="connsiteX7" fmla="*/ 25400 w 671513"/>
                    <a:gd name="connsiteY7" fmla="*/ 80962 h 204787"/>
                    <a:gd name="connsiteX8" fmla="*/ 0 w 671513"/>
                    <a:gd name="connsiteY8" fmla="*/ 76200 h 204787"/>
                    <a:gd name="connsiteX9" fmla="*/ 76201 w 671513"/>
                    <a:gd name="connsiteY9" fmla="*/ 17462 h 204787"/>
                    <a:gd name="connsiteX10" fmla="*/ 155575 w 671513"/>
                    <a:gd name="connsiteY10" fmla="*/ 6350 h 204787"/>
                    <a:gd name="connsiteX11" fmla="*/ 190500 w 671513"/>
                    <a:gd name="connsiteY11" fmla="*/ 0 h 204787"/>
                    <a:gd name="connsiteX12" fmla="*/ 230188 w 671513"/>
                    <a:gd name="connsiteY12" fmla="*/ 17462 h 204787"/>
                    <a:gd name="connsiteX13" fmla="*/ 320675 w 671513"/>
                    <a:gd name="connsiteY13" fmla="*/ 44450 h 204787"/>
                    <a:gd name="connsiteX14" fmla="*/ 434975 w 671513"/>
                    <a:gd name="connsiteY14" fmla="*/ 71437 h 204787"/>
                    <a:gd name="connsiteX15" fmla="*/ 546100 w 671513"/>
                    <a:gd name="connsiteY15" fmla="*/ 88900 h 204787"/>
                    <a:gd name="connsiteX16" fmla="*/ 671513 w 671513"/>
                    <a:gd name="connsiteY16" fmla="*/ 115887 h 204787"/>
                    <a:gd name="connsiteX0" fmla="*/ 671513 w 671513"/>
                    <a:gd name="connsiteY0" fmla="*/ 123824 h 212724"/>
                    <a:gd name="connsiteX1" fmla="*/ 457200 w 671513"/>
                    <a:gd name="connsiteY1" fmla="*/ 212724 h 212724"/>
                    <a:gd name="connsiteX2" fmla="*/ 344488 w 671513"/>
                    <a:gd name="connsiteY2" fmla="*/ 161924 h 212724"/>
                    <a:gd name="connsiteX3" fmla="*/ 217488 w 671513"/>
                    <a:gd name="connsiteY3" fmla="*/ 131762 h 212724"/>
                    <a:gd name="connsiteX4" fmla="*/ 158750 w 671513"/>
                    <a:gd name="connsiteY4" fmla="*/ 111124 h 212724"/>
                    <a:gd name="connsiteX5" fmla="*/ 96838 w 671513"/>
                    <a:gd name="connsiteY5" fmla="*/ 101599 h 212724"/>
                    <a:gd name="connsiteX6" fmla="*/ 60325 w 671513"/>
                    <a:gd name="connsiteY6" fmla="*/ 98424 h 212724"/>
                    <a:gd name="connsiteX7" fmla="*/ 25400 w 671513"/>
                    <a:gd name="connsiteY7" fmla="*/ 88899 h 212724"/>
                    <a:gd name="connsiteX8" fmla="*/ 0 w 671513"/>
                    <a:gd name="connsiteY8" fmla="*/ 84137 h 212724"/>
                    <a:gd name="connsiteX9" fmla="*/ 76201 w 671513"/>
                    <a:gd name="connsiteY9" fmla="*/ 25399 h 212724"/>
                    <a:gd name="connsiteX10" fmla="*/ 155575 w 671513"/>
                    <a:gd name="connsiteY10" fmla="*/ 14287 h 212724"/>
                    <a:gd name="connsiteX11" fmla="*/ 177800 w 671513"/>
                    <a:gd name="connsiteY11" fmla="*/ 0 h 212724"/>
                    <a:gd name="connsiteX12" fmla="*/ 230188 w 671513"/>
                    <a:gd name="connsiteY12" fmla="*/ 25399 h 212724"/>
                    <a:gd name="connsiteX13" fmla="*/ 320675 w 671513"/>
                    <a:gd name="connsiteY13" fmla="*/ 52387 h 212724"/>
                    <a:gd name="connsiteX14" fmla="*/ 434975 w 671513"/>
                    <a:gd name="connsiteY14" fmla="*/ 79374 h 212724"/>
                    <a:gd name="connsiteX15" fmla="*/ 546100 w 671513"/>
                    <a:gd name="connsiteY15" fmla="*/ 96837 h 212724"/>
                    <a:gd name="connsiteX16" fmla="*/ 671513 w 671513"/>
                    <a:gd name="connsiteY16" fmla="*/ 123824 h 21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1513" h="212724">
                      <a:moveTo>
                        <a:pt x="671513" y="123824"/>
                      </a:moveTo>
                      <a:lnTo>
                        <a:pt x="457200" y="212724"/>
                      </a:lnTo>
                      <a:lnTo>
                        <a:pt x="344488" y="161924"/>
                      </a:lnTo>
                      <a:lnTo>
                        <a:pt x="217488" y="131762"/>
                      </a:lnTo>
                      <a:lnTo>
                        <a:pt x="158750" y="111124"/>
                      </a:lnTo>
                      <a:lnTo>
                        <a:pt x="96838" y="101599"/>
                      </a:lnTo>
                      <a:lnTo>
                        <a:pt x="60325" y="98424"/>
                      </a:lnTo>
                      <a:lnTo>
                        <a:pt x="25400" y="88899"/>
                      </a:lnTo>
                      <a:lnTo>
                        <a:pt x="0" y="84137"/>
                      </a:lnTo>
                      <a:cubicBezTo>
                        <a:pt x="23813" y="61383"/>
                        <a:pt x="26988" y="54503"/>
                        <a:pt x="76201" y="25399"/>
                      </a:cubicBezTo>
                      <a:cubicBezTo>
                        <a:pt x="125414" y="16933"/>
                        <a:pt x="130175" y="17990"/>
                        <a:pt x="155575" y="14287"/>
                      </a:cubicBezTo>
                      <a:lnTo>
                        <a:pt x="177800" y="0"/>
                      </a:lnTo>
                      <a:lnTo>
                        <a:pt x="230188" y="25399"/>
                      </a:lnTo>
                      <a:lnTo>
                        <a:pt x="320675" y="52387"/>
                      </a:lnTo>
                      <a:lnTo>
                        <a:pt x="434975" y="79374"/>
                      </a:lnTo>
                      <a:lnTo>
                        <a:pt x="546100" y="96837"/>
                      </a:lnTo>
                      <a:lnTo>
                        <a:pt x="671513" y="123824"/>
                      </a:lnTo>
                      <a:close/>
                    </a:path>
                  </a:pathLst>
                </a:custGeom>
                <a:ln w="9525">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7" name="Freeform 16"/>
                <p:cNvSpPr/>
                <p:nvPr/>
              </p:nvSpPr>
              <p:spPr bwMode="auto">
                <a:xfrm>
                  <a:off x="828675" y="2943225"/>
                  <a:ext cx="703262" cy="347663"/>
                </a:xfrm>
                <a:custGeom>
                  <a:avLst/>
                  <a:gdLst>
                    <a:gd name="connsiteX0" fmla="*/ 536575 w 703262"/>
                    <a:gd name="connsiteY0" fmla="*/ 296863 h 347663"/>
                    <a:gd name="connsiteX1" fmla="*/ 473075 w 703262"/>
                    <a:gd name="connsiteY1" fmla="*/ 312738 h 347663"/>
                    <a:gd name="connsiteX2" fmla="*/ 423862 w 703262"/>
                    <a:gd name="connsiteY2" fmla="*/ 330200 h 347663"/>
                    <a:gd name="connsiteX3" fmla="*/ 368300 w 703262"/>
                    <a:gd name="connsiteY3" fmla="*/ 342900 h 347663"/>
                    <a:gd name="connsiteX4" fmla="*/ 341312 w 703262"/>
                    <a:gd name="connsiteY4" fmla="*/ 347663 h 347663"/>
                    <a:gd name="connsiteX5" fmla="*/ 265112 w 703262"/>
                    <a:gd name="connsiteY5" fmla="*/ 300038 h 347663"/>
                    <a:gd name="connsiteX6" fmla="*/ 220662 w 703262"/>
                    <a:gd name="connsiteY6" fmla="*/ 268288 h 347663"/>
                    <a:gd name="connsiteX7" fmla="*/ 188912 w 703262"/>
                    <a:gd name="connsiteY7" fmla="*/ 244475 h 347663"/>
                    <a:gd name="connsiteX8" fmla="*/ 169862 w 703262"/>
                    <a:gd name="connsiteY8" fmla="*/ 231775 h 347663"/>
                    <a:gd name="connsiteX9" fmla="*/ 142875 w 703262"/>
                    <a:gd name="connsiteY9" fmla="*/ 222250 h 347663"/>
                    <a:gd name="connsiteX10" fmla="*/ 125412 w 703262"/>
                    <a:gd name="connsiteY10" fmla="*/ 215900 h 347663"/>
                    <a:gd name="connsiteX11" fmla="*/ 111125 w 703262"/>
                    <a:gd name="connsiteY11" fmla="*/ 209550 h 347663"/>
                    <a:gd name="connsiteX12" fmla="*/ 131762 w 703262"/>
                    <a:gd name="connsiteY12" fmla="*/ 196850 h 347663"/>
                    <a:gd name="connsiteX13" fmla="*/ 142875 w 703262"/>
                    <a:gd name="connsiteY13" fmla="*/ 184150 h 347663"/>
                    <a:gd name="connsiteX14" fmla="*/ 139700 w 703262"/>
                    <a:gd name="connsiteY14" fmla="*/ 166688 h 347663"/>
                    <a:gd name="connsiteX15" fmla="*/ 130175 w 703262"/>
                    <a:gd name="connsiteY15" fmla="*/ 149225 h 347663"/>
                    <a:gd name="connsiteX16" fmla="*/ 106362 w 703262"/>
                    <a:gd name="connsiteY16" fmla="*/ 141288 h 347663"/>
                    <a:gd name="connsiteX17" fmla="*/ 106362 w 703262"/>
                    <a:gd name="connsiteY17" fmla="*/ 117475 h 347663"/>
                    <a:gd name="connsiteX18" fmla="*/ 85725 w 703262"/>
                    <a:gd name="connsiteY18" fmla="*/ 90488 h 347663"/>
                    <a:gd name="connsiteX19" fmla="*/ 50800 w 703262"/>
                    <a:gd name="connsiteY19" fmla="*/ 87313 h 347663"/>
                    <a:gd name="connsiteX20" fmla="*/ 33337 w 703262"/>
                    <a:gd name="connsiteY20" fmla="*/ 84138 h 347663"/>
                    <a:gd name="connsiteX21" fmla="*/ 0 w 703262"/>
                    <a:gd name="connsiteY21" fmla="*/ 69850 h 347663"/>
                    <a:gd name="connsiteX22" fmla="*/ 280987 w 703262"/>
                    <a:gd name="connsiteY22" fmla="*/ 0 h 347663"/>
                    <a:gd name="connsiteX23" fmla="*/ 703262 w 703262"/>
                    <a:gd name="connsiteY23" fmla="*/ 95250 h 347663"/>
                    <a:gd name="connsiteX24" fmla="*/ 569912 w 703262"/>
                    <a:gd name="connsiteY24" fmla="*/ 257175 h 347663"/>
                    <a:gd name="connsiteX25" fmla="*/ 536575 w 703262"/>
                    <a:gd name="connsiteY25" fmla="*/ 2968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262" h="347663">
                      <a:moveTo>
                        <a:pt x="536575" y="296863"/>
                      </a:moveTo>
                      <a:lnTo>
                        <a:pt x="473075" y="312738"/>
                      </a:lnTo>
                      <a:lnTo>
                        <a:pt x="423862" y="330200"/>
                      </a:lnTo>
                      <a:lnTo>
                        <a:pt x="368300" y="342900"/>
                      </a:lnTo>
                      <a:lnTo>
                        <a:pt x="341312" y="347663"/>
                      </a:lnTo>
                      <a:lnTo>
                        <a:pt x="265112" y="300038"/>
                      </a:lnTo>
                      <a:lnTo>
                        <a:pt x="220662" y="268288"/>
                      </a:lnTo>
                      <a:lnTo>
                        <a:pt x="188912" y="244475"/>
                      </a:lnTo>
                      <a:lnTo>
                        <a:pt x="169862" y="231775"/>
                      </a:lnTo>
                      <a:lnTo>
                        <a:pt x="142875" y="222250"/>
                      </a:lnTo>
                      <a:lnTo>
                        <a:pt x="125412" y="215900"/>
                      </a:lnTo>
                      <a:lnTo>
                        <a:pt x="111125" y="209550"/>
                      </a:lnTo>
                      <a:lnTo>
                        <a:pt x="131762" y="196850"/>
                      </a:lnTo>
                      <a:lnTo>
                        <a:pt x="142875" y="184150"/>
                      </a:lnTo>
                      <a:lnTo>
                        <a:pt x="139700" y="166688"/>
                      </a:lnTo>
                      <a:lnTo>
                        <a:pt x="130175" y="149225"/>
                      </a:lnTo>
                      <a:lnTo>
                        <a:pt x="106362" y="141288"/>
                      </a:lnTo>
                      <a:lnTo>
                        <a:pt x="106362" y="117475"/>
                      </a:lnTo>
                      <a:lnTo>
                        <a:pt x="85725" y="90488"/>
                      </a:lnTo>
                      <a:lnTo>
                        <a:pt x="50800" y="87313"/>
                      </a:lnTo>
                      <a:lnTo>
                        <a:pt x="33337" y="84138"/>
                      </a:lnTo>
                      <a:lnTo>
                        <a:pt x="0" y="69850"/>
                      </a:lnTo>
                      <a:lnTo>
                        <a:pt x="280987" y="0"/>
                      </a:lnTo>
                      <a:lnTo>
                        <a:pt x="703262" y="95250"/>
                      </a:lnTo>
                      <a:lnTo>
                        <a:pt x="569912" y="257175"/>
                      </a:lnTo>
                      <a:lnTo>
                        <a:pt x="536575" y="296863"/>
                      </a:lnTo>
                      <a:close/>
                    </a:path>
                  </a:pathLst>
                </a:custGeom>
                <a:solidFill>
                  <a:srgbClr val="CCFF33"/>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18" name="Freeform 17"/>
                <p:cNvSpPr/>
                <p:nvPr/>
              </p:nvSpPr>
              <p:spPr bwMode="auto">
                <a:xfrm>
                  <a:off x="1323975" y="3046413"/>
                  <a:ext cx="503237" cy="195262"/>
                </a:xfrm>
                <a:custGeom>
                  <a:avLst/>
                  <a:gdLst>
                    <a:gd name="connsiteX0" fmla="*/ 134937 w 503237"/>
                    <a:gd name="connsiteY0" fmla="*/ 15875 h 195262"/>
                    <a:gd name="connsiteX1" fmla="*/ 58737 w 503237"/>
                    <a:gd name="connsiteY1" fmla="*/ 50800 h 195262"/>
                    <a:gd name="connsiteX2" fmla="*/ 42862 w 503237"/>
                    <a:gd name="connsiteY2" fmla="*/ 61912 h 195262"/>
                    <a:gd name="connsiteX3" fmla="*/ 25400 w 503237"/>
                    <a:gd name="connsiteY3" fmla="*/ 73025 h 195262"/>
                    <a:gd name="connsiteX4" fmla="*/ 9525 w 503237"/>
                    <a:gd name="connsiteY4" fmla="*/ 93662 h 195262"/>
                    <a:gd name="connsiteX5" fmla="*/ 0 w 503237"/>
                    <a:gd name="connsiteY5" fmla="*/ 120650 h 195262"/>
                    <a:gd name="connsiteX6" fmla="*/ 1587 w 503237"/>
                    <a:gd name="connsiteY6" fmla="*/ 150812 h 195262"/>
                    <a:gd name="connsiteX7" fmla="*/ 25400 w 503237"/>
                    <a:gd name="connsiteY7" fmla="*/ 169862 h 195262"/>
                    <a:gd name="connsiteX8" fmla="*/ 36512 w 503237"/>
                    <a:gd name="connsiteY8" fmla="*/ 190500 h 195262"/>
                    <a:gd name="connsiteX9" fmla="*/ 49212 w 503237"/>
                    <a:gd name="connsiteY9" fmla="*/ 190500 h 195262"/>
                    <a:gd name="connsiteX10" fmla="*/ 101600 w 503237"/>
                    <a:gd name="connsiteY10" fmla="*/ 179387 h 195262"/>
                    <a:gd name="connsiteX11" fmla="*/ 139700 w 503237"/>
                    <a:gd name="connsiteY11" fmla="*/ 182562 h 195262"/>
                    <a:gd name="connsiteX12" fmla="*/ 188912 w 503237"/>
                    <a:gd name="connsiteY12" fmla="*/ 185737 h 195262"/>
                    <a:gd name="connsiteX13" fmla="*/ 238125 w 503237"/>
                    <a:gd name="connsiteY13" fmla="*/ 184150 h 195262"/>
                    <a:gd name="connsiteX14" fmla="*/ 265112 w 503237"/>
                    <a:gd name="connsiteY14" fmla="*/ 184150 h 195262"/>
                    <a:gd name="connsiteX15" fmla="*/ 282575 w 503237"/>
                    <a:gd name="connsiteY15" fmla="*/ 184150 h 195262"/>
                    <a:gd name="connsiteX16" fmla="*/ 307975 w 503237"/>
                    <a:gd name="connsiteY16" fmla="*/ 190500 h 195262"/>
                    <a:gd name="connsiteX17" fmla="*/ 319087 w 503237"/>
                    <a:gd name="connsiteY17" fmla="*/ 195262 h 195262"/>
                    <a:gd name="connsiteX18" fmla="*/ 342900 w 503237"/>
                    <a:gd name="connsiteY18" fmla="*/ 174625 h 195262"/>
                    <a:gd name="connsiteX19" fmla="*/ 373062 w 503237"/>
                    <a:gd name="connsiteY19" fmla="*/ 149225 h 195262"/>
                    <a:gd name="connsiteX20" fmla="*/ 404812 w 503237"/>
                    <a:gd name="connsiteY20" fmla="*/ 136525 h 195262"/>
                    <a:gd name="connsiteX21" fmla="*/ 439737 w 503237"/>
                    <a:gd name="connsiteY21" fmla="*/ 131762 h 195262"/>
                    <a:gd name="connsiteX22" fmla="*/ 461962 w 503237"/>
                    <a:gd name="connsiteY22" fmla="*/ 128587 h 195262"/>
                    <a:gd name="connsiteX23" fmla="*/ 488950 w 503237"/>
                    <a:gd name="connsiteY23" fmla="*/ 125412 h 195262"/>
                    <a:gd name="connsiteX24" fmla="*/ 500062 w 503237"/>
                    <a:gd name="connsiteY24" fmla="*/ 117475 h 195262"/>
                    <a:gd name="connsiteX25" fmla="*/ 503237 w 503237"/>
                    <a:gd name="connsiteY25" fmla="*/ 114300 h 195262"/>
                    <a:gd name="connsiteX26" fmla="*/ 493712 w 503237"/>
                    <a:gd name="connsiteY26" fmla="*/ 61912 h 195262"/>
                    <a:gd name="connsiteX27" fmla="*/ 331787 w 503237"/>
                    <a:gd name="connsiteY27" fmla="*/ 0 h 195262"/>
                    <a:gd name="connsiteX28" fmla="*/ 198437 w 503237"/>
                    <a:gd name="connsiteY28" fmla="*/ 1587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3237" h="195262">
                      <a:moveTo>
                        <a:pt x="134937" y="15875"/>
                      </a:moveTo>
                      <a:lnTo>
                        <a:pt x="58737" y="50800"/>
                      </a:lnTo>
                      <a:lnTo>
                        <a:pt x="42862" y="61912"/>
                      </a:lnTo>
                      <a:lnTo>
                        <a:pt x="25400" y="73025"/>
                      </a:lnTo>
                      <a:lnTo>
                        <a:pt x="9525" y="93662"/>
                      </a:lnTo>
                      <a:lnTo>
                        <a:pt x="0" y="120650"/>
                      </a:lnTo>
                      <a:lnTo>
                        <a:pt x="1587" y="150812"/>
                      </a:lnTo>
                      <a:lnTo>
                        <a:pt x="25400" y="169862"/>
                      </a:lnTo>
                      <a:lnTo>
                        <a:pt x="36512" y="190500"/>
                      </a:lnTo>
                      <a:lnTo>
                        <a:pt x="49212" y="190500"/>
                      </a:lnTo>
                      <a:lnTo>
                        <a:pt x="101600" y="179387"/>
                      </a:lnTo>
                      <a:lnTo>
                        <a:pt x="139700" y="182562"/>
                      </a:lnTo>
                      <a:lnTo>
                        <a:pt x="188912" y="185737"/>
                      </a:lnTo>
                      <a:lnTo>
                        <a:pt x="238125" y="184150"/>
                      </a:lnTo>
                      <a:lnTo>
                        <a:pt x="265112" y="184150"/>
                      </a:lnTo>
                      <a:lnTo>
                        <a:pt x="282575" y="184150"/>
                      </a:lnTo>
                      <a:lnTo>
                        <a:pt x="307975" y="190500"/>
                      </a:lnTo>
                      <a:lnTo>
                        <a:pt x="319087" y="195262"/>
                      </a:lnTo>
                      <a:lnTo>
                        <a:pt x="342900" y="174625"/>
                      </a:lnTo>
                      <a:lnTo>
                        <a:pt x="373062" y="149225"/>
                      </a:lnTo>
                      <a:lnTo>
                        <a:pt x="404812" y="136525"/>
                      </a:lnTo>
                      <a:lnTo>
                        <a:pt x="439737" y="131762"/>
                      </a:lnTo>
                      <a:lnTo>
                        <a:pt x="461962" y="128587"/>
                      </a:lnTo>
                      <a:lnTo>
                        <a:pt x="488950" y="125412"/>
                      </a:lnTo>
                      <a:lnTo>
                        <a:pt x="500062" y="117475"/>
                      </a:lnTo>
                      <a:lnTo>
                        <a:pt x="503237" y="114300"/>
                      </a:lnTo>
                      <a:lnTo>
                        <a:pt x="493712" y="61912"/>
                      </a:lnTo>
                      <a:lnTo>
                        <a:pt x="331787" y="0"/>
                      </a:lnTo>
                      <a:lnTo>
                        <a:pt x="198437" y="1587"/>
                      </a:lnTo>
                    </a:path>
                  </a:pathLst>
                </a:custGeom>
                <a:solidFill>
                  <a:srgbClr val="EB2C00"/>
                </a:solid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19" name="Freeform 18"/>
                <p:cNvSpPr/>
                <p:nvPr/>
              </p:nvSpPr>
              <p:spPr bwMode="auto">
                <a:xfrm>
                  <a:off x="1041400" y="2860675"/>
                  <a:ext cx="712787" cy="201613"/>
                </a:xfrm>
                <a:custGeom>
                  <a:avLst/>
                  <a:gdLst>
                    <a:gd name="connsiteX0" fmla="*/ 712787 w 712787"/>
                    <a:gd name="connsiteY0" fmla="*/ 88900 h 201613"/>
                    <a:gd name="connsiteX1" fmla="*/ 368300 w 712787"/>
                    <a:gd name="connsiteY1" fmla="*/ 0 h 201613"/>
                    <a:gd name="connsiteX2" fmla="*/ 0 w 712787"/>
                    <a:gd name="connsiteY2" fmla="*/ 98425 h 201613"/>
                    <a:gd name="connsiteX3" fmla="*/ 95250 w 712787"/>
                    <a:gd name="connsiteY3" fmla="*/ 120650 h 201613"/>
                    <a:gd name="connsiteX4" fmla="*/ 158750 w 712787"/>
                    <a:gd name="connsiteY4" fmla="*/ 127000 h 201613"/>
                    <a:gd name="connsiteX5" fmla="*/ 193675 w 712787"/>
                    <a:gd name="connsiteY5" fmla="*/ 131763 h 201613"/>
                    <a:gd name="connsiteX6" fmla="*/ 230187 w 712787"/>
                    <a:gd name="connsiteY6" fmla="*/ 147638 h 201613"/>
                    <a:gd name="connsiteX7" fmla="*/ 285750 w 712787"/>
                    <a:gd name="connsiteY7" fmla="*/ 152400 h 201613"/>
                    <a:gd name="connsiteX8" fmla="*/ 320675 w 712787"/>
                    <a:gd name="connsiteY8" fmla="*/ 160338 h 201613"/>
                    <a:gd name="connsiteX9" fmla="*/ 350837 w 712787"/>
                    <a:gd name="connsiteY9" fmla="*/ 166688 h 201613"/>
                    <a:gd name="connsiteX10" fmla="*/ 388937 w 712787"/>
                    <a:gd name="connsiteY10" fmla="*/ 187325 h 201613"/>
                    <a:gd name="connsiteX11" fmla="*/ 422275 w 712787"/>
                    <a:gd name="connsiteY11" fmla="*/ 198438 h 201613"/>
                    <a:gd name="connsiteX12" fmla="*/ 449262 w 712787"/>
                    <a:gd name="connsiteY12" fmla="*/ 201613 h 201613"/>
                    <a:gd name="connsiteX13" fmla="*/ 712787 w 712787"/>
                    <a:gd name="connsiteY13" fmla="*/ 88900 h 2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787" h="201613">
                      <a:moveTo>
                        <a:pt x="712787" y="88900"/>
                      </a:moveTo>
                      <a:lnTo>
                        <a:pt x="368300" y="0"/>
                      </a:lnTo>
                      <a:lnTo>
                        <a:pt x="0" y="98425"/>
                      </a:lnTo>
                      <a:lnTo>
                        <a:pt x="95250" y="120650"/>
                      </a:lnTo>
                      <a:lnTo>
                        <a:pt x="158750" y="127000"/>
                      </a:lnTo>
                      <a:lnTo>
                        <a:pt x="193675" y="131763"/>
                      </a:lnTo>
                      <a:lnTo>
                        <a:pt x="230187" y="147638"/>
                      </a:lnTo>
                      <a:lnTo>
                        <a:pt x="285750" y="152400"/>
                      </a:lnTo>
                      <a:lnTo>
                        <a:pt x="320675" y="160338"/>
                      </a:lnTo>
                      <a:lnTo>
                        <a:pt x="350837" y="166688"/>
                      </a:lnTo>
                      <a:lnTo>
                        <a:pt x="388937" y="187325"/>
                      </a:lnTo>
                      <a:lnTo>
                        <a:pt x="422275" y="198438"/>
                      </a:lnTo>
                      <a:lnTo>
                        <a:pt x="449262" y="201613"/>
                      </a:lnTo>
                      <a:lnTo>
                        <a:pt x="712787" y="88900"/>
                      </a:lnTo>
                      <a:close/>
                    </a:path>
                  </a:pathLst>
                </a:custGeom>
                <a:solidFill>
                  <a:srgbClr val="FFFF00"/>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20" name="Freeform 19"/>
                <p:cNvSpPr/>
                <p:nvPr/>
              </p:nvSpPr>
              <p:spPr bwMode="auto">
                <a:xfrm>
                  <a:off x="806450" y="3300413"/>
                  <a:ext cx="542925" cy="236537"/>
                </a:xfrm>
                <a:custGeom>
                  <a:avLst/>
                  <a:gdLst>
                    <a:gd name="connsiteX0" fmla="*/ 295275 w 542925"/>
                    <a:gd name="connsiteY0" fmla="*/ 236538 h 236538"/>
                    <a:gd name="connsiteX1" fmla="*/ 368300 w 542925"/>
                    <a:gd name="connsiteY1" fmla="*/ 174625 h 236538"/>
                    <a:gd name="connsiteX2" fmla="*/ 398463 w 542925"/>
                    <a:gd name="connsiteY2" fmla="*/ 152400 h 236538"/>
                    <a:gd name="connsiteX3" fmla="*/ 411163 w 542925"/>
                    <a:gd name="connsiteY3" fmla="*/ 144463 h 236538"/>
                    <a:gd name="connsiteX4" fmla="*/ 473075 w 542925"/>
                    <a:gd name="connsiteY4" fmla="*/ 142875 h 236538"/>
                    <a:gd name="connsiteX5" fmla="*/ 519113 w 542925"/>
                    <a:gd name="connsiteY5" fmla="*/ 136525 h 236538"/>
                    <a:gd name="connsiteX6" fmla="*/ 542925 w 542925"/>
                    <a:gd name="connsiteY6" fmla="*/ 130175 h 236538"/>
                    <a:gd name="connsiteX7" fmla="*/ 542925 w 542925"/>
                    <a:gd name="connsiteY7" fmla="*/ 123825 h 236538"/>
                    <a:gd name="connsiteX8" fmla="*/ 531813 w 542925"/>
                    <a:gd name="connsiteY8" fmla="*/ 98425 h 236538"/>
                    <a:gd name="connsiteX9" fmla="*/ 517525 w 542925"/>
                    <a:gd name="connsiteY9" fmla="*/ 76200 h 236538"/>
                    <a:gd name="connsiteX10" fmla="*/ 503238 w 542925"/>
                    <a:gd name="connsiteY10" fmla="*/ 61913 h 236538"/>
                    <a:gd name="connsiteX11" fmla="*/ 469900 w 542925"/>
                    <a:gd name="connsiteY11" fmla="*/ 38100 h 236538"/>
                    <a:gd name="connsiteX12" fmla="*/ 433388 w 542925"/>
                    <a:gd name="connsiteY12" fmla="*/ 25400 h 236538"/>
                    <a:gd name="connsiteX13" fmla="*/ 393700 w 542925"/>
                    <a:gd name="connsiteY13" fmla="*/ 11113 h 236538"/>
                    <a:gd name="connsiteX14" fmla="*/ 366713 w 542925"/>
                    <a:gd name="connsiteY14" fmla="*/ 0 h 236538"/>
                    <a:gd name="connsiteX15" fmla="*/ 342900 w 542925"/>
                    <a:gd name="connsiteY15" fmla="*/ 12700 h 236538"/>
                    <a:gd name="connsiteX16" fmla="*/ 290513 w 542925"/>
                    <a:gd name="connsiteY16" fmla="*/ 41275 h 236538"/>
                    <a:gd name="connsiteX17" fmla="*/ 254000 w 542925"/>
                    <a:gd name="connsiteY17" fmla="*/ 57150 h 236538"/>
                    <a:gd name="connsiteX18" fmla="*/ 214313 w 542925"/>
                    <a:gd name="connsiteY18" fmla="*/ 68263 h 236538"/>
                    <a:gd name="connsiteX19" fmla="*/ 160338 w 542925"/>
                    <a:gd name="connsiteY19" fmla="*/ 77788 h 236538"/>
                    <a:gd name="connsiteX20" fmla="*/ 122238 w 542925"/>
                    <a:gd name="connsiteY20" fmla="*/ 84138 h 236538"/>
                    <a:gd name="connsiteX21" fmla="*/ 95250 w 542925"/>
                    <a:gd name="connsiteY21" fmla="*/ 84138 h 236538"/>
                    <a:gd name="connsiteX22" fmla="*/ 69850 w 542925"/>
                    <a:gd name="connsiteY22" fmla="*/ 84138 h 236538"/>
                    <a:gd name="connsiteX23" fmla="*/ 42863 w 542925"/>
                    <a:gd name="connsiteY23" fmla="*/ 96838 h 236538"/>
                    <a:gd name="connsiteX24" fmla="*/ 0 w 542925"/>
                    <a:gd name="connsiteY24" fmla="*/ 106363 h 236538"/>
                    <a:gd name="connsiteX25" fmla="*/ 295275 w 542925"/>
                    <a:gd name="connsiteY25" fmla="*/ 236538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236538">
                      <a:moveTo>
                        <a:pt x="295275" y="236538"/>
                      </a:moveTo>
                      <a:lnTo>
                        <a:pt x="368300" y="174625"/>
                      </a:lnTo>
                      <a:lnTo>
                        <a:pt x="398463" y="152400"/>
                      </a:lnTo>
                      <a:lnTo>
                        <a:pt x="411163" y="144463"/>
                      </a:lnTo>
                      <a:lnTo>
                        <a:pt x="473075" y="142875"/>
                      </a:lnTo>
                      <a:lnTo>
                        <a:pt x="519113" y="136525"/>
                      </a:lnTo>
                      <a:lnTo>
                        <a:pt x="542925" y="130175"/>
                      </a:lnTo>
                      <a:lnTo>
                        <a:pt x="542925" y="123825"/>
                      </a:lnTo>
                      <a:lnTo>
                        <a:pt x="531813" y="98425"/>
                      </a:lnTo>
                      <a:lnTo>
                        <a:pt x="517525" y="76200"/>
                      </a:lnTo>
                      <a:lnTo>
                        <a:pt x="503238" y="61913"/>
                      </a:lnTo>
                      <a:lnTo>
                        <a:pt x="469900" y="38100"/>
                      </a:lnTo>
                      <a:lnTo>
                        <a:pt x="433388" y="25400"/>
                      </a:lnTo>
                      <a:lnTo>
                        <a:pt x="393700" y="11113"/>
                      </a:lnTo>
                      <a:lnTo>
                        <a:pt x="366713" y="0"/>
                      </a:lnTo>
                      <a:lnTo>
                        <a:pt x="342900" y="12700"/>
                      </a:lnTo>
                      <a:lnTo>
                        <a:pt x="290513" y="41275"/>
                      </a:lnTo>
                      <a:lnTo>
                        <a:pt x="254000" y="57150"/>
                      </a:lnTo>
                      <a:lnTo>
                        <a:pt x="214313" y="68263"/>
                      </a:lnTo>
                      <a:lnTo>
                        <a:pt x="160338" y="77788"/>
                      </a:lnTo>
                      <a:lnTo>
                        <a:pt x="122238" y="84138"/>
                      </a:lnTo>
                      <a:lnTo>
                        <a:pt x="95250" y="84138"/>
                      </a:lnTo>
                      <a:lnTo>
                        <a:pt x="69850" y="84138"/>
                      </a:lnTo>
                      <a:lnTo>
                        <a:pt x="42863" y="96838"/>
                      </a:lnTo>
                      <a:lnTo>
                        <a:pt x="0" y="106363"/>
                      </a:lnTo>
                      <a:lnTo>
                        <a:pt x="295275" y="236538"/>
                      </a:lnTo>
                      <a:close/>
                    </a:path>
                  </a:pathLst>
                </a:custGeom>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21" name="Freeform 20"/>
                <p:cNvSpPr/>
                <p:nvPr/>
              </p:nvSpPr>
              <p:spPr bwMode="auto">
                <a:xfrm>
                  <a:off x="1460500" y="2944813"/>
                  <a:ext cx="512762" cy="217487"/>
                </a:xfrm>
                <a:custGeom>
                  <a:avLst/>
                  <a:gdLst>
                    <a:gd name="connsiteX0" fmla="*/ 277812 w 512762"/>
                    <a:gd name="connsiteY0" fmla="*/ 0 h 217487"/>
                    <a:gd name="connsiteX1" fmla="*/ 512762 w 512762"/>
                    <a:gd name="connsiteY1" fmla="*/ 63500 h 217487"/>
                    <a:gd name="connsiteX2" fmla="*/ 481012 w 512762"/>
                    <a:gd name="connsiteY2" fmla="*/ 65087 h 217487"/>
                    <a:gd name="connsiteX3" fmla="*/ 450850 w 512762"/>
                    <a:gd name="connsiteY3" fmla="*/ 65087 h 217487"/>
                    <a:gd name="connsiteX4" fmla="*/ 427037 w 512762"/>
                    <a:gd name="connsiteY4" fmla="*/ 71437 h 217487"/>
                    <a:gd name="connsiteX5" fmla="*/ 404812 w 512762"/>
                    <a:gd name="connsiteY5" fmla="*/ 82550 h 217487"/>
                    <a:gd name="connsiteX6" fmla="*/ 382587 w 512762"/>
                    <a:gd name="connsiteY6" fmla="*/ 107950 h 217487"/>
                    <a:gd name="connsiteX7" fmla="*/ 374650 w 512762"/>
                    <a:gd name="connsiteY7" fmla="*/ 123825 h 217487"/>
                    <a:gd name="connsiteX8" fmla="*/ 377825 w 512762"/>
                    <a:gd name="connsiteY8" fmla="*/ 150812 h 217487"/>
                    <a:gd name="connsiteX9" fmla="*/ 387350 w 512762"/>
                    <a:gd name="connsiteY9" fmla="*/ 177800 h 217487"/>
                    <a:gd name="connsiteX10" fmla="*/ 401637 w 512762"/>
                    <a:gd name="connsiteY10" fmla="*/ 200025 h 217487"/>
                    <a:gd name="connsiteX11" fmla="*/ 388937 w 512762"/>
                    <a:gd name="connsiteY11" fmla="*/ 212725 h 217487"/>
                    <a:gd name="connsiteX12" fmla="*/ 377825 w 512762"/>
                    <a:gd name="connsiteY12" fmla="*/ 217487 h 217487"/>
                    <a:gd name="connsiteX13" fmla="*/ 346075 w 512762"/>
                    <a:gd name="connsiteY13" fmla="*/ 195262 h 217487"/>
                    <a:gd name="connsiteX14" fmla="*/ 306387 w 512762"/>
                    <a:gd name="connsiteY14" fmla="*/ 177800 h 217487"/>
                    <a:gd name="connsiteX15" fmla="*/ 263525 w 512762"/>
                    <a:gd name="connsiteY15" fmla="*/ 166687 h 217487"/>
                    <a:gd name="connsiteX16" fmla="*/ 236537 w 512762"/>
                    <a:gd name="connsiteY16" fmla="*/ 160337 h 217487"/>
                    <a:gd name="connsiteX17" fmla="*/ 200025 w 512762"/>
                    <a:gd name="connsiteY17" fmla="*/ 142875 h 217487"/>
                    <a:gd name="connsiteX18" fmla="*/ 173037 w 512762"/>
                    <a:gd name="connsiteY18" fmla="*/ 139700 h 217487"/>
                    <a:gd name="connsiteX19" fmla="*/ 149225 w 512762"/>
                    <a:gd name="connsiteY19" fmla="*/ 136525 h 217487"/>
                    <a:gd name="connsiteX20" fmla="*/ 107950 w 512762"/>
                    <a:gd name="connsiteY20" fmla="*/ 142875 h 217487"/>
                    <a:gd name="connsiteX21" fmla="*/ 63500 w 512762"/>
                    <a:gd name="connsiteY21" fmla="*/ 131762 h 217487"/>
                    <a:gd name="connsiteX22" fmla="*/ 11112 w 512762"/>
                    <a:gd name="connsiteY22" fmla="*/ 119062 h 217487"/>
                    <a:gd name="connsiteX23" fmla="*/ 0 w 512762"/>
                    <a:gd name="connsiteY23" fmla="*/ 115887 h 217487"/>
                    <a:gd name="connsiteX24" fmla="*/ 23812 w 512762"/>
                    <a:gd name="connsiteY24" fmla="*/ 95250 h 217487"/>
                    <a:gd name="connsiteX25" fmla="*/ 61912 w 512762"/>
                    <a:gd name="connsiteY25" fmla="*/ 76200 h 217487"/>
                    <a:gd name="connsiteX26" fmla="*/ 90487 w 512762"/>
                    <a:gd name="connsiteY26" fmla="*/ 58737 h 217487"/>
                    <a:gd name="connsiteX27" fmla="*/ 109537 w 512762"/>
                    <a:gd name="connsiteY27" fmla="*/ 52387 h 217487"/>
                    <a:gd name="connsiteX28" fmla="*/ 128587 w 512762"/>
                    <a:gd name="connsiteY28" fmla="*/ 38100 h 217487"/>
                    <a:gd name="connsiteX29" fmla="*/ 149225 w 512762"/>
                    <a:gd name="connsiteY29" fmla="*/ 33337 h 217487"/>
                    <a:gd name="connsiteX30" fmla="*/ 168275 w 512762"/>
                    <a:gd name="connsiteY30" fmla="*/ 31750 h 217487"/>
                    <a:gd name="connsiteX31" fmla="*/ 190500 w 512762"/>
                    <a:gd name="connsiteY31" fmla="*/ 26987 h 217487"/>
                    <a:gd name="connsiteX32" fmla="*/ 222250 w 512762"/>
                    <a:gd name="connsiteY32" fmla="*/ 23812 h 217487"/>
                    <a:gd name="connsiteX33" fmla="*/ 277812 w 512762"/>
                    <a:gd name="connsiteY33" fmla="*/ 0 h 21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2762" h="217487">
                      <a:moveTo>
                        <a:pt x="277812" y="0"/>
                      </a:moveTo>
                      <a:lnTo>
                        <a:pt x="512762" y="63500"/>
                      </a:lnTo>
                      <a:lnTo>
                        <a:pt x="481012" y="65087"/>
                      </a:lnTo>
                      <a:lnTo>
                        <a:pt x="450850" y="65087"/>
                      </a:lnTo>
                      <a:lnTo>
                        <a:pt x="427037" y="71437"/>
                      </a:lnTo>
                      <a:lnTo>
                        <a:pt x="404812" y="82550"/>
                      </a:lnTo>
                      <a:lnTo>
                        <a:pt x="382587" y="107950"/>
                      </a:lnTo>
                      <a:lnTo>
                        <a:pt x="374650" y="123825"/>
                      </a:lnTo>
                      <a:lnTo>
                        <a:pt x="377825" y="150812"/>
                      </a:lnTo>
                      <a:lnTo>
                        <a:pt x="387350" y="177800"/>
                      </a:lnTo>
                      <a:lnTo>
                        <a:pt x="401637" y="200025"/>
                      </a:lnTo>
                      <a:lnTo>
                        <a:pt x="388937" y="212725"/>
                      </a:lnTo>
                      <a:lnTo>
                        <a:pt x="377825" y="217487"/>
                      </a:lnTo>
                      <a:lnTo>
                        <a:pt x="346075" y="195262"/>
                      </a:lnTo>
                      <a:lnTo>
                        <a:pt x="306387" y="177800"/>
                      </a:lnTo>
                      <a:lnTo>
                        <a:pt x="263525" y="166687"/>
                      </a:lnTo>
                      <a:lnTo>
                        <a:pt x="236537" y="160337"/>
                      </a:lnTo>
                      <a:lnTo>
                        <a:pt x="200025" y="142875"/>
                      </a:lnTo>
                      <a:lnTo>
                        <a:pt x="173037" y="139700"/>
                      </a:lnTo>
                      <a:lnTo>
                        <a:pt x="149225" y="136525"/>
                      </a:lnTo>
                      <a:lnTo>
                        <a:pt x="107950" y="142875"/>
                      </a:lnTo>
                      <a:lnTo>
                        <a:pt x="63500" y="131762"/>
                      </a:lnTo>
                      <a:lnTo>
                        <a:pt x="11112" y="119062"/>
                      </a:lnTo>
                      <a:lnTo>
                        <a:pt x="0" y="115887"/>
                      </a:lnTo>
                      <a:lnTo>
                        <a:pt x="23812" y="95250"/>
                      </a:lnTo>
                      <a:lnTo>
                        <a:pt x="61912" y="76200"/>
                      </a:lnTo>
                      <a:lnTo>
                        <a:pt x="90487" y="58737"/>
                      </a:lnTo>
                      <a:lnTo>
                        <a:pt x="109537" y="52387"/>
                      </a:lnTo>
                      <a:lnTo>
                        <a:pt x="128587" y="38100"/>
                      </a:lnTo>
                      <a:lnTo>
                        <a:pt x="149225" y="33337"/>
                      </a:lnTo>
                      <a:lnTo>
                        <a:pt x="168275" y="31750"/>
                      </a:lnTo>
                      <a:lnTo>
                        <a:pt x="190500" y="26987"/>
                      </a:lnTo>
                      <a:lnTo>
                        <a:pt x="222250" y="23812"/>
                      </a:lnTo>
                      <a:lnTo>
                        <a:pt x="277812" y="0"/>
                      </a:lnTo>
                      <a:close/>
                    </a:path>
                  </a:pathLst>
                </a:custGeom>
                <a:solidFill>
                  <a:srgbClr val="B3F808"/>
                </a:solidFill>
                <a:ln>
                  <a:solidFill>
                    <a:schemeClr val="bg1">
                      <a:lumMod val="95000"/>
                      <a:lumOff val="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200" dirty="0">
                    <a:solidFill>
                      <a:srgbClr val="000000"/>
                    </a:solidFill>
                  </a:endParaRPr>
                </a:p>
              </p:txBody>
            </p:sp>
            <p:sp>
              <p:nvSpPr>
                <p:cNvPr id="22" name="Freeform 21"/>
                <p:cNvSpPr/>
                <p:nvPr/>
              </p:nvSpPr>
              <p:spPr bwMode="auto">
                <a:xfrm>
                  <a:off x="617537" y="3073400"/>
                  <a:ext cx="546100" cy="223838"/>
                </a:xfrm>
                <a:custGeom>
                  <a:avLst/>
                  <a:gdLst>
                    <a:gd name="connsiteX0" fmla="*/ 0 w 546100"/>
                    <a:gd name="connsiteY0" fmla="*/ 0 h 223838"/>
                    <a:gd name="connsiteX1" fmla="*/ 87312 w 546100"/>
                    <a:gd name="connsiteY1" fmla="*/ 12700 h 223838"/>
                    <a:gd name="connsiteX2" fmla="*/ 160337 w 546100"/>
                    <a:gd name="connsiteY2" fmla="*/ 15875 h 223838"/>
                    <a:gd name="connsiteX3" fmla="*/ 233362 w 546100"/>
                    <a:gd name="connsiteY3" fmla="*/ 42863 h 223838"/>
                    <a:gd name="connsiteX4" fmla="*/ 304800 w 546100"/>
                    <a:gd name="connsiteY4" fmla="*/ 77788 h 223838"/>
                    <a:gd name="connsiteX5" fmla="*/ 357187 w 546100"/>
                    <a:gd name="connsiteY5" fmla="*/ 93663 h 223838"/>
                    <a:gd name="connsiteX6" fmla="*/ 411162 w 546100"/>
                    <a:gd name="connsiteY6" fmla="*/ 128588 h 223838"/>
                    <a:gd name="connsiteX7" fmla="*/ 460375 w 546100"/>
                    <a:gd name="connsiteY7" fmla="*/ 158750 h 223838"/>
                    <a:gd name="connsiteX8" fmla="*/ 501650 w 546100"/>
                    <a:gd name="connsiteY8" fmla="*/ 190500 h 223838"/>
                    <a:gd name="connsiteX9" fmla="*/ 538162 w 546100"/>
                    <a:gd name="connsiteY9" fmla="*/ 215900 h 223838"/>
                    <a:gd name="connsiteX10" fmla="*/ 546100 w 546100"/>
                    <a:gd name="connsiteY10" fmla="*/ 223838 h 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100" h="223838">
                      <a:moveTo>
                        <a:pt x="0" y="0"/>
                      </a:moveTo>
                      <a:cubicBezTo>
                        <a:pt x="30294" y="5027"/>
                        <a:pt x="60589" y="10054"/>
                        <a:pt x="87312" y="12700"/>
                      </a:cubicBezTo>
                      <a:cubicBezTo>
                        <a:pt x="114035" y="15346"/>
                        <a:pt x="135995" y="10848"/>
                        <a:pt x="160337" y="15875"/>
                      </a:cubicBezTo>
                      <a:cubicBezTo>
                        <a:pt x="184679" y="20902"/>
                        <a:pt x="209285" y="32544"/>
                        <a:pt x="233362" y="42863"/>
                      </a:cubicBezTo>
                      <a:cubicBezTo>
                        <a:pt x="257439" y="53182"/>
                        <a:pt x="284162" y="69321"/>
                        <a:pt x="304800" y="77788"/>
                      </a:cubicBezTo>
                      <a:cubicBezTo>
                        <a:pt x="325438" y="86255"/>
                        <a:pt x="339460" y="85196"/>
                        <a:pt x="357187" y="93663"/>
                      </a:cubicBezTo>
                      <a:cubicBezTo>
                        <a:pt x="374914" y="102130"/>
                        <a:pt x="393964" y="117740"/>
                        <a:pt x="411162" y="128588"/>
                      </a:cubicBezTo>
                      <a:cubicBezTo>
                        <a:pt x="428360" y="139436"/>
                        <a:pt x="445294" y="148431"/>
                        <a:pt x="460375" y="158750"/>
                      </a:cubicBezTo>
                      <a:cubicBezTo>
                        <a:pt x="475456" y="169069"/>
                        <a:pt x="488686" y="180975"/>
                        <a:pt x="501650" y="190500"/>
                      </a:cubicBezTo>
                      <a:cubicBezTo>
                        <a:pt x="514614" y="200025"/>
                        <a:pt x="530754" y="210344"/>
                        <a:pt x="538162" y="215900"/>
                      </a:cubicBezTo>
                      <a:cubicBezTo>
                        <a:pt x="545570" y="221456"/>
                        <a:pt x="545835" y="222647"/>
                        <a:pt x="546100" y="223838"/>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23" name="Freeform 22"/>
                <p:cNvSpPr/>
                <p:nvPr/>
              </p:nvSpPr>
              <p:spPr bwMode="auto">
                <a:xfrm>
                  <a:off x="677862" y="3019425"/>
                  <a:ext cx="292100" cy="336550"/>
                </a:xfrm>
                <a:custGeom>
                  <a:avLst/>
                  <a:gdLst>
                    <a:gd name="connsiteX0" fmla="*/ 144462 w 286279"/>
                    <a:gd name="connsiteY0" fmla="*/ 0 h 328613"/>
                    <a:gd name="connsiteX1" fmla="*/ 207962 w 286279"/>
                    <a:gd name="connsiteY1" fmla="*/ 12700 h 328613"/>
                    <a:gd name="connsiteX2" fmla="*/ 234950 w 286279"/>
                    <a:gd name="connsiteY2" fmla="*/ 26988 h 328613"/>
                    <a:gd name="connsiteX3" fmla="*/ 246062 w 286279"/>
                    <a:gd name="connsiteY3" fmla="*/ 38100 h 328613"/>
                    <a:gd name="connsiteX4" fmla="*/ 258762 w 286279"/>
                    <a:gd name="connsiteY4" fmla="*/ 74613 h 328613"/>
                    <a:gd name="connsiteX5" fmla="*/ 276225 w 286279"/>
                    <a:gd name="connsiteY5" fmla="*/ 85725 h 328613"/>
                    <a:gd name="connsiteX6" fmla="*/ 285750 w 286279"/>
                    <a:gd name="connsiteY6" fmla="*/ 111125 h 328613"/>
                    <a:gd name="connsiteX7" fmla="*/ 273050 w 286279"/>
                    <a:gd name="connsiteY7" fmla="*/ 117475 h 328613"/>
                    <a:gd name="connsiteX8" fmla="*/ 234950 w 286279"/>
                    <a:gd name="connsiteY8" fmla="*/ 146050 h 328613"/>
                    <a:gd name="connsiteX9" fmla="*/ 220662 w 286279"/>
                    <a:gd name="connsiteY9" fmla="*/ 157163 h 328613"/>
                    <a:gd name="connsiteX10" fmla="*/ 217487 w 286279"/>
                    <a:gd name="connsiteY10" fmla="*/ 176213 h 328613"/>
                    <a:gd name="connsiteX11" fmla="*/ 217487 w 286279"/>
                    <a:gd name="connsiteY11" fmla="*/ 198438 h 328613"/>
                    <a:gd name="connsiteX12" fmla="*/ 223837 w 286279"/>
                    <a:gd name="connsiteY12" fmla="*/ 215900 h 328613"/>
                    <a:gd name="connsiteX13" fmla="*/ 212725 w 286279"/>
                    <a:gd name="connsiteY13" fmla="*/ 241300 h 328613"/>
                    <a:gd name="connsiteX14" fmla="*/ 171450 w 286279"/>
                    <a:gd name="connsiteY14" fmla="*/ 287338 h 328613"/>
                    <a:gd name="connsiteX15" fmla="*/ 136525 w 286279"/>
                    <a:gd name="connsiteY15" fmla="*/ 293688 h 328613"/>
                    <a:gd name="connsiteX16" fmla="*/ 68262 w 286279"/>
                    <a:gd name="connsiteY16" fmla="*/ 314325 h 328613"/>
                    <a:gd name="connsiteX17" fmla="*/ 30162 w 286279"/>
                    <a:gd name="connsiteY17" fmla="*/ 317500 h 328613"/>
                    <a:gd name="connsiteX18" fmla="*/ 0 w 286279"/>
                    <a:gd name="connsiteY18" fmla="*/ 328613 h 328613"/>
                    <a:gd name="connsiteX0" fmla="*/ 150812 w 292629"/>
                    <a:gd name="connsiteY0" fmla="*/ 0 h 336551"/>
                    <a:gd name="connsiteX1" fmla="*/ 214312 w 292629"/>
                    <a:gd name="connsiteY1" fmla="*/ 12700 h 336551"/>
                    <a:gd name="connsiteX2" fmla="*/ 241300 w 292629"/>
                    <a:gd name="connsiteY2" fmla="*/ 26988 h 336551"/>
                    <a:gd name="connsiteX3" fmla="*/ 252412 w 292629"/>
                    <a:gd name="connsiteY3" fmla="*/ 38100 h 336551"/>
                    <a:gd name="connsiteX4" fmla="*/ 265112 w 292629"/>
                    <a:gd name="connsiteY4" fmla="*/ 74613 h 336551"/>
                    <a:gd name="connsiteX5" fmla="*/ 282575 w 292629"/>
                    <a:gd name="connsiteY5" fmla="*/ 85725 h 336551"/>
                    <a:gd name="connsiteX6" fmla="*/ 292100 w 292629"/>
                    <a:gd name="connsiteY6" fmla="*/ 111125 h 336551"/>
                    <a:gd name="connsiteX7" fmla="*/ 279400 w 292629"/>
                    <a:gd name="connsiteY7" fmla="*/ 117475 h 336551"/>
                    <a:gd name="connsiteX8" fmla="*/ 241300 w 292629"/>
                    <a:gd name="connsiteY8" fmla="*/ 146050 h 336551"/>
                    <a:gd name="connsiteX9" fmla="*/ 227012 w 292629"/>
                    <a:gd name="connsiteY9" fmla="*/ 157163 h 336551"/>
                    <a:gd name="connsiteX10" fmla="*/ 223837 w 292629"/>
                    <a:gd name="connsiteY10" fmla="*/ 176213 h 336551"/>
                    <a:gd name="connsiteX11" fmla="*/ 223837 w 292629"/>
                    <a:gd name="connsiteY11" fmla="*/ 198438 h 336551"/>
                    <a:gd name="connsiteX12" fmla="*/ 230187 w 292629"/>
                    <a:gd name="connsiteY12" fmla="*/ 215900 h 336551"/>
                    <a:gd name="connsiteX13" fmla="*/ 219075 w 292629"/>
                    <a:gd name="connsiteY13" fmla="*/ 241300 h 336551"/>
                    <a:gd name="connsiteX14" fmla="*/ 177800 w 292629"/>
                    <a:gd name="connsiteY14" fmla="*/ 287338 h 336551"/>
                    <a:gd name="connsiteX15" fmla="*/ 142875 w 292629"/>
                    <a:gd name="connsiteY15" fmla="*/ 293688 h 336551"/>
                    <a:gd name="connsiteX16" fmla="*/ 74612 w 292629"/>
                    <a:gd name="connsiteY16" fmla="*/ 314325 h 336551"/>
                    <a:gd name="connsiteX17" fmla="*/ 36512 w 292629"/>
                    <a:gd name="connsiteY17" fmla="*/ 317500 h 336551"/>
                    <a:gd name="connsiteX18" fmla="*/ 0 w 292629"/>
                    <a:gd name="connsiteY18" fmla="*/ 336551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629" h="336551">
                      <a:moveTo>
                        <a:pt x="150812" y="0"/>
                      </a:moveTo>
                      <a:cubicBezTo>
                        <a:pt x="175021" y="4101"/>
                        <a:pt x="199231" y="8202"/>
                        <a:pt x="214312" y="12700"/>
                      </a:cubicBezTo>
                      <a:cubicBezTo>
                        <a:pt x="229393" y="17198"/>
                        <a:pt x="234950" y="22755"/>
                        <a:pt x="241300" y="26988"/>
                      </a:cubicBezTo>
                      <a:cubicBezTo>
                        <a:pt x="247650" y="31221"/>
                        <a:pt x="248443" y="30163"/>
                        <a:pt x="252412" y="38100"/>
                      </a:cubicBezTo>
                      <a:cubicBezTo>
                        <a:pt x="256381" y="46037"/>
                        <a:pt x="260085" y="66676"/>
                        <a:pt x="265112" y="74613"/>
                      </a:cubicBezTo>
                      <a:cubicBezTo>
                        <a:pt x="270139" y="82550"/>
                        <a:pt x="278077" y="79640"/>
                        <a:pt x="282575" y="85725"/>
                      </a:cubicBezTo>
                      <a:cubicBezTo>
                        <a:pt x="287073" y="91810"/>
                        <a:pt x="292629" y="105833"/>
                        <a:pt x="292100" y="111125"/>
                      </a:cubicBezTo>
                      <a:cubicBezTo>
                        <a:pt x="291571" y="116417"/>
                        <a:pt x="287867" y="111654"/>
                        <a:pt x="279400" y="117475"/>
                      </a:cubicBezTo>
                      <a:cubicBezTo>
                        <a:pt x="270933" y="123296"/>
                        <a:pt x="250031" y="139435"/>
                        <a:pt x="241300" y="146050"/>
                      </a:cubicBezTo>
                      <a:cubicBezTo>
                        <a:pt x="232569" y="152665"/>
                        <a:pt x="229922" y="152136"/>
                        <a:pt x="227012" y="157163"/>
                      </a:cubicBezTo>
                      <a:cubicBezTo>
                        <a:pt x="224102" y="162190"/>
                        <a:pt x="224366" y="169334"/>
                        <a:pt x="223837" y="176213"/>
                      </a:cubicBezTo>
                      <a:cubicBezTo>
                        <a:pt x="223308" y="183092"/>
                        <a:pt x="222779" y="191824"/>
                        <a:pt x="223837" y="198438"/>
                      </a:cubicBezTo>
                      <a:cubicBezTo>
                        <a:pt x="224895" y="205052"/>
                        <a:pt x="230981" y="208756"/>
                        <a:pt x="230187" y="215900"/>
                      </a:cubicBezTo>
                      <a:cubicBezTo>
                        <a:pt x="229393" y="223044"/>
                        <a:pt x="227806" y="229394"/>
                        <a:pt x="219075" y="241300"/>
                      </a:cubicBezTo>
                      <a:cubicBezTo>
                        <a:pt x="210344" y="253206"/>
                        <a:pt x="190500" y="278607"/>
                        <a:pt x="177800" y="287338"/>
                      </a:cubicBezTo>
                      <a:cubicBezTo>
                        <a:pt x="165100" y="296069"/>
                        <a:pt x="160073" y="289190"/>
                        <a:pt x="142875" y="293688"/>
                      </a:cubicBezTo>
                      <a:cubicBezTo>
                        <a:pt x="125677" y="298186"/>
                        <a:pt x="92339" y="310356"/>
                        <a:pt x="74612" y="314325"/>
                      </a:cubicBezTo>
                      <a:cubicBezTo>
                        <a:pt x="56885" y="318294"/>
                        <a:pt x="48947" y="313796"/>
                        <a:pt x="36512" y="317500"/>
                      </a:cubicBezTo>
                      <a:cubicBezTo>
                        <a:pt x="24077" y="321204"/>
                        <a:pt x="9392" y="332185"/>
                        <a:pt x="0" y="336551"/>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24" name="Freeform 23"/>
                <p:cNvSpPr/>
                <p:nvPr/>
              </p:nvSpPr>
              <p:spPr bwMode="auto">
                <a:xfrm>
                  <a:off x="796925" y="3302000"/>
                  <a:ext cx="361950" cy="101600"/>
                </a:xfrm>
                <a:custGeom>
                  <a:avLst/>
                  <a:gdLst>
                    <a:gd name="connsiteX0" fmla="*/ 361950 w 361950"/>
                    <a:gd name="connsiteY0" fmla="*/ 0 h 101600"/>
                    <a:gd name="connsiteX1" fmla="*/ 280988 w 361950"/>
                    <a:gd name="connsiteY1" fmla="*/ 42863 h 101600"/>
                    <a:gd name="connsiteX2" fmla="*/ 244475 w 361950"/>
                    <a:gd name="connsiteY2" fmla="*/ 58738 h 101600"/>
                    <a:gd name="connsiteX3" fmla="*/ 196850 w 361950"/>
                    <a:gd name="connsiteY3" fmla="*/ 71438 h 101600"/>
                    <a:gd name="connsiteX4" fmla="*/ 160338 w 361950"/>
                    <a:gd name="connsiteY4" fmla="*/ 77788 h 101600"/>
                    <a:gd name="connsiteX5" fmla="*/ 123825 w 361950"/>
                    <a:gd name="connsiteY5" fmla="*/ 79375 h 101600"/>
                    <a:gd name="connsiteX6" fmla="*/ 90488 w 361950"/>
                    <a:gd name="connsiteY6" fmla="*/ 80963 h 101600"/>
                    <a:gd name="connsiteX7" fmla="*/ 60325 w 361950"/>
                    <a:gd name="connsiteY7" fmla="*/ 87313 h 101600"/>
                    <a:gd name="connsiteX8" fmla="*/ 36513 w 361950"/>
                    <a:gd name="connsiteY8" fmla="*/ 95250 h 101600"/>
                    <a:gd name="connsiteX9" fmla="*/ 0 w 361950"/>
                    <a:gd name="connsiteY9" fmla="*/ 101600 h 101600"/>
                    <a:gd name="connsiteX10" fmla="*/ 0 w 361950"/>
                    <a:gd name="connsiteY10"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 h="101600">
                      <a:moveTo>
                        <a:pt x="361950" y="0"/>
                      </a:moveTo>
                      <a:lnTo>
                        <a:pt x="280988" y="42863"/>
                      </a:lnTo>
                      <a:cubicBezTo>
                        <a:pt x="261409" y="52653"/>
                        <a:pt x="258498" y="53975"/>
                        <a:pt x="244475" y="58738"/>
                      </a:cubicBezTo>
                      <a:cubicBezTo>
                        <a:pt x="230452" y="63501"/>
                        <a:pt x="210873" y="68263"/>
                        <a:pt x="196850" y="71438"/>
                      </a:cubicBezTo>
                      <a:cubicBezTo>
                        <a:pt x="182827" y="74613"/>
                        <a:pt x="172509" y="76465"/>
                        <a:pt x="160338" y="77788"/>
                      </a:cubicBezTo>
                      <a:cubicBezTo>
                        <a:pt x="148167" y="79111"/>
                        <a:pt x="123825" y="79375"/>
                        <a:pt x="123825" y="79375"/>
                      </a:cubicBezTo>
                      <a:cubicBezTo>
                        <a:pt x="112183" y="79904"/>
                        <a:pt x="101071" y="79640"/>
                        <a:pt x="90488" y="80963"/>
                      </a:cubicBezTo>
                      <a:cubicBezTo>
                        <a:pt x="79905" y="82286"/>
                        <a:pt x="69321" y="84932"/>
                        <a:pt x="60325" y="87313"/>
                      </a:cubicBezTo>
                      <a:cubicBezTo>
                        <a:pt x="51329" y="89694"/>
                        <a:pt x="46567" y="92869"/>
                        <a:pt x="36513" y="95250"/>
                      </a:cubicBezTo>
                      <a:cubicBezTo>
                        <a:pt x="26459" y="97631"/>
                        <a:pt x="0" y="101600"/>
                        <a:pt x="0" y="101600"/>
                      </a:cubicBezTo>
                      <a:lnTo>
                        <a:pt x="0" y="101600"/>
                      </a:ln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25" name="Freeform 24"/>
                <p:cNvSpPr/>
                <p:nvPr/>
              </p:nvSpPr>
              <p:spPr bwMode="auto">
                <a:xfrm>
                  <a:off x="1093787" y="3430588"/>
                  <a:ext cx="255588" cy="104775"/>
                </a:xfrm>
                <a:custGeom>
                  <a:avLst/>
                  <a:gdLst>
                    <a:gd name="connsiteX0" fmla="*/ 255587 w 255587"/>
                    <a:gd name="connsiteY0" fmla="*/ 0 h 104775"/>
                    <a:gd name="connsiteX1" fmla="*/ 158750 w 255587"/>
                    <a:gd name="connsiteY1" fmla="*/ 11112 h 104775"/>
                    <a:gd name="connsiteX2" fmla="*/ 106362 w 255587"/>
                    <a:gd name="connsiteY2" fmla="*/ 15875 h 104775"/>
                    <a:gd name="connsiteX3" fmla="*/ 73025 w 255587"/>
                    <a:gd name="connsiteY3" fmla="*/ 41275 h 104775"/>
                    <a:gd name="connsiteX4" fmla="*/ 49212 w 255587"/>
                    <a:gd name="connsiteY4" fmla="*/ 65087 h 104775"/>
                    <a:gd name="connsiteX5" fmla="*/ 25400 w 255587"/>
                    <a:gd name="connsiteY5" fmla="*/ 85725 h 104775"/>
                    <a:gd name="connsiteX6" fmla="*/ 0 w 255587"/>
                    <a:gd name="connsiteY6" fmla="*/ 104775 h 104775"/>
                    <a:gd name="connsiteX7" fmla="*/ 0 w 255587"/>
                    <a:gd name="connsiteY7"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587" h="104775">
                      <a:moveTo>
                        <a:pt x="255587" y="0"/>
                      </a:moveTo>
                      <a:lnTo>
                        <a:pt x="158750" y="11112"/>
                      </a:lnTo>
                      <a:cubicBezTo>
                        <a:pt x="133879" y="13758"/>
                        <a:pt x="120649" y="10848"/>
                        <a:pt x="106362" y="15875"/>
                      </a:cubicBezTo>
                      <a:cubicBezTo>
                        <a:pt x="92075" y="20902"/>
                        <a:pt x="82550" y="33073"/>
                        <a:pt x="73025" y="41275"/>
                      </a:cubicBezTo>
                      <a:cubicBezTo>
                        <a:pt x="63500" y="49477"/>
                        <a:pt x="57150" y="57679"/>
                        <a:pt x="49212" y="65087"/>
                      </a:cubicBezTo>
                      <a:cubicBezTo>
                        <a:pt x="41275" y="72495"/>
                        <a:pt x="33602" y="79110"/>
                        <a:pt x="25400" y="85725"/>
                      </a:cubicBezTo>
                      <a:cubicBezTo>
                        <a:pt x="17198" y="92340"/>
                        <a:pt x="0" y="104775"/>
                        <a:pt x="0" y="104775"/>
                      </a:cubicBezTo>
                      <a:lnTo>
                        <a:pt x="0" y="104775"/>
                      </a:ln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26" name="Freeform 25"/>
                <p:cNvSpPr/>
                <p:nvPr/>
              </p:nvSpPr>
              <p:spPr bwMode="auto">
                <a:xfrm>
                  <a:off x="1354137" y="3435350"/>
                  <a:ext cx="307975" cy="133350"/>
                </a:xfrm>
                <a:custGeom>
                  <a:avLst/>
                  <a:gdLst>
                    <a:gd name="connsiteX0" fmla="*/ 307975 w 307975"/>
                    <a:gd name="connsiteY0" fmla="*/ 133350 h 133350"/>
                    <a:gd name="connsiteX1" fmla="*/ 214312 w 307975"/>
                    <a:gd name="connsiteY1" fmla="*/ 106363 h 133350"/>
                    <a:gd name="connsiteX2" fmla="*/ 174625 w 307975"/>
                    <a:gd name="connsiteY2" fmla="*/ 84138 h 133350"/>
                    <a:gd name="connsiteX3" fmla="*/ 122237 w 307975"/>
                    <a:gd name="connsiteY3" fmla="*/ 71438 h 133350"/>
                    <a:gd name="connsiteX4" fmla="*/ 77787 w 307975"/>
                    <a:gd name="connsiteY4" fmla="*/ 39688 h 133350"/>
                    <a:gd name="connsiteX5" fmla="*/ 53975 w 307975"/>
                    <a:gd name="connsiteY5" fmla="*/ 26988 h 133350"/>
                    <a:gd name="connsiteX6" fmla="*/ 22225 w 307975"/>
                    <a:gd name="connsiteY6" fmla="*/ 17463 h 133350"/>
                    <a:gd name="connsiteX7" fmla="*/ 0 w 307975"/>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33350">
                      <a:moveTo>
                        <a:pt x="307975" y="133350"/>
                      </a:moveTo>
                      <a:cubicBezTo>
                        <a:pt x="272256" y="123957"/>
                        <a:pt x="236537" y="114565"/>
                        <a:pt x="214312" y="106363"/>
                      </a:cubicBezTo>
                      <a:cubicBezTo>
                        <a:pt x="192087" y="98161"/>
                        <a:pt x="189971" y="89959"/>
                        <a:pt x="174625" y="84138"/>
                      </a:cubicBezTo>
                      <a:cubicBezTo>
                        <a:pt x="159279" y="78317"/>
                        <a:pt x="138377" y="78846"/>
                        <a:pt x="122237" y="71438"/>
                      </a:cubicBezTo>
                      <a:cubicBezTo>
                        <a:pt x="106097" y="64030"/>
                        <a:pt x="89164" y="47096"/>
                        <a:pt x="77787" y="39688"/>
                      </a:cubicBezTo>
                      <a:cubicBezTo>
                        <a:pt x="66410" y="32280"/>
                        <a:pt x="63235" y="30692"/>
                        <a:pt x="53975" y="26988"/>
                      </a:cubicBezTo>
                      <a:cubicBezTo>
                        <a:pt x="44715" y="23284"/>
                        <a:pt x="31221" y="21961"/>
                        <a:pt x="22225" y="17463"/>
                      </a:cubicBezTo>
                      <a:cubicBezTo>
                        <a:pt x="13229" y="12965"/>
                        <a:pt x="6614" y="6482"/>
                        <a:pt x="0" y="0"/>
                      </a:cubicBezTo>
                    </a:path>
                  </a:pathLst>
                </a:custGeom>
                <a:noFill/>
                <a:ln w="9525" cap="flat" cmpd="sng" algn="ctr">
                  <a:solidFill>
                    <a:schemeClr val="bg1">
                      <a:lumMod val="95000"/>
                      <a:lumOff val="5000"/>
                    </a:schemeClr>
                  </a:solidFill>
                  <a:prstDash val="solid"/>
                  <a:round/>
                  <a:headEnd type="none" w="med" len="med"/>
                  <a:tailEnd type="none" w="med" len="med"/>
                </a:ln>
                <a:effectLst/>
              </p:spPr>
              <p:txBody>
                <a:bodyPr anchor="ctr"/>
                <a:lstStyle/>
                <a:p>
                  <a:pPr>
                    <a:defRPr/>
                  </a:pPr>
                  <a:endParaRPr lang="en-US" sz="1200" dirty="0"/>
                </a:p>
              </p:txBody>
            </p:sp>
            <p:sp>
              <p:nvSpPr>
                <p:cNvPr id="27" name="Text Box 11"/>
                <p:cNvSpPr txBox="1">
                  <a:spLocks noChangeArrowheads="1"/>
                </p:cNvSpPr>
                <p:nvPr/>
              </p:nvSpPr>
              <p:spPr bwMode="gray">
                <a:xfrm>
                  <a:off x="1219200" y="3190875"/>
                  <a:ext cx="358571" cy="278994"/>
                </a:xfrm>
                <a:prstGeom prst="rect">
                  <a:avLst/>
                </a:prstGeom>
                <a:noFill/>
                <a:ln w="9525">
                  <a:noFill/>
                  <a:miter lim="800000"/>
                  <a:headEnd/>
                  <a:tailEnd/>
                </a:ln>
              </p:spPr>
              <p:txBody>
                <a:bodyPr wrap="none" lIns="93414" tIns="46708" rIns="93414" bIns="46708">
                  <a:spAutoFit/>
                </a:bodyPr>
                <a:lstStyle/>
                <a:p>
                  <a:pPr>
                    <a:spcBef>
                      <a:spcPct val="30000"/>
                    </a:spcBef>
                  </a:pPr>
                  <a:r>
                    <a:rPr lang="en-US" sz="1200" dirty="0">
                      <a:solidFill>
                        <a:schemeClr val="bg1"/>
                      </a:solidFill>
                    </a:rPr>
                    <a:t>10</a:t>
                  </a:r>
                </a:p>
              </p:txBody>
            </p:sp>
            <p:sp>
              <p:nvSpPr>
                <p:cNvPr id="28" name="Text Box 12"/>
                <p:cNvSpPr txBox="1">
                  <a:spLocks noChangeArrowheads="1"/>
                </p:cNvSpPr>
                <p:nvPr/>
              </p:nvSpPr>
              <p:spPr bwMode="gray">
                <a:xfrm>
                  <a:off x="914400" y="2959100"/>
                  <a:ext cx="401852" cy="278994"/>
                </a:xfrm>
                <a:prstGeom prst="rect">
                  <a:avLst/>
                </a:prstGeom>
                <a:noFill/>
                <a:ln w="9525">
                  <a:noFill/>
                  <a:miter lim="800000"/>
                  <a:headEnd/>
                  <a:tailEnd/>
                </a:ln>
              </p:spPr>
              <p:txBody>
                <a:bodyPr wrap="none" lIns="93414" tIns="46708" rIns="93414" bIns="46708">
                  <a:spAutoFit/>
                </a:bodyPr>
                <a:lstStyle/>
                <a:p>
                  <a:pPr>
                    <a:spcBef>
                      <a:spcPct val="30000"/>
                    </a:spcBef>
                  </a:pPr>
                  <a:r>
                    <a:rPr lang="en-US" sz="1200" dirty="0">
                      <a:solidFill>
                        <a:srgbClr val="000000"/>
                      </a:solidFill>
                    </a:rPr>
                    <a:t>6.6</a:t>
                  </a:r>
                </a:p>
              </p:txBody>
            </p:sp>
            <p:sp>
              <p:nvSpPr>
                <p:cNvPr id="29" name="Text Box 12"/>
                <p:cNvSpPr txBox="1">
                  <a:spLocks noChangeArrowheads="1"/>
                </p:cNvSpPr>
                <p:nvPr/>
              </p:nvSpPr>
              <p:spPr bwMode="gray">
                <a:xfrm>
                  <a:off x="1524000" y="3267075"/>
                  <a:ext cx="401852" cy="278994"/>
                </a:xfrm>
                <a:prstGeom prst="rect">
                  <a:avLst/>
                </a:prstGeom>
                <a:noFill/>
                <a:ln w="9525">
                  <a:noFill/>
                  <a:miter lim="800000"/>
                  <a:headEnd/>
                  <a:tailEnd/>
                </a:ln>
              </p:spPr>
              <p:txBody>
                <a:bodyPr wrap="none" lIns="93414" tIns="46708" rIns="93414" bIns="46708">
                  <a:spAutoFit/>
                </a:bodyPr>
                <a:lstStyle/>
                <a:p>
                  <a:pPr>
                    <a:spcBef>
                      <a:spcPct val="30000"/>
                    </a:spcBef>
                  </a:pPr>
                  <a:r>
                    <a:rPr lang="en-US" sz="1200" dirty="0">
                      <a:solidFill>
                        <a:srgbClr val="000000"/>
                      </a:solidFill>
                    </a:rPr>
                    <a:t>7.0</a:t>
                  </a:r>
                </a:p>
              </p:txBody>
            </p:sp>
            <p:sp>
              <p:nvSpPr>
                <p:cNvPr id="30" name="Text Box 12"/>
                <p:cNvSpPr txBox="1">
                  <a:spLocks noChangeArrowheads="1"/>
                </p:cNvSpPr>
                <p:nvPr/>
              </p:nvSpPr>
              <p:spPr bwMode="gray">
                <a:xfrm>
                  <a:off x="1804987" y="2965450"/>
                  <a:ext cx="401852" cy="278994"/>
                </a:xfrm>
                <a:prstGeom prst="rect">
                  <a:avLst/>
                </a:prstGeom>
                <a:noFill/>
                <a:ln w="9525">
                  <a:noFill/>
                  <a:miter lim="800000"/>
                  <a:headEnd/>
                  <a:tailEnd/>
                </a:ln>
              </p:spPr>
              <p:txBody>
                <a:bodyPr wrap="none" lIns="93414" tIns="46708" rIns="93414" bIns="46708">
                  <a:spAutoFit/>
                </a:bodyPr>
                <a:lstStyle/>
                <a:p>
                  <a:pPr>
                    <a:spcBef>
                      <a:spcPct val="30000"/>
                    </a:spcBef>
                  </a:pPr>
                  <a:r>
                    <a:rPr lang="en-US" sz="1200" dirty="0">
                      <a:solidFill>
                        <a:srgbClr val="000000"/>
                      </a:solidFill>
                    </a:rPr>
                    <a:t>4.2</a:t>
                  </a:r>
                </a:p>
              </p:txBody>
            </p:sp>
            <p:sp>
              <p:nvSpPr>
                <p:cNvPr id="31" name="Text Box 12"/>
                <p:cNvSpPr txBox="1">
                  <a:spLocks noChangeArrowheads="1"/>
                </p:cNvSpPr>
                <p:nvPr/>
              </p:nvSpPr>
              <p:spPr bwMode="gray">
                <a:xfrm>
                  <a:off x="457200" y="3041650"/>
                  <a:ext cx="401852" cy="278994"/>
                </a:xfrm>
                <a:prstGeom prst="rect">
                  <a:avLst/>
                </a:prstGeom>
                <a:noFill/>
                <a:ln w="9525">
                  <a:noFill/>
                  <a:miter lim="800000"/>
                  <a:headEnd/>
                  <a:tailEnd/>
                </a:ln>
              </p:spPr>
              <p:txBody>
                <a:bodyPr wrap="none" lIns="93414" tIns="46708" rIns="93414" bIns="46708">
                  <a:spAutoFit/>
                </a:bodyPr>
                <a:lstStyle/>
                <a:p>
                  <a:pPr>
                    <a:spcBef>
                      <a:spcPct val="30000"/>
                    </a:spcBef>
                  </a:pPr>
                  <a:r>
                    <a:rPr lang="en-US" sz="1200" dirty="0">
                      <a:solidFill>
                        <a:srgbClr val="000000"/>
                      </a:solidFill>
                    </a:rPr>
                    <a:t>1.8</a:t>
                  </a:r>
                </a:p>
              </p:txBody>
            </p:sp>
          </p:grpSp>
          <p:sp>
            <p:nvSpPr>
              <p:cNvPr id="6" name="Text Box 12"/>
              <p:cNvSpPr txBox="1">
                <a:spLocks noChangeArrowheads="1"/>
              </p:cNvSpPr>
              <p:nvPr/>
            </p:nvSpPr>
            <p:spPr bwMode="gray">
              <a:xfrm>
                <a:off x="7086600" y="1177925"/>
                <a:ext cx="401852" cy="278994"/>
              </a:xfrm>
              <a:prstGeom prst="rect">
                <a:avLst/>
              </a:prstGeom>
              <a:noFill/>
              <a:ln w="9525">
                <a:noFill/>
                <a:miter lim="800000"/>
                <a:headEnd/>
                <a:tailEnd/>
              </a:ln>
            </p:spPr>
            <p:txBody>
              <a:bodyPr wrap="none" lIns="93414" tIns="46708" rIns="93414" bIns="46708">
                <a:spAutoFit/>
              </a:bodyPr>
              <a:lstStyle/>
              <a:p>
                <a:pPr>
                  <a:spcBef>
                    <a:spcPct val="30000"/>
                  </a:spcBef>
                </a:pPr>
                <a:r>
                  <a:rPr lang="en-US" sz="1200" dirty="0">
                    <a:solidFill>
                      <a:srgbClr val="000000"/>
                    </a:solidFill>
                  </a:rPr>
                  <a:t>5.0</a:t>
                </a:r>
              </a:p>
            </p:txBody>
          </p:sp>
        </p:grpSp>
        <p:pic>
          <p:nvPicPr>
            <p:cNvPr id="32" name="Picture 39" descr="map_layer_analysis_01.png"/>
            <p:cNvPicPr>
              <a:picLocks noChangeAspect="1"/>
            </p:cNvPicPr>
            <p:nvPr/>
          </p:nvPicPr>
          <p:blipFill>
            <a:blip r:embed="rId3" cstate="print"/>
            <a:srcRect/>
            <a:stretch>
              <a:fillRect/>
            </a:stretch>
          </p:blipFill>
          <p:spPr bwMode="auto">
            <a:xfrm>
              <a:off x="7239000" y="2977140"/>
              <a:ext cx="1524000" cy="903721"/>
            </a:xfrm>
            <a:prstGeom prst="rect">
              <a:avLst/>
            </a:prstGeom>
            <a:noFill/>
            <a:ln w="9525">
              <a:noFill/>
              <a:miter lim="800000"/>
              <a:headEnd/>
              <a:tailEnd/>
            </a:ln>
          </p:spPr>
        </p:pic>
        <p:pic>
          <p:nvPicPr>
            <p:cNvPr id="33" name="Picture 26" descr="BinaryVeg.png"/>
            <p:cNvPicPr>
              <a:picLocks noChangeAspect="1"/>
            </p:cNvPicPr>
            <p:nvPr/>
          </p:nvPicPr>
          <p:blipFill>
            <a:blip r:embed="rId4" cstate="print"/>
            <a:srcRect/>
            <a:stretch>
              <a:fillRect/>
            </a:stretch>
          </p:blipFill>
          <p:spPr bwMode="auto">
            <a:xfrm>
              <a:off x="3118441" y="3003839"/>
              <a:ext cx="1524000" cy="850322"/>
            </a:xfrm>
            <a:prstGeom prst="rect">
              <a:avLst/>
            </a:prstGeom>
            <a:noFill/>
            <a:ln w="9525">
              <a:noFill/>
              <a:miter lim="800000"/>
              <a:headEnd/>
              <a:tailEnd/>
            </a:ln>
          </p:spPr>
        </p:pic>
        <p:pic>
          <p:nvPicPr>
            <p:cNvPr id="39" name="Picture 4" descr="users_map.png"/>
            <p:cNvPicPr>
              <a:picLocks noChangeAspect="1"/>
            </p:cNvPicPr>
            <p:nvPr/>
          </p:nvPicPr>
          <p:blipFill>
            <a:blip r:embed="rId5" cstate="print"/>
            <a:srcRect/>
            <a:stretch>
              <a:fillRect/>
            </a:stretch>
          </p:blipFill>
          <p:spPr bwMode="auto">
            <a:xfrm>
              <a:off x="5294453" y="2844006"/>
              <a:ext cx="1321383" cy="1169988"/>
            </a:xfrm>
            <a:prstGeom prst="rect">
              <a:avLst/>
            </a:prstGeom>
            <a:noFill/>
            <a:ln w="9525">
              <a:noFill/>
              <a:miter lim="800000"/>
              <a:headEnd/>
              <a:tailEnd/>
            </a:ln>
          </p:spPr>
        </p:pic>
        <p:sp>
          <p:nvSpPr>
            <p:cNvPr id="42" name="Right Arrow 41"/>
            <p:cNvSpPr/>
            <p:nvPr/>
          </p:nvSpPr>
          <p:spPr bwMode="auto">
            <a:xfrm>
              <a:off x="2590800" y="3318669"/>
              <a:ext cx="457200" cy="2206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43" name="Right Arrow 42"/>
            <p:cNvSpPr/>
            <p:nvPr/>
          </p:nvSpPr>
          <p:spPr bwMode="auto">
            <a:xfrm>
              <a:off x="4724400" y="3318669"/>
              <a:ext cx="457200" cy="2206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sp>
          <p:nvSpPr>
            <p:cNvPr id="44" name="Right Arrow 43"/>
            <p:cNvSpPr/>
            <p:nvPr/>
          </p:nvSpPr>
          <p:spPr bwMode="auto">
            <a:xfrm>
              <a:off x="6705600" y="3318669"/>
              <a:ext cx="457200" cy="220662"/>
            </a:xfrm>
            <a:prstGeom prst="rightArrow">
              <a:avLst>
                <a:gd name="adj1" fmla="val 36541"/>
                <a:gd name="adj2" fmla="val 67945"/>
              </a:avLst>
            </a:prstGeom>
            <a:solidFill>
              <a:srgbClr val="9AE1F7">
                <a:alpha val="50000"/>
              </a:srgbClr>
            </a:solidFill>
            <a:ln w="25400" cap="flat" cmpd="sng" algn="ctr">
              <a:solidFill>
                <a:srgbClr val="5EB4E6"/>
              </a:solidFill>
              <a:prstDash val="solid"/>
              <a:round/>
              <a:headEnd type="none" w="med" len="med"/>
              <a:tailEnd type="none" w="med" len="med"/>
            </a:ln>
            <a:effectLst>
              <a:outerShdw dist="25400" dir="5400000">
                <a:srgbClr val="000000">
                  <a:alpha val="40000"/>
                </a:srgbClr>
              </a:outerShdw>
            </a:effectLst>
          </p:spPr>
          <p:txBody>
            <a:bodyPr wrap="none" anchor="ctr"/>
            <a:lstStyle/>
            <a:p>
              <a:pP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charset="0"/>
                <a:ea typeface="ＭＳ Ｐゴシック" pitchFamily="16" charset="-128"/>
              </a:endParaRPr>
            </a:p>
          </p:txBody>
        </p:sp>
      </p:grpSp>
      <p:sp>
        <p:nvSpPr>
          <p:cNvPr id="45" name="TextBox 2"/>
          <p:cNvSpPr txBox="1">
            <a:spLocks noChangeArrowheads="1"/>
          </p:cNvSpPr>
          <p:nvPr/>
        </p:nvSpPr>
        <p:spPr bwMode="auto">
          <a:xfrm>
            <a:off x="5257800" y="4419600"/>
            <a:ext cx="1828800" cy="533400"/>
          </a:xfrm>
          <a:prstGeom prst="rect">
            <a:avLst/>
          </a:prstGeom>
          <a:noFill/>
          <a:ln w="9525">
            <a:noFill/>
            <a:miter lim="800000"/>
            <a:headEnd/>
            <a:tailEnd/>
          </a:ln>
        </p:spPr>
        <p:txBody>
          <a:bodyPr lIns="0" tIns="0" rIns="0" bIns="0"/>
          <a:lstStyle/>
          <a:p>
            <a:pPr algn="ctr" eaLnBrk="0" hangingPunct="0">
              <a:lnSpc>
                <a:spcPts val="1800"/>
              </a:lnSpc>
            </a:pPr>
            <a:r>
              <a:rPr lang="en-US" sz="1000" dirty="0" smtClean="0">
                <a:latin typeface="Cambria" pitchFamily="18" charset="0"/>
              </a:rPr>
              <a:t>(USACE, Other Federal Agencies, and State Agencies)</a:t>
            </a:r>
            <a:endParaRPr lang="en-US" sz="1000"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iskmap.jpg"/>
          <p:cNvPicPr>
            <a:picLocks noGrp="1" noChangeAspect="1"/>
          </p:cNvPicPr>
          <p:nvPr>
            <p:ph idx="1"/>
          </p:nvPr>
        </p:nvPicPr>
        <p:blipFill>
          <a:blip r:embed="rId2" cstate="print"/>
          <a:srcRect b="30194"/>
          <a:stretch>
            <a:fillRect/>
          </a:stretch>
        </p:blipFill>
        <p:spPr>
          <a:xfrm>
            <a:off x="2582418" y="685800"/>
            <a:ext cx="6561582" cy="5562600"/>
          </a:xfrm>
        </p:spPr>
      </p:pic>
      <p:sp>
        <p:nvSpPr>
          <p:cNvPr id="2" name="Title 1"/>
          <p:cNvSpPr>
            <a:spLocks noGrp="1"/>
          </p:cNvSpPr>
          <p:nvPr>
            <p:ph type="title"/>
          </p:nvPr>
        </p:nvSpPr>
        <p:spPr>
          <a:xfrm>
            <a:off x="457200" y="0"/>
            <a:ext cx="8229600" cy="762000"/>
          </a:xfrm>
        </p:spPr>
        <p:txBody>
          <a:bodyPr/>
          <a:lstStyle/>
          <a:p>
            <a:r>
              <a:rPr lang="en-US" sz="3600" b="1" u="sng" dirty="0" smtClean="0">
                <a:latin typeface="Cambria" pitchFamily="18" charset="0"/>
              </a:rPr>
              <a:t>Plan Formulation </a:t>
            </a:r>
            <a:r>
              <a:rPr lang="en-US" sz="3600" b="1" u="sng" dirty="0" smtClean="0">
                <a:latin typeface="Cambria" pitchFamily="18" charset="0"/>
              </a:rPr>
              <a:t>and GIS Process </a:t>
            </a:r>
          </a:p>
        </p:txBody>
      </p:sp>
      <p:sp>
        <p:nvSpPr>
          <p:cNvPr id="4" name="Slide Number Placeholder 3"/>
          <p:cNvSpPr>
            <a:spLocks noGrp="1"/>
          </p:cNvSpPr>
          <p:nvPr>
            <p:ph type="sldNum" sz="quarter" idx="10"/>
          </p:nvPr>
        </p:nvSpPr>
        <p:spPr/>
        <p:txBody>
          <a:bodyPr/>
          <a:lstStyle/>
          <a:p>
            <a:pPr>
              <a:defRPr/>
            </a:pPr>
            <a:fld id="{5CD7672B-0DAF-44EB-8530-5DAA74830507}" type="slidenum">
              <a:rPr lang="en-US" smtClean="0"/>
              <a:pPr>
                <a:defRPr/>
              </a:pPr>
              <a:t>7</a:t>
            </a:fld>
            <a:endParaRPr lang="en-US" dirty="0"/>
          </a:p>
        </p:txBody>
      </p:sp>
      <p:sp>
        <p:nvSpPr>
          <p:cNvPr id="7" name="TextBox 6"/>
          <p:cNvSpPr txBox="1"/>
          <p:nvPr/>
        </p:nvSpPr>
        <p:spPr>
          <a:xfrm>
            <a:off x="152400" y="914400"/>
            <a:ext cx="2438400" cy="5416868"/>
          </a:xfrm>
          <a:prstGeom prst="rect">
            <a:avLst/>
          </a:prstGeom>
          <a:noFill/>
        </p:spPr>
        <p:txBody>
          <a:bodyPr wrap="square" rtlCol="0">
            <a:spAutoFit/>
          </a:bodyPr>
          <a:lstStyle/>
          <a:p>
            <a:r>
              <a:rPr lang="en-US" b="1" u="sng" dirty="0" smtClean="0">
                <a:latin typeface="Cambria" pitchFamily="18" charset="0"/>
              </a:rPr>
              <a:t>Exposure Assessment</a:t>
            </a:r>
          </a:p>
          <a:p>
            <a:endParaRPr lang="en-US" b="1" u="sng" dirty="0" smtClean="0">
              <a:latin typeface="Cambria" pitchFamily="18" charset="0"/>
            </a:endParaRPr>
          </a:p>
          <a:p>
            <a:r>
              <a:rPr lang="en-US" b="1" dirty="0" smtClean="0">
                <a:latin typeface="Cambria" pitchFamily="18" charset="0"/>
              </a:rPr>
              <a:t>*Infrastructure + </a:t>
            </a:r>
            <a:r>
              <a:rPr lang="en-US" b="1" dirty="0" smtClean="0">
                <a:latin typeface="Cambria" pitchFamily="18" charset="0"/>
              </a:rPr>
              <a:t>Population Index</a:t>
            </a:r>
            <a:endParaRPr lang="en-US" b="1" dirty="0" smtClean="0">
              <a:latin typeface="Cambria" pitchFamily="18" charset="0"/>
            </a:endParaRPr>
          </a:p>
          <a:p>
            <a:endParaRPr lang="en-US" dirty="0" smtClean="0">
              <a:latin typeface="Cambria" pitchFamily="18" charset="0"/>
            </a:endParaRPr>
          </a:p>
          <a:p>
            <a:r>
              <a:rPr lang="en-US" b="1" dirty="0" smtClean="0">
                <a:latin typeface="Cambria" pitchFamily="18" charset="0"/>
              </a:rPr>
              <a:t>*Social </a:t>
            </a:r>
            <a:r>
              <a:rPr lang="en-US" b="1" dirty="0" smtClean="0">
                <a:latin typeface="Cambria" pitchFamily="18" charset="0"/>
              </a:rPr>
              <a:t>Index</a:t>
            </a:r>
            <a:endParaRPr lang="en-US" b="1" dirty="0" smtClean="0">
              <a:latin typeface="Cambria" pitchFamily="18" charset="0"/>
            </a:endParaRPr>
          </a:p>
          <a:p>
            <a:r>
              <a:rPr lang="en-US" sz="1400" dirty="0" smtClean="0">
                <a:latin typeface="Cambria" pitchFamily="18" charset="0"/>
              </a:rPr>
              <a:t>   -2010 Census (tract level)</a:t>
            </a:r>
          </a:p>
          <a:p>
            <a:r>
              <a:rPr lang="en-US" sz="1400" dirty="0" smtClean="0">
                <a:latin typeface="Cambria" pitchFamily="18" charset="0"/>
              </a:rPr>
              <a:t>   -% Population 65 and over</a:t>
            </a:r>
          </a:p>
          <a:p>
            <a:r>
              <a:rPr lang="en-US" sz="1400" dirty="0" smtClean="0">
                <a:latin typeface="Cambria" pitchFamily="18" charset="0"/>
              </a:rPr>
              <a:t>   -% Population under 5</a:t>
            </a:r>
          </a:p>
          <a:p>
            <a:r>
              <a:rPr lang="en-US" sz="1400" dirty="0" smtClean="0">
                <a:latin typeface="Cambria" pitchFamily="18" charset="0"/>
              </a:rPr>
              <a:t>   -% Population w/income    below poverty</a:t>
            </a:r>
          </a:p>
          <a:p>
            <a:r>
              <a:rPr lang="en-US" sz="1400" dirty="0" smtClean="0">
                <a:latin typeface="Cambria" pitchFamily="18" charset="0"/>
              </a:rPr>
              <a:t>   -% Population non-proficient English speakers</a:t>
            </a:r>
          </a:p>
          <a:p>
            <a:r>
              <a:rPr lang="en-US" sz="1400" dirty="0" smtClean="0">
                <a:latin typeface="Cambria" pitchFamily="18" charset="0"/>
              </a:rPr>
              <a:t>   -Index of income inequality</a:t>
            </a:r>
          </a:p>
          <a:p>
            <a:endParaRPr lang="en-US" dirty="0" smtClean="0">
              <a:latin typeface="Cambria" pitchFamily="18" charset="0"/>
            </a:endParaRPr>
          </a:p>
          <a:p>
            <a:r>
              <a:rPr lang="en-US" b="1" dirty="0" smtClean="0">
                <a:latin typeface="Cambria" pitchFamily="18" charset="0"/>
              </a:rPr>
              <a:t>*</a:t>
            </a:r>
            <a:r>
              <a:rPr lang="en-US" b="1" dirty="0" smtClean="0">
                <a:latin typeface="Cambria" pitchFamily="18" charset="0"/>
              </a:rPr>
              <a:t>Environmental Index</a:t>
            </a:r>
            <a:endParaRPr lang="en-US" b="1" dirty="0" smtClean="0">
              <a:latin typeface="Cambria" pitchFamily="18" charset="0"/>
            </a:endParaRPr>
          </a:p>
          <a:p>
            <a:endParaRPr lang="en-US" b="1" dirty="0" smtClean="0">
              <a:latin typeface="Cambria" pitchFamily="18" charset="0"/>
            </a:endParaRPr>
          </a:p>
          <a:p>
            <a:r>
              <a:rPr lang="en-US" b="1" dirty="0" smtClean="0">
                <a:latin typeface="Cambria" pitchFamily="18" charset="0"/>
              </a:rPr>
              <a:t>*</a:t>
            </a:r>
            <a:r>
              <a:rPr lang="en-US" b="1" dirty="0" smtClean="0">
                <a:latin typeface="Cambria" pitchFamily="18" charset="0"/>
              </a:rPr>
              <a:t>Combined (composite)</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b="1" u="sng" dirty="0" smtClean="0">
                <a:latin typeface="Cambria" pitchFamily="18" charset="0"/>
              </a:rPr>
              <a:t>Plan Formulation </a:t>
            </a:r>
            <a:r>
              <a:rPr lang="en-US" sz="3600" b="1" u="sng" dirty="0" smtClean="0">
                <a:latin typeface="Cambria" pitchFamily="18" charset="0"/>
              </a:rPr>
              <a:t>and GIS Process </a:t>
            </a:r>
            <a:endParaRPr lang="en-US" sz="3600" b="1" u="sng" dirty="0" smtClean="0">
              <a:latin typeface="Cambria" pitchFamily="18" charset="0"/>
            </a:endParaRPr>
          </a:p>
        </p:txBody>
      </p:sp>
      <p:sp>
        <p:nvSpPr>
          <p:cNvPr id="4" name="Slide Number Placeholder 3"/>
          <p:cNvSpPr>
            <a:spLocks noGrp="1"/>
          </p:cNvSpPr>
          <p:nvPr>
            <p:ph type="sldNum" sz="quarter" idx="10"/>
          </p:nvPr>
        </p:nvSpPr>
        <p:spPr/>
        <p:txBody>
          <a:bodyPr/>
          <a:lstStyle/>
          <a:p>
            <a:pPr>
              <a:defRPr/>
            </a:pPr>
            <a:fld id="{5CD7672B-0DAF-44EB-8530-5DAA74830507}" type="slidenum">
              <a:rPr lang="en-US" smtClean="0"/>
              <a:pPr>
                <a:defRPr/>
              </a:pPr>
              <a:t>8</a:t>
            </a:fld>
            <a:endParaRPr lang="en-US" dirty="0"/>
          </a:p>
        </p:txBody>
      </p:sp>
      <p:pic>
        <p:nvPicPr>
          <p:cNvPr id="8" name="Picture 7" descr="NACCS_risk_maps_1.jpg"/>
          <p:cNvPicPr>
            <a:picLocks noChangeAspect="1"/>
          </p:cNvPicPr>
          <p:nvPr/>
        </p:nvPicPr>
        <p:blipFill>
          <a:blip r:embed="rId2" cstate="print"/>
          <a:srcRect b="50000"/>
          <a:stretch>
            <a:fillRect/>
          </a:stretch>
        </p:blipFill>
        <p:spPr>
          <a:xfrm>
            <a:off x="609600" y="609600"/>
            <a:ext cx="8305800" cy="5971310"/>
          </a:xfrm>
          <a:prstGeom prst="rect">
            <a:avLst/>
          </a:prstGeom>
        </p:spPr>
      </p:pic>
      <p:sp>
        <p:nvSpPr>
          <p:cNvPr id="7" name="Content Placeholder 6"/>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b="1" u="sng" dirty="0" smtClean="0">
                <a:latin typeface="Cambria" pitchFamily="18" charset="0"/>
              </a:rPr>
              <a:t>Sea Level </a:t>
            </a:r>
            <a:r>
              <a:rPr lang="en-US" sz="3600" b="1" u="sng" dirty="0" smtClean="0">
                <a:latin typeface="Cambria" pitchFamily="18" charset="0"/>
              </a:rPr>
              <a:t>Change </a:t>
            </a:r>
            <a:r>
              <a:rPr lang="en-US" sz="3600" b="1" u="sng" dirty="0" smtClean="0">
                <a:latin typeface="Cambria" pitchFamily="18" charset="0"/>
              </a:rPr>
              <a:t>Background</a:t>
            </a:r>
            <a:endParaRPr lang="en-US" sz="3600" b="1" u="sng" dirty="0">
              <a:latin typeface="Cambria" pitchFamily="18" charset="0"/>
            </a:endParaRPr>
          </a:p>
        </p:txBody>
      </p:sp>
      <p:sp>
        <p:nvSpPr>
          <p:cNvPr id="3" name="Content Placeholder 2"/>
          <p:cNvSpPr>
            <a:spLocks noGrp="1"/>
          </p:cNvSpPr>
          <p:nvPr>
            <p:ph idx="1"/>
          </p:nvPr>
        </p:nvSpPr>
        <p:spPr>
          <a:xfrm>
            <a:off x="457200" y="1600200"/>
            <a:ext cx="8229600" cy="4724400"/>
          </a:xfrm>
        </p:spPr>
        <p:txBody>
          <a:bodyPr/>
          <a:lstStyle/>
          <a:p>
            <a:r>
              <a:rPr lang="en-US" sz="1800" kern="1200" dirty="0" smtClean="0">
                <a:latin typeface="Cambria" pitchFamily="18" charset="0"/>
              </a:rPr>
              <a:t>Intergovernmental Panel on Climate Change predicts continued or accelerated global warming, which will cause continued or accelerated rise in global mean sea-level</a:t>
            </a:r>
          </a:p>
          <a:p>
            <a:endParaRPr lang="en-US" sz="1800" dirty="0" smtClean="0">
              <a:latin typeface="Cambria" pitchFamily="18" charset="0"/>
            </a:endParaRPr>
          </a:p>
          <a:p>
            <a:r>
              <a:rPr lang="en-US" sz="1800" kern="1200" dirty="0" smtClean="0">
                <a:latin typeface="Cambria" pitchFamily="18" charset="0"/>
              </a:rPr>
              <a:t>Climate-driven global mean sea level change (SLC) scenarios have been developed by USACE (2011) and NOAA (2012) </a:t>
            </a:r>
          </a:p>
          <a:p>
            <a:endParaRPr lang="en-US" sz="1800" dirty="0" smtClean="0">
              <a:latin typeface="Cambria" pitchFamily="18" charset="0"/>
            </a:endParaRPr>
          </a:p>
          <a:p>
            <a:r>
              <a:rPr lang="en-US" sz="1800" kern="1200" dirty="0" smtClean="0">
                <a:latin typeface="Cambria" pitchFamily="18" charset="0"/>
              </a:rPr>
              <a:t>These scenarios are suitable for use in assessing the future impacts of sea level change on the natural environment and human infrastructure</a:t>
            </a:r>
          </a:p>
          <a:p>
            <a:endParaRPr lang="en-US" sz="1800" dirty="0" smtClean="0">
              <a:latin typeface="Cambria" pitchFamily="18" charset="0"/>
            </a:endParaRPr>
          </a:p>
          <a:p>
            <a:r>
              <a:rPr lang="en-US" sz="1800" kern="1200" dirty="0" smtClean="0">
                <a:latin typeface="Cambria" pitchFamily="18" charset="0"/>
              </a:rPr>
              <a:t>The application of these SLC scenarios for the North Atlantic Coast Comprehensive Study (NACCS) is outlined in this presentation</a:t>
            </a:r>
            <a:endParaRPr lang="en-US" sz="1800" dirty="0" smtClean="0">
              <a:latin typeface="Cambria" pitchFamily="18" charset="0"/>
            </a:endParaRPr>
          </a:p>
          <a:p>
            <a:endParaRPr lang="en-US" sz="1400" dirty="0" smtClean="0">
              <a:latin typeface="Cambria" pitchFamily="18" charset="0"/>
            </a:endParaRPr>
          </a:p>
          <a:p>
            <a:endParaRPr lang="en-US" sz="1400" dirty="0" smtClean="0">
              <a:latin typeface="Cambria" pitchFamily="18" charset="0"/>
            </a:endParaRPr>
          </a:p>
          <a:p>
            <a:pPr>
              <a:buNone/>
            </a:pPr>
            <a:r>
              <a:rPr lang="en-US" sz="1200" b="1" dirty="0" smtClean="0">
                <a:latin typeface="Cambria" pitchFamily="18" charset="0"/>
              </a:rPr>
              <a:t>USACE 2011:  </a:t>
            </a:r>
            <a:r>
              <a:rPr lang="en-US" sz="1200" b="1" i="1" dirty="0" smtClean="0">
                <a:latin typeface="Cambria" pitchFamily="18" charset="0"/>
              </a:rPr>
              <a:t>Sea-Level Change Considerations for Civil Works Programs</a:t>
            </a:r>
          </a:p>
          <a:p>
            <a:pPr>
              <a:buNone/>
            </a:pPr>
            <a:r>
              <a:rPr lang="en-US" sz="1200" b="1" dirty="0" smtClean="0">
                <a:latin typeface="Cambria" pitchFamily="18" charset="0"/>
              </a:rPr>
              <a:t>NOAA 2012:  </a:t>
            </a:r>
            <a:r>
              <a:rPr lang="en-US" sz="1200" b="1" i="1" dirty="0" smtClean="0">
                <a:latin typeface="Cambria" pitchFamily="18" charset="0"/>
              </a:rPr>
              <a:t>Global Sea Level Rise Scenarios for the United States National Climate Assessment</a:t>
            </a:r>
            <a:endParaRPr lang="en-US" sz="1200" b="1" i="1" dirty="0">
              <a:latin typeface="Cambria" pitchFamily="18" charset="0"/>
            </a:endParaRPr>
          </a:p>
        </p:txBody>
      </p:sp>
      <p:sp>
        <p:nvSpPr>
          <p:cNvPr id="4" name="Slide Number Placeholder 3"/>
          <p:cNvSpPr>
            <a:spLocks noGrp="1"/>
          </p:cNvSpPr>
          <p:nvPr>
            <p:ph type="sldNum" sz="quarter" idx="10"/>
          </p:nvPr>
        </p:nvSpPr>
        <p:spPr/>
        <p:txBody>
          <a:bodyPr/>
          <a:lstStyle/>
          <a:p>
            <a:pPr>
              <a:defRPr/>
            </a:pPr>
            <a:fld id="{22883F8A-FABE-4C6D-99B5-3AAC09ADD782}"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10639</TotalTime>
  <Words>1436</Words>
  <Application>Microsoft Office PowerPoint</Application>
  <PresentationFormat>On-screen Show (4:3)</PresentationFormat>
  <Paragraphs>230</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Title Master</vt:lpstr>
      <vt:lpstr>Slide Master</vt:lpstr>
      <vt:lpstr>North Atlantic Coast  Comprehensive Study  Exposure Assessment Desktop Exercise </vt:lpstr>
      <vt:lpstr>Working Definitions</vt:lpstr>
      <vt:lpstr>Plan Formulation and GIS Process</vt:lpstr>
      <vt:lpstr>Creation Steps of the Independent Exposure Indices</vt:lpstr>
      <vt:lpstr>Creation Steps of the Composite  Exposure Index</vt:lpstr>
      <vt:lpstr>Slide 6</vt:lpstr>
      <vt:lpstr>Plan Formulation and GIS Process </vt:lpstr>
      <vt:lpstr>Plan Formulation and GIS Process </vt:lpstr>
      <vt:lpstr>Sea Level Change Background</vt:lpstr>
      <vt:lpstr>Global vs. Local Sea Level Change</vt:lpstr>
      <vt:lpstr>Site-Specific Future Sea Level Change</vt:lpstr>
      <vt:lpstr>NACCS SLR Scenarios</vt:lpstr>
      <vt:lpstr>Sea Level Rise Mapping</vt:lpstr>
      <vt:lpstr>Slide 14</vt:lpstr>
      <vt:lpstr>Sea Level Rise Mapping  </vt:lpstr>
      <vt:lpstr>Problem Area Identification</vt:lpstr>
      <vt:lpstr>Plan Formulation and GIS Process</vt:lpstr>
      <vt:lpstr>Plan Formulation and GIS Process</vt:lpstr>
      <vt:lpstr>Risk Reduction and Resilience Measures</vt:lpstr>
      <vt:lpstr>Plan Formulation and GIS Process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E1PLXDWR</cp:lastModifiedBy>
  <cp:revision>530</cp:revision>
  <dcterms:created xsi:type="dcterms:W3CDTF">2009-05-21T17:19:18Z</dcterms:created>
  <dcterms:modified xsi:type="dcterms:W3CDTF">2013-09-24T17:39:15Z</dcterms:modified>
</cp:coreProperties>
</file>