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49" r:id="rId5"/>
  </p:sldMasterIdLst>
  <p:notesMasterIdLst>
    <p:notesMasterId r:id="rId16"/>
  </p:notesMasterIdLst>
  <p:handoutMasterIdLst>
    <p:handoutMasterId r:id="rId17"/>
  </p:handoutMasterIdLst>
  <p:sldIdLst>
    <p:sldId id="261" r:id="rId6"/>
    <p:sldId id="300" r:id="rId7"/>
    <p:sldId id="301" r:id="rId8"/>
    <p:sldId id="302" r:id="rId9"/>
    <p:sldId id="304" r:id="rId10"/>
    <p:sldId id="307" r:id="rId11"/>
    <p:sldId id="308" r:id="rId12"/>
    <p:sldId id="309" r:id="rId13"/>
    <p:sldId id="306" r:id="rId14"/>
    <p:sldId id="310" r:id="rId15"/>
  </p:sldIdLst>
  <p:sldSz cx="9144000" cy="6858000" type="screen4x3"/>
  <p:notesSz cx="6997700" cy="92837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ll" initials="JCN" lastIdx="1" clrIdx="0"/>
  <p:cmAuthor id="1" name="Stacy Howington" initials="SH" lastIdx="6" clrIdx="1"/>
  <p:cmAuthor id="2" name="U4HCCTVW" initials="TVW" lastIdx="2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33C61"/>
    <a:srgbClr val="496754"/>
    <a:srgbClr val="6E8778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12" autoAdjust="0"/>
    <p:restoredTop sz="93333" autoAdjust="0"/>
  </p:normalViewPr>
  <p:slideViewPr>
    <p:cSldViewPr>
      <p:cViewPr varScale="1">
        <p:scale>
          <a:sx n="109" d="100"/>
          <a:sy n="109" d="100"/>
        </p:scale>
        <p:origin x="-690" y="-84"/>
      </p:cViewPr>
      <p:guideLst>
        <p:guide orient="horz" pos="2160"/>
        <p:guide pos="1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952" y="-82"/>
      </p:cViewPr>
      <p:guideLst>
        <p:guide orient="horz" pos="2924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98DC83CF-CBA1-4CA4-A218-013F84D5C1E0}" type="datetimeFigureOut">
              <a:rPr lang="en-US" smtClean="0"/>
              <a:pPr/>
              <a:t>9/23/2013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58EBED83-63AD-4D7D-B366-219B3108BB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926509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95D50223-E2DA-403B-9B67-5B16A261F4B1}" type="datetimeFigureOut">
              <a:rPr lang="en-US" smtClean="0"/>
              <a:pPr/>
              <a:t>9/23/2013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8D23207C-F31C-46A1-A1E5-46C7D534D5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1219200"/>
            <a:ext cx="7772400" cy="762000"/>
          </a:xfrm>
          <a:prstGeom prst="rect">
            <a:avLst/>
          </a:prstGeom>
        </p:spPr>
        <p:txBody>
          <a:bodyPr/>
          <a:lstStyle>
            <a:lvl1pPr>
              <a:def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33C6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2667000"/>
            <a:ext cx="3352800" cy="381000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1" kern="1200" baseline="0" dirty="0" smtClean="0">
                <a:solidFill>
                  <a:srgbClr val="033C61"/>
                </a:solidFill>
                <a:latin typeface="Arial" charset="0"/>
                <a:ea typeface="+mn-ea"/>
                <a:cs typeface="+mn-cs"/>
              </a:defRPr>
            </a:lvl1pPr>
            <a:lvl2pPr marL="0" indent="0" algn="l" rtl="0" fontAlgn="base">
              <a:spcBef>
                <a:spcPct val="50000"/>
              </a:spcBef>
              <a:spcAft>
                <a:spcPct val="0"/>
              </a:spcAft>
              <a:buNone/>
              <a:defRPr lang="en-US" sz="1400" b="0" kern="1200" dirty="0" smtClean="0">
                <a:solidFill>
                  <a:srgbClr val="033C6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spcBef>
                <a:spcPct val="50000"/>
              </a:spcBef>
              <a:spcAft>
                <a:spcPct val="0"/>
              </a:spcAft>
              <a:buNone/>
              <a:defRPr lang="en-US" sz="1400" b="0" kern="1200" baseline="0" dirty="0" smtClean="0">
                <a:solidFill>
                  <a:srgbClr val="033C6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spcBef>
                <a:spcPct val="50000"/>
              </a:spcBef>
              <a:spcAft>
                <a:spcPct val="0"/>
              </a:spcAft>
              <a:buNone/>
              <a:defRPr lang="en-US" sz="1400" b="0" kern="1200" dirty="0" smtClean="0">
                <a:solidFill>
                  <a:srgbClr val="033C61"/>
                </a:solidFill>
                <a:latin typeface="Arial" charset="0"/>
                <a:ea typeface="+mn-ea"/>
                <a:cs typeface="+mn-cs"/>
              </a:defRPr>
            </a:lvl4pPr>
            <a:lvl5pPr marL="0" indent="0" algn="l" rtl="0" fontAlgn="base">
              <a:spcBef>
                <a:spcPct val="50000"/>
              </a:spcBef>
              <a:spcAft>
                <a:spcPct val="0"/>
              </a:spcAft>
              <a:buNone/>
              <a:defRPr lang="en-US" sz="1400" b="0" kern="1200" dirty="0" smtClean="0">
                <a:solidFill>
                  <a:srgbClr val="033C6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3048000"/>
            <a:ext cx="3352800" cy="1295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tabLst/>
              <a:defRPr lang="en-US" sz="1400" b="0" kern="1200" baseline="0" dirty="0" smtClean="0">
                <a:solidFill>
                  <a:srgbClr val="033C6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Presenter Title</a:t>
            </a:r>
            <a:br>
              <a:rPr lang="en-US" dirty="0" smtClean="0"/>
            </a:br>
            <a:r>
              <a:rPr lang="en-US" dirty="0" smtClean="0"/>
              <a:t>ERDC Lab or Office</a:t>
            </a:r>
            <a:br>
              <a:rPr lang="en-US" dirty="0" smtClean="0"/>
            </a:br>
            <a:r>
              <a:rPr lang="en-US" dirty="0" smtClean="0"/>
              <a:t>Date of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324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F25DB9-C5C6-46D9-BA23-758C6AE2661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8259A0-B2B6-4A51-8281-FB7C9390777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A14E43-8F88-4457-A0E5-A78128267BE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FE8071-4869-4383-AF9F-74A0EEE90E5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BF9707-126B-4905-B024-C55801C84AB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5120D9-61F1-42F2-8D8E-4F655175A6F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445313-CC83-4504-93DA-BBEC7E835DA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8FEEE0-7A08-4071-B5B8-350C978D59D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FC1934-DC50-417B-8BF8-32BF59F432E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000B22-CBDE-4E38-A3FA-5463C554C92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A40DBB-9FB0-4012-A636-A80AE939552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324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324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324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katrina-08-28-2005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53000" y="1600200"/>
            <a:ext cx="4800600" cy="3000375"/>
          </a:xfrm>
          <a:prstGeom prst="rect">
            <a:avLst/>
          </a:prstGeom>
          <a:noFill/>
        </p:spPr>
      </p:pic>
      <p:pic>
        <p:nvPicPr>
          <p:cNvPr id="12" name="Picture 4" descr="katrina_storm_surg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38600" y="3886201"/>
            <a:ext cx="3830638" cy="297180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 l="6013" r="19821" b="18446"/>
          <a:stretch>
            <a:fillRect/>
          </a:stretch>
        </p:blipFill>
        <p:spPr bwMode="auto">
          <a:xfrm>
            <a:off x="6477000" y="3901848"/>
            <a:ext cx="2819401" cy="29561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047" name="Picture 23" descr="ppt_camo_bkgrnd-03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1"/>
            <a:ext cx="9144000" cy="6861175"/>
          </a:xfrm>
          <a:prstGeom prst="rect">
            <a:avLst/>
          </a:prstGeom>
          <a:noFill/>
        </p:spPr>
      </p:pic>
      <p:pic>
        <p:nvPicPr>
          <p:cNvPr id="1045" name="Picture 21" descr="white_curve"/>
          <p:cNvPicPr>
            <a:picLocks noChangeAspect="1" noChangeArrowheads="1"/>
          </p:cNvPicPr>
          <p:nvPr userDrawn="1"/>
        </p:nvPicPr>
        <p:blipFill>
          <a:blip r:embed="rId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3" name="Line 19"/>
          <p:cNvSpPr>
            <a:spLocks noChangeShapeType="1"/>
          </p:cNvSpPr>
          <p:nvPr userDrawn="1"/>
        </p:nvSpPr>
        <p:spPr bwMode="auto">
          <a:xfrm>
            <a:off x="4953000" y="3886200"/>
            <a:ext cx="4343400" cy="0"/>
          </a:xfrm>
          <a:prstGeom prst="line">
            <a:avLst/>
          </a:prstGeom>
          <a:noFill/>
          <a:ln w="63500">
            <a:solidFill>
              <a:srgbClr val="6E877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" name="Line 19"/>
          <p:cNvSpPr>
            <a:spLocks noChangeShapeType="1"/>
          </p:cNvSpPr>
          <p:nvPr userDrawn="1"/>
        </p:nvSpPr>
        <p:spPr bwMode="auto">
          <a:xfrm rot="16200000">
            <a:off x="4838700" y="5524500"/>
            <a:ext cx="3276600" cy="0"/>
          </a:xfrm>
          <a:prstGeom prst="line">
            <a:avLst/>
          </a:prstGeom>
          <a:noFill/>
          <a:ln w="63500">
            <a:solidFill>
              <a:srgbClr val="6E877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USACE_logo-w-name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5503699"/>
            <a:ext cx="1447800" cy="11574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F8988399-E04C-4A3C-828A-9E368179D8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 flipH="1">
            <a:off x="427383" y="6324600"/>
            <a:ext cx="83210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308344" y="6324600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spc="0" dirty="0" smtClean="0">
                <a:solidFill>
                  <a:schemeClr val="tx1"/>
                </a:solidFill>
              </a:rPr>
              <a:t>Innovative solutions </a:t>
            </a:r>
            <a:r>
              <a:rPr lang="en-US" sz="1200" b="1" i="1" spc="0" baseline="0" dirty="0" smtClean="0">
                <a:solidFill>
                  <a:schemeClr val="tx1"/>
                </a:solidFill>
              </a:rPr>
              <a:t>for a safer, better world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81000" y="6356499"/>
            <a:ext cx="19050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BUILDING </a:t>
            </a:r>
            <a:r>
              <a:rPr lang="en-US" sz="10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STRONG</a:t>
            </a:r>
            <a:r>
              <a:rPr lang="en-US" sz="1050" b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®</a:t>
            </a:r>
          </a:p>
        </p:txBody>
      </p:sp>
      <p:pic>
        <p:nvPicPr>
          <p:cNvPr id="2" name="Picture 1" descr="usace-castle-for-PPT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5834836"/>
            <a:ext cx="614680" cy="457200"/>
          </a:xfrm>
          <a:prstGeom prst="rect">
            <a:avLst/>
          </a:prstGeom>
        </p:spPr>
      </p:pic>
      <p:pic>
        <p:nvPicPr>
          <p:cNvPr id="3" name="Picture 2" descr="logo-color-nothing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4744" y="5843377"/>
            <a:ext cx="1765300" cy="4239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033C6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"/>
            <a:ext cx="6096000" cy="762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 smtClean="0">
                <a:solidFill>
                  <a:srgbClr val="033C61"/>
                </a:solidFill>
              </a:rPr>
              <a:t>Vulnerability Metrics</a:t>
            </a:r>
            <a:endParaRPr lang="en-US" sz="3200" dirty="0">
              <a:solidFill>
                <a:srgbClr val="033C6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7315200"/>
            <a:ext cx="6324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See instructions for customizing these images on slide 3.</a:t>
            </a:r>
            <a:endParaRPr lang="en-US" dirty="0"/>
          </a:p>
        </p:txBody>
      </p:sp>
      <p:pic>
        <p:nvPicPr>
          <p:cNvPr id="3" name="Picture 2" descr="logo-2-line-name-a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198138"/>
            <a:ext cx="2514600" cy="1181192"/>
          </a:xfrm>
          <a:prstGeom prst="rect">
            <a:avLst/>
          </a:prstGeom>
        </p:spPr>
      </p:pic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04800" y="1524000"/>
            <a:ext cx="5029200" cy="1676400"/>
          </a:xfrm>
        </p:spPr>
        <p:txBody>
          <a:bodyPr/>
          <a:lstStyle/>
          <a:p>
            <a:r>
              <a:rPr lang="en-US" dirty="0" smtClean="0"/>
              <a:t>Ty Wamsley, PhD</a:t>
            </a:r>
          </a:p>
          <a:p>
            <a:r>
              <a:rPr lang="en-US" dirty="0" smtClean="0"/>
              <a:t>Chief, Flood and Storm Protection Division</a:t>
            </a:r>
          </a:p>
          <a:p>
            <a:r>
              <a:rPr lang="en-US" dirty="0"/>
              <a:t>Coastal and Hydraulics Laboratory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25 September </a:t>
            </a:r>
            <a:r>
              <a:rPr lang="en-US" dirty="0"/>
              <a:t>2013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276600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>
                <a:solidFill>
                  <a:srgbClr val="033C61"/>
                </a:solidFill>
              </a:rPr>
              <a:t>Team: Kate Brodie, CHL</a:t>
            </a:r>
          </a:p>
          <a:p>
            <a:pPr lvl="0"/>
            <a:r>
              <a:rPr lang="en-US" sz="1600" b="1" dirty="0" smtClean="0">
                <a:solidFill>
                  <a:srgbClr val="033C61"/>
                </a:solidFill>
              </a:rPr>
              <a:t>Zach Collier, EL</a:t>
            </a:r>
          </a:p>
          <a:p>
            <a:pPr lvl="0"/>
            <a:r>
              <a:rPr lang="en-US" sz="1600" b="1" dirty="0" smtClean="0">
                <a:solidFill>
                  <a:srgbClr val="033C61"/>
                </a:solidFill>
              </a:rPr>
              <a:t>Lauren Dunkin, CHL</a:t>
            </a:r>
          </a:p>
          <a:p>
            <a:pPr lvl="0"/>
            <a:r>
              <a:rPr lang="en-US" sz="1600" b="1" dirty="0" smtClean="0">
                <a:solidFill>
                  <a:srgbClr val="033C61"/>
                </a:solidFill>
              </a:rPr>
              <a:t>Patrick O’Brien, EL</a:t>
            </a:r>
          </a:p>
          <a:p>
            <a:pPr lvl="0"/>
            <a:r>
              <a:rPr lang="en-US" sz="1600" b="1" dirty="0" smtClean="0">
                <a:solidFill>
                  <a:srgbClr val="033C61"/>
                </a:solidFill>
              </a:rPr>
              <a:t>David Raff, IWR</a:t>
            </a:r>
          </a:p>
          <a:p>
            <a:pPr lvl="0"/>
            <a:r>
              <a:rPr lang="en-US" sz="1600" b="1" dirty="0" smtClean="0">
                <a:solidFill>
                  <a:srgbClr val="033C61"/>
                </a:solidFill>
              </a:rPr>
              <a:t>Julie Rosati, CHL</a:t>
            </a:r>
          </a:p>
          <a:p>
            <a:pPr lvl="0"/>
            <a:r>
              <a:rPr lang="en-US" sz="1600" b="1" dirty="0" smtClean="0">
                <a:solidFill>
                  <a:srgbClr val="033C61"/>
                </a:solidFill>
              </a:rPr>
              <a:t>Edmond Russo, EL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3245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104900"/>
            <a:ext cx="8229600" cy="3886200"/>
          </a:xfrm>
        </p:spPr>
        <p:txBody>
          <a:bodyPr/>
          <a:lstStyle/>
          <a:p>
            <a:r>
              <a:rPr lang="en-US" sz="2400" dirty="0" smtClean="0"/>
              <a:t>Vulnerability is a function of the hazard to which a system is exposed, the sensitivity of the system to the hazard, and the system’s adaptive capacity.  Vulnerability assessment must consider all three.</a:t>
            </a:r>
          </a:p>
          <a:p>
            <a:r>
              <a:rPr lang="en-US" sz="2400" dirty="0" smtClean="0"/>
              <a:t>Biophysical as well as socioeconomic factors must be considered.</a:t>
            </a:r>
          </a:p>
          <a:p>
            <a:r>
              <a:rPr lang="en-US" sz="2400" dirty="0" smtClean="0"/>
              <a:t>Vulnerability assessment metrics, values, and weights will vary depending on purpose, scale, data availability, schedule and budget.</a:t>
            </a:r>
          </a:p>
          <a:p>
            <a:r>
              <a:rPr lang="en-US" sz="2400" dirty="0" smtClean="0"/>
              <a:t>Valuing and weighting metrics must be transparent and well documented.</a:t>
            </a:r>
          </a:p>
          <a:p>
            <a:endParaRPr lang="en-US" sz="2400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Scope of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104900"/>
            <a:ext cx="8229600" cy="3886200"/>
          </a:xfrm>
        </p:spPr>
        <p:txBody>
          <a:bodyPr/>
          <a:lstStyle/>
          <a:p>
            <a:pPr lvl="0"/>
            <a:r>
              <a:rPr lang="en-US" dirty="0" smtClean="0"/>
              <a:t>Define vulnerability concepts and assessment   </a:t>
            </a:r>
          </a:p>
          <a:p>
            <a:pPr lvl="0"/>
            <a:r>
              <a:rPr lang="en-US" dirty="0" smtClean="0"/>
              <a:t>Develop metrics relevant to evaluating vulnerability of Nature-Based Infrastructure (NBI) systems.</a:t>
            </a:r>
          </a:p>
          <a:p>
            <a:r>
              <a:rPr lang="en-US" dirty="0" smtClean="0"/>
              <a:t>Describe how NBI contributes to reducing vulnerability. 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104900"/>
            <a:ext cx="8229600" cy="3886200"/>
          </a:xfrm>
        </p:spPr>
        <p:txBody>
          <a:bodyPr/>
          <a:lstStyle/>
          <a:p>
            <a:r>
              <a:rPr lang="en-US" dirty="0" smtClean="0"/>
              <a:t>Vulnerability metrics are a function of:</a:t>
            </a:r>
          </a:p>
          <a:p>
            <a:pPr lvl="1"/>
            <a:r>
              <a:rPr lang="en-US" dirty="0" smtClean="0"/>
              <a:t>Policy and decision making objectives of vulnerability assessment</a:t>
            </a:r>
          </a:p>
          <a:p>
            <a:pPr lvl="1"/>
            <a:r>
              <a:rPr lang="en-US" dirty="0" smtClean="0"/>
              <a:t>Spatial scale</a:t>
            </a:r>
          </a:p>
          <a:p>
            <a:pPr lvl="1"/>
            <a:r>
              <a:rPr lang="en-US" dirty="0" smtClean="0"/>
              <a:t>Data availability</a:t>
            </a:r>
          </a:p>
          <a:p>
            <a:pPr lvl="1"/>
            <a:r>
              <a:rPr lang="en-US" dirty="0" smtClean="0"/>
              <a:t>Range of hazards to be considered</a:t>
            </a:r>
          </a:p>
          <a:p>
            <a:pPr lvl="1"/>
            <a:r>
              <a:rPr lang="en-US" dirty="0" smtClean="0"/>
              <a:t>Range of systems to assess</a:t>
            </a:r>
          </a:p>
          <a:p>
            <a:pPr lvl="1"/>
            <a:r>
              <a:rPr lang="en-US" dirty="0" smtClean="0"/>
              <a:t>Specific characteristics of the systems to be assessed.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104900"/>
            <a:ext cx="8229600" cy="3886200"/>
          </a:xfrm>
        </p:spPr>
        <p:txBody>
          <a:bodyPr/>
          <a:lstStyle/>
          <a:p>
            <a:r>
              <a:rPr lang="en-US" dirty="0" smtClean="0"/>
              <a:t>Therefore, no “one size fits all” set of metrics can reasonably be developed outside the actual vulnerability assessment activity.</a:t>
            </a:r>
          </a:p>
          <a:p>
            <a:endParaRPr lang="en-US" dirty="0" smtClean="0"/>
          </a:p>
          <a:p>
            <a:r>
              <a:rPr lang="en-US" dirty="0" smtClean="0"/>
              <a:t>Focus is therefore on:</a:t>
            </a:r>
          </a:p>
          <a:p>
            <a:pPr lvl="1"/>
            <a:r>
              <a:rPr lang="en-US" dirty="0" smtClean="0"/>
              <a:t>Clearly defining vulnerability</a:t>
            </a:r>
          </a:p>
          <a:p>
            <a:pPr lvl="1"/>
            <a:r>
              <a:rPr lang="en-US" dirty="0" smtClean="0"/>
              <a:t>A conceptual approach for developing metrics.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Vulnerability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41910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Metrics must consider EXPOSURE, SENSITIVITY, and ADAPTIVE CAPACITY of a system.</a:t>
            </a:r>
            <a:endParaRPr lang="en-US" b="1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04800" y="1143000"/>
            <a:ext cx="4752975" cy="5167313"/>
            <a:chOff x="1164" y="698"/>
            <a:chExt cx="2994" cy="3255"/>
          </a:xfrm>
        </p:grpSpPr>
        <p:sp>
          <p:nvSpPr>
            <p:cNvPr id="30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64" y="698"/>
              <a:ext cx="2994" cy="3244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auto">
            <a:xfrm>
              <a:off x="2133" y="1105"/>
              <a:ext cx="985" cy="553"/>
            </a:xfrm>
            <a:custGeom>
              <a:avLst/>
              <a:gdLst/>
              <a:ahLst/>
              <a:cxnLst>
                <a:cxn ang="0">
                  <a:pos x="0" y="1216"/>
                </a:cxn>
                <a:cxn ang="0">
                  <a:pos x="1880" y="0"/>
                </a:cxn>
                <a:cxn ang="0">
                  <a:pos x="1880" y="0"/>
                </a:cxn>
                <a:cxn ang="0">
                  <a:pos x="3760" y="1216"/>
                </a:cxn>
                <a:cxn ang="0">
                  <a:pos x="3760" y="1216"/>
                </a:cxn>
                <a:cxn ang="0">
                  <a:pos x="3760" y="1216"/>
                </a:cxn>
                <a:cxn ang="0">
                  <a:pos x="1880" y="2432"/>
                </a:cxn>
                <a:cxn ang="0">
                  <a:pos x="1880" y="2432"/>
                </a:cxn>
                <a:cxn ang="0">
                  <a:pos x="1880" y="2432"/>
                </a:cxn>
                <a:cxn ang="0">
                  <a:pos x="0" y="1216"/>
                </a:cxn>
                <a:cxn ang="0">
                  <a:pos x="0" y="1216"/>
                </a:cxn>
              </a:cxnLst>
              <a:rect l="0" t="0" r="r" b="b"/>
              <a:pathLst>
                <a:path w="3760" h="2432">
                  <a:moveTo>
                    <a:pt x="0" y="1216"/>
                  </a:moveTo>
                  <a:cubicBezTo>
                    <a:pt x="0" y="545"/>
                    <a:pt x="842" y="0"/>
                    <a:pt x="1880" y="0"/>
                  </a:cubicBezTo>
                  <a:lnTo>
                    <a:pt x="1880" y="0"/>
                  </a:lnTo>
                  <a:cubicBezTo>
                    <a:pt x="2919" y="0"/>
                    <a:pt x="3760" y="545"/>
                    <a:pt x="3760" y="1216"/>
                  </a:cubicBezTo>
                  <a:cubicBezTo>
                    <a:pt x="3760" y="1216"/>
                    <a:pt x="3760" y="1216"/>
                    <a:pt x="3760" y="1216"/>
                  </a:cubicBezTo>
                  <a:lnTo>
                    <a:pt x="3760" y="1216"/>
                  </a:lnTo>
                  <a:cubicBezTo>
                    <a:pt x="3760" y="1888"/>
                    <a:pt x="2919" y="2432"/>
                    <a:pt x="1880" y="2432"/>
                  </a:cubicBezTo>
                  <a:cubicBezTo>
                    <a:pt x="1880" y="2432"/>
                    <a:pt x="1880" y="2432"/>
                    <a:pt x="1880" y="2432"/>
                  </a:cubicBezTo>
                  <a:lnTo>
                    <a:pt x="1880" y="2432"/>
                  </a:lnTo>
                  <a:cubicBezTo>
                    <a:pt x="842" y="2432"/>
                    <a:pt x="0" y="1888"/>
                    <a:pt x="0" y="1216"/>
                  </a:cubicBezTo>
                  <a:cubicBezTo>
                    <a:pt x="0" y="1216"/>
                    <a:pt x="0" y="1216"/>
                    <a:pt x="0" y="1216"/>
                  </a:cubicBezTo>
                  <a:close/>
                </a:path>
              </a:pathLst>
            </a:custGeom>
            <a:solidFill>
              <a:srgbClr val="DDD9C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8" name="Freeform 6"/>
            <p:cNvSpPr>
              <a:spLocks noEditPoints="1"/>
            </p:cNvSpPr>
            <p:nvPr/>
          </p:nvSpPr>
          <p:spPr bwMode="auto">
            <a:xfrm>
              <a:off x="2126" y="1100"/>
              <a:ext cx="998" cy="564"/>
            </a:xfrm>
            <a:custGeom>
              <a:avLst/>
              <a:gdLst/>
              <a:ahLst/>
              <a:cxnLst>
                <a:cxn ang="0">
                  <a:pos x="11" y="1115"/>
                </a:cxn>
                <a:cxn ang="0">
                  <a:pos x="40" y="986"/>
                </a:cxn>
                <a:cxn ang="0">
                  <a:pos x="232" y="647"/>
                </a:cxn>
                <a:cxn ang="0">
                  <a:pos x="562" y="361"/>
                </a:cxn>
                <a:cxn ang="0">
                  <a:pos x="1000" y="149"/>
                </a:cxn>
                <a:cxn ang="0">
                  <a:pos x="1522" y="26"/>
                </a:cxn>
                <a:cxn ang="0">
                  <a:pos x="2097" y="6"/>
                </a:cxn>
                <a:cxn ang="0">
                  <a:pos x="2642" y="97"/>
                </a:cxn>
                <a:cxn ang="0">
                  <a:pos x="3111" y="281"/>
                </a:cxn>
                <a:cxn ang="0">
                  <a:pos x="3479" y="542"/>
                </a:cxn>
                <a:cxn ang="0">
                  <a:pos x="3721" y="868"/>
                </a:cxn>
                <a:cxn ang="0">
                  <a:pos x="3770" y="990"/>
                </a:cxn>
                <a:cxn ang="0">
                  <a:pos x="3808" y="1239"/>
                </a:cxn>
                <a:cxn ang="0">
                  <a:pos x="3798" y="1370"/>
                </a:cxn>
                <a:cxn ang="0">
                  <a:pos x="3723" y="1611"/>
                </a:cxn>
                <a:cxn ang="0">
                  <a:pos x="3577" y="1835"/>
                </a:cxn>
                <a:cxn ang="0">
                  <a:pos x="3248" y="2120"/>
                </a:cxn>
                <a:cxn ang="0">
                  <a:pos x="2809" y="2332"/>
                </a:cxn>
                <a:cxn ang="0">
                  <a:pos x="2287" y="2455"/>
                </a:cxn>
                <a:cxn ang="0">
                  <a:pos x="1712" y="2474"/>
                </a:cxn>
                <a:cxn ang="0">
                  <a:pos x="1167" y="2385"/>
                </a:cxn>
                <a:cxn ang="0">
                  <a:pos x="698" y="2200"/>
                </a:cxn>
                <a:cxn ang="0">
                  <a:pos x="330" y="1939"/>
                </a:cxn>
                <a:cxn ang="0">
                  <a:pos x="89" y="1614"/>
                </a:cxn>
                <a:cxn ang="0">
                  <a:pos x="11" y="1370"/>
                </a:cxn>
                <a:cxn ang="0">
                  <a:pos x="58" y="1363"/>
                </a:cxn>
                <a:cxn ang="0">
                  <a:pos x="85" y="1477"/>
                </a:cxn>
                <a:cxn ang="0">
                  <a:pos x="269" y="1804"/>
                </a:cxn>
                <a:cxn ang="0">
                  <a:pos x="588" y="2080"/>
                </a:cxn>
                <a:cxn ang="0">
                  <a:pos x="1016" y="2287"/>
                </a:cxn>
                <a:cxn ang="0">
                  <a:pos x="1528" y="2408"/>
                </a:cxn>
                <a:cxn ang="0">
                  <a:pos x="2094" y="2427"/>
                </a:cxn>
                <a:cxn ang="0">
                  <a:pos x="2629" y="2339"/>
                </a:cxn>
                <a:cxn ang="0">
                  <a:pos x="3088" y="2158"/>
                </a:cxn>
                <a:cxn ang="0">
                  <a:pos x="3446" y="1904"/>
                </a:cxn>
                <a:cxn ang="0">
                  <a:pos x="3680" y="1591"/>
                </a:cxn>
                <a:cxn ang="0">
                  <a:pos x="3723" y="1480"/>
                </a:cxn>
                <a:cxn ang="0">
                  <a:pos x="3761" y="1239"/>
                </a:cxn>
                <a:cxn ang="0">
                  <a:pos x="3751" y="1122"/>
                </a:cxn>
                <a:cxn ang="0">
                  <a:pos x="3678" y="888"/>
                </a:cxn>
                <a:cxn ang="0">
                  <a:pos x="3540" y="678"/>
                </a:cxn>
                <a:cxn ang="0">
                  <a:pos x="3222" y="401"/>
                </a:cxn>
                <a:cxn ang="0">
                  <a:pos x="2793" y="194"/>
                </a:cxn>
                <a:cxn ang="0">
                  <a:pos x="2281" y="73"/>
                </a:cxn>
                <a:cxn ang="0">
                  <a:pos x="1715" y="54"/>
                </a:cxn>
                <a:cxn ang="0">
                  <a:pos x="1180" y="143"/>
                </a:cxn>
                <a:cxn ang="0">
                  <a:pos x="721" y="323"/>
                </a:cxn>
                <a:cxn ang="0">
                  <a:pos x="363" y="577"/>
                </a:cxn>
                <a:cxn ang="0">
                  <a:pos x="132" y="888"/>
                </a:cxn>
                <a:cxn ang="0">
                  <a:pos x="58" y="1122"/>
                </a:cxn>
                <a:cxn ang="0">
                  <a:pos x="48" y="1239"/>
                </a:cxn>
              </a:cxnLst>
              <a:rect l="0" t="0" r="r" b="b"/>
              <a:pathLst>
                <a:path w="3808" h="2480">
                  <a:moveTo>
                    <a:pt x="1" y="1242"/>
                  </a:moveTo>
                  <a:cubicBezTo>
                    <a:pt x="0" y="1241"/>
                    <a:pt x="0" y="1240"/>
                    <a:pt x="1" y="1239"/>
                  </a:cubicBezTo>
                  <a:lnTo>
                    <a:pt x="11" y="1115"/>
                  </a:lnTo>
                  <a:cubicBezTo>
                    <a:pt x="11" y="1113"/>
                    <a:pt x="11" y="1112"/>
                    <a:pt x="11" y="1111"/>
                  </a:cubicBezTo>
                  <a:lnTo>
                    <a:pt x="39" y="990"/>
                  </a:lnTo>
                  <a:cubicBezTo>
                    <a:pt x="39" y="989"/>
                    <a:pt x="40" y="988"/>
                    <a:pt x="40" y="986"/>
                  </a:cubicBezTo>
                  <a:lnTo>
                    <a:pt x="87" y="870"/>
                  </a:lnTo>
                  <a:lnTo>
                    <a:pt x="152" y="756"/>
                  </a:lnTo>
                  <a:lnTo>
                    <a:pt x="232" y="647"/>
                  </a:lnTo>
                  <a:lnTo>
                    <a:pt x="328" y="544"/>
                  </a:lnTo>
                  <a:lnTo>
                    <a:pt x="438" y="449"/>
                  </a:lnTo>
                  <a:lnTo>
                    <a:pt x="562" y="361"/>
                  </a:lnTo>
                  <a:lnTo>
                    <a:pt x="696" y="282"/>
                  </a:lnTo>
                  <a:lnTo>
                    <a:pt x="843" y="211"/>
                  </a:lnTo>
                  <a:lnTo>
                    <a:pt x="1000" y="149"/>
                  </a:lnTo>
                  <a:lnTo>
                    <a:pt x="1165" y="98"/>
                  </a:lnTo>
                  <a:lnTo>
                    <a:pt x="1340" y="56"/>
                  </a:lnTo>
                  <a:lnTo>
                    <a:pt x="1522" y="26"/>
                  </a:lnTo>
                  <a:lnTo>
                    <a:pt x="1710" y="7"/>
                  </a:lnTo>
                  <a:lnTo>
                    <a:pt x="1904" y="0"/>
                  </a:lnTo>
                  <a:lnTo>
                    <a:pt x="2097" y="6"/>
                  </a:lnTo>
                  <a:lnTo>
                    <a:pt x="2286" y="26"/>
                  </a:lnTo>
                  <a:lnTo>
                    <a:pt x="2467" y="56"/>
                  </a:lnTo>
                  <a:lnTo>
                    <a:pt x="2642" y="97"/>
                  </a:lnTo>
                  <a:lnTo>
                    <a:pt x="2808" y="149"/>
                  </a:lnTo>
                  <a:lnTo>
                    <a:pt x="2964" y="210"/>
                  </a:lnTo>
                  <a:lnTo>
                    <a:pt x="3111" y="281"/>
                  </a:lnTo>
                  <a:lnTo>
                    <a:pt x="3247" y="360"/>
                  </a:lnTo>
                  <a:lnTo>
                    <a:pt x="3369" y="448"/>
                  </a:lnTo>
                  <a:lnTo>
                    <a:pt x="3479" y="542"/>
                  </a:lnTo>
                  <a:lnTo>
                    <a:pt x="3575" y="645"/>
                  </a:lnTo>
                  <a:lnTo>
                    <a:pt x="3656" y="753"/>
                  </a:lnTo>
                  <a:lnTo>
                    <a:pt x="3721" y="868"/>
                  </a:lnTo>
                  <a:cubicBezTo>
                    <a:pt x="3722" y="869"/>
                    <a:pt x="3722" y="870"/>
                    <a:pt x="3723" y="871"/>
                  </a:cubicBezTo>
                  <a:lnTo>
                    <a:pt x="3769" y="987"/>
                  </a:lnTo>
                  <a:cubicBezTo>
                    <a:pt x="3769" y="988"/>
                    <a:pt x="3770" y="989"/>
                    <a:pt x="3770" y="990"/>
                  </a:cubicBezTo>
                  <a:lnTo>
                    <a:pt x="3798" y="1111"/>
                  </a:lnTo>
                  <a:cubicBezTo>
                    <a:pt x="3798" y="1112"/>
                    <a:pt x="3798" y="1113"/>
                    <a:pt x="3798" y="1115"/>
                  </a:cubicBezTo>
                  <a:lnTo>
                    <a:pt x="3808" y="1239"/>
                  </a:lnTo>
                  <a:cubicBezTo>
                    <a:pt x="3808" y="1240"/>
                    <a:pt x="3808" y="1241"/>
                    <a:pt x="3808" y="1242"/>
                  </a:cubicBezTo>
                  <a:lnTo>
                    <a:pt x="3798" y="1366"/>
                  </a:lnTo>
                  <a:cubicBezTo>
                    <a:pt x="3798" y="1368"/>
                    <a:pt x="3798" y="1369"/>
                    <a:pt x="3798" y="1370"/>
                  </a:cubicBezTo>
                  <a:lnTo>
                    <a:pt x="3770" y="1491"/>
                  </a:lnTo>
                  <a:cubicBezTo>
                    <a:pt x="3770" y="1492"/>
                    <a:pt x="3769" y="1493"/>
                    <a:pt x="3769" y="1494"/>
                  </a:cubicBezTo>
                  <a:lnTo>
                    <a:pt x="3723" y="1611"/>
                  </a:lnTo>
                  <a:cubicBezTo>
                    <a:pt x="3722" y="1612"/>
                    <a:pt x="3722" y="1613"/>
                    <a:pt x="3721" y="1614"/>
                  </a:cubicBezTo>
                  <a:lnTo>
                    <a:pt x="3657" y="1726"/>
                  </a:lnTo>
                  <a:lnTo>
                    <a:pt x="3577" y="1835"/>
                  </a:lnTo>
                  <a:lnTo>
                    <a:pt x="3481" y="1937"/>
                  </a:lnTo>
                  <a:lnTo>
                    <a:pt x="3371" y="2033"/>
                  </a:lnTo>
                  <a:lnTo>
                    <a:pt x="3248" y="2120"/>
                  </a:lnTo>
                  <a:lnTo>
                    <a:pt x="3113" y="2199"/>
                  </a:lnTo>
                  <a:lnTo>
                    <a:pt x="2966" y="2270"/>
                  </a:lnTo>
                  <a:lnTo>
                    <a:pt x="2809" y="2332"/>
                  </a:lnTo>
                  <a:lnTo>
                    <a:pt x="2644" y="2384"/>
                  </a:lnTo>
                  <a:lnTo>
                    <a:pt x="2469" y="2425"/>
                  </a:lnTo>
                  <a:lnTo>
                    <a:pt x="2287" y="2455"/>
                  </a:lnTo>
                  <a:lnTo>
                    <a:pt x="2099" y="2474"/>
                  </a:lnTo>
                  <a:lnTo>
                    <a:pt x="1905" y="2480"/>
                  </a:lnTo>
                  <a:lnTo>
                    <a:pt x="1712" y="2474"/>
                  </a:lnTo>
                  <a:lnTo>
                    <a:pt x="1523" y="2455"/>
                  </a:lnTo>
                  <a:lnTo>
                    <a:pt x="1342" y="2425"/>
                  </a:lnTo>
                  <a:lnTo>
                    <a:pt x="1167" y="2385"/>
                  </a:lnTo>
                  <a:lnTo>
                    <a:pt x="1001" y="2332"/>
                  </a:lnTo>
                  <a:lnTo>
                    <a:pt x="845" y="2271"/>
                  </a:lnTo>
                  <a:lnTo>
                    <a:pt x="698" y="2200"/>
                  </a:lnTo>
                  <a:lnTo>
                    <a:pt x="563" y="2121"/>
                  </a:lnTo>
                  <a:lnTo>
                    <a:pt x="440" y="2034"/>
                  </a:lnTo>
                  <a:lnTo>
                    <a:pt x="330" y="1939"/>
                  </a:lnTo>
                  <a:lnTo>
                    <a:pt x="234" y="1837"/>
                  </a:lnTo>
                  <a:lnTo>
                    <a:pt x="153" y="1729"/>
                  </a:lnTo>
                  <a:lnTo>
                    <a:pt x="89" y="1614"/>
                  </a:lnTo>
                  <a:lnTo>
                    <a:pt x="40" y="1494"/>
                  </a:lnTo>
                  <a:cubicBezTo>
                    <a:pt x="40" y="1493"/>
                    <a:pt x="39" y="1492"/>
                    <a:pt x="39" y="1491"/>
                  </a:cubicBezTo>
                  <a:lnTo>
                    <a:pt x="11" y="1370"/>
                  </a:lnTo>
                  <a:cubicBezTo>
                    <a:pt x="11" y="1369"/>
                    <a:pt x="11" y="1368"/>
                    <a:pt x="11" y="1366"/>
                  </a:cubicBezTo>
                  <a:lnTo>
                    <a:pt x="1" y="1242"/>
                  </a:lnTo>
                  <a:close/>
                  <a:moveTo>
                    <a:pt x="58" y="1363"/>
                  </a:moveTo>
                  <a:lnTo>
                    <a:pt x="58" y="1359"/>
                  </a:lnTo>
                  <a:lnTo>
                    <a:pt x="86" y="1480"/>
                  </a:lnTo>
                  <a:lnTo>
                    <a:pt x="85" y="1477"/>
                  </a:lnTo>
                  <a:lnTo>
                    <a:pt x="130" y="1591"/>
                  </a:lnTo>
                  <a:lnTo>
                    <a:pt x="192" y="1700"/>
                  </a:lnTo>
                  <a:lnTo>
                    <a:pt x="269" y="1804"/>
                  </a:lnTo>
                  <a:lnTo>
                    <a:pt x="361" y="1902"/>
                  </a:lnTo>
                  <a:lnTo>
                    <a:pt x="467" y="1995"/>
                  </a:lnTo>
                  <a:lnTo>
                    <a:pt x="588" y="2080"/>
                  </a:lnTo>
                  <a:lnTo>
                    <a:pt x="719" y="2157"/>
                  </a:lnTo>
                  <a:lnTo>
                    <a:pt x="862" y="2226"/>
                  </a:lnTo>
                  <a:lnTo>
                    <a:pt x="1016" y="2287"/>
                  </a:lnTo>
                  <a:lnTo>
                    <a:pt x="1178" y="2338"/>
                  </a:lnTo>
                  <a:lnTo>
                    <a:pt x="1349" y="2378"/>
                  </a:lnTo>
                  <a:lnTo>
                    <a:pt x="1528" y="2408"/>
                  </a:lnTo>
                  <a:lnTo>
                    <a:pt x="1713" y="2426"/>
                  </a:lnTo>
                  <a:lnTo>
                    <a:pt x="1904" y="2432"/>
                  </a:lnTo>
                  <a:lnTo>
                    <a:pt x="2094" y="2427"/>
                  </a:lnTo>
                  <a:lnTo>
                    <a:pt x="2280" y="2408"/>
                  </a:lnTo>
                  <a:lnTo>
                    <a:pt x="2458" y="2378"/>
                  </a:lnTo>
                  <a:lnTo>
                    <a:pt x="2629" y="2339"/>
                  </a:lnTo>
                  <a:lnTo>
                    <a:pt x="2792" y="2287"/>
                  </a:lnTo>
                  <a:lnTo>
                    <a:pt x="2945" y="2227"/>
                  </a:lnTo>
                  <a:lnTo>
                    <a:pt x="3088" y="2158"/>
                  </a:lnTo>
                  <a:lnTo>
                    <a:pt x="3221" y="2081"/>
                  </a:lnTo>
                  <a:lnTo>
                    <a:pt x="3340" y="1996"/>
                  </a:lnTo>
                  <a:lnTo>
                    <a:pt x="3446" y="1904"/>
                  </a:lnTo>
                  <a:lnTo>
                    <a:pt x="3538" y="1806"/>
                  </a:lnTo>
                  <a:lnTo>
                    <a:pt x="3616" y="1703"/>
                  </a:lnTo>
                  <a:lnTo>
                    <a:pt x="3680" y="1591"/>
                  </a:lnTo>
                  <a:lnTo>
                    <a:pt x="3678" y="1594"/>
                  </a:lnTo>
                  <a:lnTo>
                    <a:pt x="3724" y="1477"/>
                  </a:lnTo>
                  <a:lnTo>
                    <a:pt x="3723" y="1480"/>
                  </a:lnTo>
                  <a:lnTo>
                    <a:pt x="3751" y="1359"/>
                  </a:lnTo>
                  <a:lnTo>
                    <a:pt x="3751" y="1363"/>
                  </a:lnTo>
                  <a:lnTo>
                    <a:pt x="3761" y="1239"/>
                  </a:lnTo>
                  <a:lnTo>
                    <a:pt x="3761" y="1242"/>
                  </a:lnTo>
                  <a:lnTo>
                    <a:pt x="3751" y="1118"/>
                  </a:lnTo>
                  <a:lnTo>
                    <a:pt x="3751" y="1122"/>
                  </a:lnTo>
                  <a:lnTo>
                    <a:pt x="3723" y="1001"/>
                  </a:lnTo>
                  <a:lnTo>
                    <a:pt x="3724" y="1004"/>
                  </a:lnTo>
                  <a:lnTo>
                    <a:pt x="3678" y="888"/>
                  </a:lnTo>
                  <a:lnTo>
                    <a:pt x="3680" y="891"/>
                  </a:lnTo>
                  <a:lnTo>
                    <a:pt x="3617" y="782"/>
                  </a:lnTo>
                  <a:lnTo>
                    <a:pt x="3540" y="678"/>
                  </a:lnTo>
                  <a:lnTo>
                    <a:pt x="3448" y="579"/>
                  </a:lnTo>
                  <a:lnTo>
                    <a:pt x="3341" y="487"/>
                  </a:lnTo>
                  <a:lnTo>
                    <a:pt x="3222" y="401"/>
                  </a:lnTo>
                  <a:lnTo>
                    <a:pt x="3090" y="324"/>
                  </a:lnTo>
                  <a:lnTo>
                    <a:pt x="2947" y="255"/>
                  </a:lnTo>
                  <a:lnTo>
                    <a:pt x="2793" y="194"/>
                  </a:lnTo>
                  <a:lnTo>
                    <a:pt x="2631" y="144"/>
                  </a:lnTo>
                  <a:lnTo>
                    <a:pt x="2460" y="103"/>
                  </a:lnTo>
                  <a:lnTo>
                    <a:pt x="2281" y="73"/>
                  </a:lnTo>
                  <a:lnTo>
                    <a:pt x="2096" y="54"/>
                  </a:lnTo>
                  <a:lnTo>
                    <a:pt x="1905" y="48"/>
                  </a:lnTo>
                  <a:lnTo>
                    <a:pt x="1715" y="54"/>
                  </a:lnTo>
                  <a:lnTo>
                    <a:pt x="1529" y="73"/>
                  </a:lnTo>
                  <a:lnTo>
                    <a:pt x="1351" y="103"/>
                  </a:lnTo>
                  <a:lnTo>
                    <a:pt x="1180" y="143"/>
                  </a:lnTo>
                  <a:lnTo>
                    <a:pt x="1017" y="194"/>
                  </a:lnTo>
                  <a:lnTo>
                    <a:pt x="864" y="254"/>
                  </a:lnTo>
                  <a:lnTo>
                    <a:pt x="721" y="323"/>
                  </a:lnTo>
                  <a:lnTo>
                    <a:pt x="589" y="400"/>
                  </a:lnTo>
                  <a:lnTo>
                    <a:pt x="469" y="486"/>
                  </a:lnTo>
                  <a:lnTo>
                    <a:pt x="363" y="577"/>
                  </a:lnTo>
                  <a:lnTo>
                    <a:pt x="271" y="676"/>
                  </a:lnTo>
                  <a:lnTo>
                    <a:pt x="193" y="779"/>
                  </a:lnTo>
                  <a:lnTo>
                    <a:pt x="132" y="888"/>
                  </a:lnTo>
                  <a:lnTo>
                    <a:pt x="85" y="1004"/>
                  </a:lnTo>
                  <a:lnTo>
                    <a:pt x="86" y="1001"/>
                  </a:lnTo>
                  <a:lnTo>
                    <a:pt x="58" y="1122"/>
                  </a:lnTo>
                  <a:lnTo>
                    <a:pt x="58" y="1118"/>
                  </a:lnTo>
                  <a:lnTo>
                    <a:pt x="48" y="1242"/>
                  </a:lnTo>
                  <a:lnTo>
                    <a:pt x="48" y="1239"/>
                  </a:lnTo>
                  <a:lnTo>
                    <a:pt x="58" y="1363"/>
                  </a:lnTo>
                  <a:close/>
                </a:path>
              </a:pathLst>
            </a:custGeom>
            <a:solidFill>
              <a:srgbClr val="948A54"/>
            </a:solidFill>
            <a:ln w="0" cap="flat">
              <a:solidFill>
                <a:srgbClr val="948A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1797" y="814"/>
              <a:ext cx="881" cy="459"/>
            </a:xfrm>
            <a:custGeom>
              <a:avLst/>
              <a:gdLst/>
              <a:ahLst/>
              <a:cxnLst>
                <a:cxn ang="0">
                  <a:pos x="467" y="93"/>
                </a:cxn>
                <a:cxn ang="0">
                  <a:pos x="603" y="0"/>
                </a:cxn>
                <a:cxn ang="0">
                  <a:pos x="592" y="123"/>
                </a:cxn>
                <a:cxn ang="0">
                  <a:pos x="735" y="68"/>
                </a:cxn>
                <a:cxn ang="0">
                  <a:pos x="668" y="139"/>
                </a:cxn>
                <a:cxn ang="0">
                  <a:pos x="881" y="142"/>
                </a:cxn>
                <a:cxn ang="0">
                  <a:pos x="693" y="200"/>
                </a:cxn>
                <a:cxn ang="0">
                  <a:pos x="745" y="240"/>
                </a:cxn>
                <a:cxn ang="0">
                  <a:pos x="668" y="262"/>
                </a:cxn>
                <a:cxn ang="0">
                  <a:pos x="770" y="332"/>
                </a:cxn>
                <a:cxn ang="0">
                  <a:pos x="597" y="305"/>
                </a:cxn>
                <a:cxn ang="0">
                  <a:pos x="610" y="369"/>
                </a:cxn>
                <a:cxn ang="0">
                  <a:pos x="497" y="339"/>
                </a:cxn>
                <a:cxn ang="0">
                  <a:pos x="474" y="400"/>
                </a:cxn>
                <a:cxn ang="0">
                  <a:pos x="403" y="369"/>
                </a:cxn>
                <a:cxn ang="0">
                  <a:pos x="355" y="419"/>
                </a:cxn>
                <a:cxn ang="0">
                  <a:pos x="307" y="385"/>
                </a:cxn>
                <a:cxn ang="0">
                  <a:pos x="201" y="459"/>
                </a:cxn>
                <a:cxn ang="0">
                  <a:pos x="196" y="387"/>
                </a:cxn>
                <a:cxn ang="0">
                  <a:pos x="53" y="379"/>
                </a:cxn>
                <a:cxn ang="0">
                  <a:pos x="136" y="327"/>
                </a:cxn>
                <a:cxn ang="0">
                  <a:pos x="0" y="274"/>
                </a:cxn>
                <a:cxn ang="0">
                  <a:pos x="161" y="246"/>
                </a:cxn>
                <a:cxn ang="0">
                  <a:pos x="48" y="176"/>
                </a:cxn>
                <a:cxn ang="0">
                  <a:pos x="219" y="166"/>
                </a:cxn>
                <a:cxn ang="0">
                  <a:pos x="184" y="77"/>
                </a:cxn>
                <a:cxn ang="0">
                  <a:pos x="349" y="136"/>
                </a:cxn>
                <a:cxn ang="0">
                  <a:pos x="397" y="41"/>
                </a:cxn>
                <a:cxn ang="0">
                  <a:pos x="467" y="93"/>
                </a:cxn>
              </a:cxnLst>
              <a:rect l="0" t="0" r="r" b="b"/>
              <a:pathLst>
                <a:path w="881" h="459">
                  <a:moveTo>
                    <a:pt x="467" y="93"/>
                  </a:moveTo>
                  <a:lnTo>
                    <a:pt x="603" y="0"/>
                  </a:lnTo>
                  <a:lnTo>
                    <a:pt x="592" y="123"/>
                  </a:lnTo>
                  <a:lnTo>
                    <a:pt x="735" y="68"/>
                  </a:lnTo>
                  <a:lnTo>
                    <a:pt x="668" y="139"/>
                  </a:lnTo>
                  <a:lnTo>
                    <a:pt x="881" y="142"/>
                  </a:lnTo>
                  <a:lnTo>
                    <a:pt x="693" y="200"/>
                  </a:lnTo>
                  <a:lnTo>
                    <a:pt x="745" y="240"/>
                  </a:lnTo>
                  <a:lnTo>
                    <a:pt x="668" y="262"/>
                  </a:lnTo>
                  <a:lnTo>
                    <a:pt x="770" y="332"/>
                  </a:lnTo>
                  <a:lnTo>
                    <a:pt x="597" y="305"/>
                  </a:lnTo>
                  <a:lnTo>
                    <a:pt x="610" y="369"/>
                  </a:lnTo>
                  <a:lnTo>
                    <a:pt x="497" y="339"/>
                  </a:lnTo>
                  <a:lnTo>
                    <a:pt x="474" y="400"/>
                  </a:lnTo>
                  <a:lnTo>
                    <a:pt x="403" y="369"/>
                  </a:lnTo>
                  <a:lnTo>
                    <a:pt x="355" y="419"/>
                  </a:lnTo>
                  <a:lnTo>
                    <a:pt x="307" y="385"/>
                  </a:lnTo>
                  <a:lnTo>
                    <a:pt x="201" y="459"/>
                  </a:lnTo>
                  <a:lnTo>
                    <a:pt x="196" y="387"/>
                  </a:lnTo>
                  <a:lnTo>
                    <a:pt x="53" y="379"/>
                  </a:lnTo>
                  <a:lnTo>
                    <a:pt x="136" y="327"/>
                  </a:lnTo>
                  <a:lnTo>
                    <a:pt x="0" y="274"/>
                  </a:lnTo>
                  <a:lnTo>
                    <a:pt x="161" y="246"/>
                  </a:lnTo>
                  <a:lnTo>
                    <a:pt x="48" y="176"/>
                  </a:lnTo>
                  <a:lnTo>
                    <a:pt x="219" y="166"/>
                  </a:lnTo>
                  <a:lnTo>
                    <a:pt x="184" y="77"/>
                  </a:lnTo>
                  <a:lnTo>
                    <a:pt x="349" y="136"/>
                  </a:lnTo>
                  <a:lnTo>
                    <a:pt x="397" y="41"/>
                  </a:lnTo>
                  <a:lnTo>
                    <a:pt x="467" y="9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0" name="Freeform 8"/>
            <p:cNvSpPr>
              <a:spLocks noEditPoints="1"/>
            </p:cNvSpPr>
            <p:nvPr/>
          </p:nvSpPr>
          <p:spPr bwMode="auto">
            <a:xfrm>
              <a:off x="1791" y="809"/>
              <a:ext cx="894" cy="470"/>
            </a:xfrm>
            <a:custGeom>
              <a:avLst/>
              <a:gdLst/>
              <a:ahLst/>
              <a:cxnLst>
                <a:cxn ang="0">
                  <a:pos x="2311" y="7"/>
                </a:cxn>
                <a:cxn ang="0">
                  <a:pos x="2309" y="566"/>
                </a:cxn>
                <a:cxn ang="0">
                  <a:pos x="2846" y="307"/>
                </a:cxn>
                <a:cxn ang="0">
                  <a:pos x="2574" y="611"/>
                </a:cxn>
                <a:cxn ang="0">
                  <a:pos x="3394" y="668"/>
                </a:cxn>
                <a:cxn ang="0">
                  <a:pos x="2883" y="1061"/>
                </a:cxn>
                <a:cxn ang="0">
                  <a:pos x="2581" y="1197"/>
                </a:cxn>
                <a:cxn ang="0">
                  <a:pos x="2984" y="1494"/>
                </a:cxn>
                <a:cxn ang="0">
                  <a:pos x="2326" y="1361"/>
                </a:cxn>
                <a:cxn ang="0">
                  <a:pos x="2343" y="1670"/>
                </a:cxn>
                <a:cxn ang="0">
                  <a:pos x="1855" y="1791"/>
                </a:cxn>
                <a:cxn ang="0">
                  <a:pos x="1550" y="1668"/>
                </a:cxn>
                <a:cxn ang="0">
                  <a:pos x="1364" y="1884"/>
                </a:cxn>
                <a:cxn ang="0">
                  <a:pos x="805" y="2060"/>
                </a:cxn>
                <a:cxn ang="0">
                  <a:pos x="749" y="1729"/>
                </a:cxn>
                <a:cxn ang="0">
                  <a:pos x="202" y="1696"/>
                </a:cxn>
                <a:cxn ang="0">
                  <a:pos x="534" y="1482"/>
                </a:cxn>
                <a:cxn ang="0">
                  <a:pos x="21" y="1204"/>
                </a:cxn>
                <a:cxn ang="0">
                  <a:pos x="194" y="817"/>
                </a:cxn>
                <a:cxn ang="0">
                  <a:pos x="860" y="731"/>
                </a:cxn>
                <a:cxn ang="0">
                  <a:pos x="709" y="346"/>
                </a:cxn>
                <a:cxn ang="0">
                  <a:pos x="1333" y="612"/>
                </a:cxn>
                <a:cxn ang="0">
                  <a:pos x="1553" y="183"/>
                </a:cxn>
                <a:cxn ang="0">
                  <a:pos x="1560" y="211"/>
                </a:cxn>
                <a:cxn ang="0">
                  <a:pos x="717" y="386"/>
                </a:cxn>
                <a:cxn ang="0">
                  <a:pos x="881" y="768"/>
                </a:cxn>
                <a:cxn ang="0">
                  <a:pos x="222" y="778"/>
                </a:cxn>
                <a:cxn ang="0">
                  <a:pos x="642" y="1131"/>
                </a:cxn>
                <a:cxn ang="0">
                  <a:pos x="553" y="1438"/>
                </a:cxn>
                <a:cxn ang="0">
                  <a:pos x="239" y="1709"/>
                </a:cxn>
                <a:cxn ang="0">
                  <a:pos x="797" y="1727"/>
                </a:cxn>
                <a:cxn ang="0">
                  <a:pos x="1181" y="1698"/>
                </a:cxn>
                <a:cxn ang="0">
                  <a:pos x="1360" y="1850"/>
                </a:cxn>
                <a:cxn ang="0">
                  <a:pos x="1843" y="1763"/>
                </a:cxn>
                <a:cxn ang="0">
                  <a:pos x="1927" y="1490"/>
                </a:cxn>
                <a:cxn ang="0">
                  <a:pos x="2279" y="1369"/>
                </a:cxn>
                <a:cxn ang="0">
                  <a:pos x="2966" y="1461"/>
                </a:cxn>
                <a:cxn ang="0">
                  <a:pos x="2550" y="1170"/>
                </a:cxn>
                <a:cxn ang="0">
                  <a:pos x="2852" y="1097"/>
                </a:cxn>
                <a:cxn ang="0">
                  <a:pos x="2659" y="880"/>
                </a:cxn>
                <a:cxn ang="0">
                  <a:pos x="2573" y="659"/>
                </a:cxn>
                <a:cxn ang="0">
                  <a:pos x="2808" y="306"/>
                </a:cxn>
                <a:cxn ang="0">
                  <a:pos x="2271" y="584"/>
                </a:cxn>
                <a:cxn ang="0">
                  <a:pos x="2341" y="44"/>
                </a:cxn>
                <a:cxn ang="0">
                  <a:pos x="1522" y="220"/>
                </a:cxn>
              </a:cxnLst>
              <a:rect l="0" t="0" r="r" b="b"/>
              <a:pathLst>
                <a:path w="3411" h="2067">
                  <a:moveTo>
                    <a:pt x="1824" y="412"/>
                  </a:moveTo>
                  <a:lnTo>
                    <a:pt x="1794" y="412"/>
                  </a:lnTo>
                  <a:lnTo>
                    <a:pt x="2311" y="7"/>
                  </a:lnTo>
                  <a:cubicBezTo>
                    <a:pt x="2319" y="1"/>
                    <a:pt x="2329" y="0"/>
                    <a:pt x="2337" y="4"/>
                  </a:cubicBezTo>
                  <a:cubicBezTo>
                    <a:pt x="2346" y="9"/>
                    <a:pt x="2351" y="18"/>
                    <a:pt x="2350" y="27"/>
                  </a:cubicBezTo>
                  <a:lnTo>
                    <a:pt x="2309" y="566"/>
                  </a:lnTo>
                  <a:lnTo>
                    <a:pt x="2275" y="543"/>
                  </a:lnTo>
                  <a:lnTo>
                    <a:pt x="2817" y="300"/>
                  </a:lnTo>
                  <a:cubicBezTo>
                    <a:pt x="2827" y="295"/>
                    <a:pt x="2839" y="298"/>
                    <a:pt x="2846" y="307"/>
                  </a:cubicBezTo>
                  <a:cubicBezTo>
                    <a:pt x="2852" y="316"/>
                    <a:pt x="2852" y="328"/>
                    <a:pt x="2845" y="337"/>
                  </a:cubicBezTo>
                  <a:lnTo>
                    <a:pt x="2592" y="650"/>
                  </a:lnTo>
                  <a:lnTo>
                    <a:pt x="2574" y="611"/>
                  </a:lnTo>
                  <a:lnTo>
                    <a:pt x="3386" y="622"/>
                  </a:lnTo>
                  <a:cubicBezTo>
                    <a:pt x="3397" y="622"/>
                    <a:pt x="3407" y="630"/>
                    <a:pt x="3409" y="642"/>
                  </a:cubicBezTo>
                  <a:cubicBezTo>
                    <a:pt x="3411" y="653"/>
                    <a:pt x="3404" y="664"/>
                    <a:pt x="3394" y="668"/>
                  </a:cubicBezTo>
                  <a:lnTo>
                    <a:pt x="2676" y="926"/>
                  </a:lnTo>
                  <a:lnTo>
                    <a:pt x="2683" y="885"/>
                  </a:lnTo>
                  <a:lnTo>
                    <a:pt x="2883" y="1061"/>
                  </a:lnTo>
                  <a:cubicBezTo>
                    <a:pt x="2890" y="1067"/>
                    <a:pt x="2893" y="1076"/>
                    <a:pt x="2891" y="1084"/>
                  </a:cubicBezTo>
                  <a:cubicBezTo>
                    <a:pt x="2889" y="1093"/>
                    <a:pt x="2883" y="1099"/>
                    <a:pt x="2875" y="1102"/>
                  </a:cubicBezTo>
                  <a:lnTo>
                    <a:pt x="2581" y="1197"/>
                  </a:lnTo>
                  <a:lnTo>
                    <a:pt x="2588" y="1156"/>
                  </a:lnTo>
                  <a:lnTo>
                    <a:pt x="2977" y="1466"/>
                  </a:lnTo>
                  <a:cubicBezTo>
                    <a:pt x="2985" y="1473"/>
                    <a:pt x="2988" y="1484"/>
                    <a:pt x="2984" y="1494"/>
                  </a:cubicBezTo>
                  <a:cubicBezTo>
                    <a:pt x="2979" y="1504"/>
                    <a:pt x="2968" y="1510"/>
                    <a:pt x="2958" y="1508"/>
                  </a:cubicBezTo>
                  <a:lnTo>
                    <a:pt x="2299" y="1388"/>
                  </a:lnTo>
                  <a:lnTo>
                    <a:pt x="2326" y="1361"/>
                  </a:lnTo>
                  <a:lnTo>
                    <a:pt x="2373" y="1643"/>
                  </a:lnTo>
                  <a:cubicBezTo>
                    <a:pt x="2375" y="1651"/>
                    <a:pt x="2372" y="1659"/>
                    <a:pt x="2366" y="1665"/>
                  </a:cubicBezTo>
                  <a:cubicBezTo>
                    <a:pt x="2359" y="1670"/>
                    <a:pt x="2351" y="1672"/>
                    <a:pt x="2343" y="1670"/>
                  </a:cubicBezTo>
                  <a:lnTo>
                    <a:pt x="1913" y="1536"/>
                  </a:lnTo>
                  <a:lnTo>
                    <a:pt x="1943" y="1520"/>
                  </a:lnTo>
                  <a:lnTo>
                    <a:pt x="1855" y="1791"/>
                  </a:lnTo>
                  <a:cubicBezTo>
                    <a:pt x="1852" y="1798"/>
                    <a:pt x="1847" y="1804"/>
                    <a:pt x="1841" y="1806"/>
                  </a:cubicBezTo>
                  <a:cubicBezTo>
                    <a:pt x="1834" y="1809"/>
                    <a:pt x="1827" y="1809"/>
                    <a:pt x="1821" y="1805"/>
                  </a:cubicBezTo>
                  <a:lnTo>
                    <a:pt x="1550" y="1668"/>
                  </a:lnTo>
                  <a:lnTo>
                    <a:pt x="1580" y="1662"/>
                  </a:lnTo>
                  <a:lnTo>
                    <a:pt x="1397" y="1881"/>
                  </a:lnTo>
                  <a:cubicBezTo>
                    <a:pt x="1389" y="1891"/>
                    <a:pt x="1374" y="1892"/>
                    <a:pt x="1364" y="1884"/>
                  </a:cubicBezTo>
                  <a:lnTo>
                    <a:pt x="1181" y="1736"/>
                  </a:lnTo>
                  <a:lnTo>
                    <a:pt x="1211" y="1736"/>
                  </a:lnTo>
                  <a:lnTo>
                    <a:pt x="805" y="2060"/>
                  </a:lnTo>
                  <a:cubicBezTo>
                    <a:pt x="798" y="2066"/>
                    <a:pt x="789" y="2067"/>
                    <a:pt x="781" y="2063"/>
                  </a:cubicBezTo>
                  <a:cubicBezTo>
                    <a:pt x="772" y="2060"/>
                    <a:pt x="767" y="2052"/>
                    <a:pt x="766" y="2043"/>
                  </a:cubicBezTo>
                  <a:lnTo>
                    <a:pt x="749" y="1729"/>
                  </a:lnTo>
                  <a:lnTo>
                    <a:pt x="771" y="1752"/>
                  </a:lnTo>
                  <a:lnTo>
                    <a:pt x="224" y="1713"/>
                  </a:lnTo>
                  <a:cubicBezTo>
                    <a:pt x="214" y="1712"/>
                    <a:pt x="205" y="1705"/>
                    <a:pt x="202" y="1696"/>
                  </a:cubicBezTo>
                  <a:cubicBezTo>
                    <a:pt x="200" y="1686"/>
                    <a:pt x="203" y="1676"/>
                    <a:pt x="211" y="1670"/>
                  </a:cubicBezTo>
                  <a:lnTo>
                    <a:pt x="529" y="1441"/>
                  </a:lnTo>
                  <a:lnTo>
                    <a:pt x="534" y="1482"/>
                  </a:lnTo>
                  <a:lnTo>
                    <a:pt x="16" y="1249"/>
                  </a:lnTo>
                  <a:cubicBezTo>
                    <a:pt x="6" y="1245"/>
                    <a:pt x="0" y="1235"/>
                    <a:pt x="2" y="1225"/>
                  </a:cubicBezTo>
                  <a:cubicBezTo>
                    <a:pt x="3" y="1214"/>
                    <a:pt x="11" y="1206"/>
                    <a:pt x="21" y="1204"/>
                  </a:cubicBezTo>
                  <a:lnTo>
                    <a:pt x="633" y="1084"/>
                  </a:lnTo>
                  <a:lnTo>
                    <a:pt x="624" y="1127"/>
                  </a:lnTo>
                  <a:lnTo>
                    <a:pt x="194" y="817"/>
                  </a:lnTo>
                  <a:cubicBezTo>
                    <a:pt x="186" y="811"/>
                    <a:pt x="182" y="800"/>
                    <a:pt x="185" y="791"/>
                  </a:cubicBezTo>
                  <a:cubicBezTo>
                    <a:pt x="188" y="781"/>
                    <a:pt x="196" y="774"/>
                    <a:pt x="206" y="773"/>
                  </a:cubicBezTo>
                  <a:lnTo>
                    <a:pt x="860" y="731"/>
                  </a:lnTo>
                  <a:lnTo>
                    <a:pt x="838" y="763"/>
                  </a:lnTo>
                  <a:lnTo>
                    <a:pt x="703" y="372"/>
                  </a:lnTo>
                  <a:cubicBezTo>
                    <a:pt x="700" y="363"/>
                    <a:pt x="702" y="353"/>
                    <a:pt x="709" y="346"/>
                  </a:cubicBezTo>
                  <a:cubicBezTo>
                    <a:pt x="716" y="340"/>
                    <a:pt x="726" y="338"/>
                    <a:pt x="735" y="342"/>
                  </a:cubicBezTo>
                  <a:lnTo>
                    <a:pt x="1365" y="599"/>
                  </a:lnTo>
                  <a:lnTo>
                    <a:pt x="1333" y="612"/>
                  </a:lnTo>
                  <a:lnTo>
                    <a:pt x="1516" y="192"/>
                  </a:lnTo>
                  <a:cubicBezTo>
                    <a:pt x="1519" y="185"/>
                    <a:pt x="1525" y="180"/>
                    <a:pt x="1532" y="178"/>
                  </a:cubicBezTo>
                  <a:cubicBezTo>
                    <a:pt x="1540" y="176"/>
                    <a:pt x="1547" y="178"/>
                    <a:pt x="1553" y="183"/>
                  </a:cubicBezTo>
                  <a:lnTo>
                    <a:pt x="1824" y="412"/>
                  </a:lnTo>
                  <a:close/>
                  <a:moveTo>
                    <a:pt x="1522" y="220"/>
                  </a:moveTo>
                  <a:lnTo>
                    <a:pt x="1560" y="211"/>
                  </a:lnTo>
                  <a:lnTo>
                    <a:pt x="1377" y="631"/>
                  </a:lnTo>
                  <a:cubicBezTo>
                    <a:pt x="1372" y="643"/>
                    <a:pt x="1358" y="648"/>
                    <a:pt x="1346" y="643"/>
                  </a:cubicBezTo>
                  <a:lnTo>
                    <a:pt x="717" y="386"/>
                  </a:lnTo>
                  <a:lnTo>
                    <a:pt x="748" y="356"/>
                  </a:lnTo>
                  <a:lnTo>
                    <a:pt x="884" y="747"/>
                  </a:lnTo>
                  <a:cubicBezTo>
                    <a:pt x="886" y="754"/>
                    <a:pt x="885" y="762"/>
                    <a:pt x="881" y="768"/>
                  </a:cubicBezTo>
                  <a:cubicBezTo>
                    <a:pt x="877" y="775"/>
                    <a:pt x="870" y="779"/>
                    <a:pt x="863" y="779"/>
                  </a:cubicBezTo>
                  <a:lnTo>
                    <a:pt x="209" y="821"/>
                  </a:lnTo>
                  <a:lnTo>
                    <a:pt x="222" y="778"/>
                  </a:lnTo>
                  <a:lnTo>
                    <a:pt x="652" y="1088"/>
                  </a:lnTo>
                  <a:cubicBezTo>
                    <a:pt x="659" y="1094"/>
                    <a:pt x="663" y="1103"/>
                    <a:pt x="661" y="1113"/>
                  </a:cubicBezTo>
                  <a:cubicBezTo>
                    <a:pt x="659" y="1122"/>
                    <a:pt x="652" y="1129"/>
                    <a:pt x="642" y="1131"/>
                  </a:cubicBezTo>
                  <a:lnTo>
                    <a:pt x="30" y="1251"/>
                  </a:lnTo>
                  <a:lnTo>
                    <a:pt x="35" y="1205"/>
                  </a:lnTo>
                  <a:lnTo>
                    <a:pt x="553" y="1438"/>
                  </a:lnTo>
                  <a:cubicBezTo>
                    <a:pt x="561" y="1442"/>
                    <a:pt x="566" y="1449"/>
                    <a:pt x="567" y="1458"/>
                  </a:cubicBezTo>
                  <a:cubicBezTo>
                    <a:pt x="568" y="1466"/>
                    <a:pt x="564" y="1474"/>
                    <a:pt x="557" y="1479"/>
                  </a:cubicBezTo>
                  <a:lnTo>
                    <a:pt x="239" y="1709"/>
                  </a:lnTo>
                  <a:lnTo>
                    <a:pt x="227" y="1665"/>
                  </a:lnTo>
                  <a:lnTo>
                    <a:pt x="775" y="1704"/>
                  </a:lnTo>
                  <a:cubicBezTo>
                    <a:pt x="787" y="1705"/>
                    <a:pt x="796" y="1714"/>
                    <a:pt x="797" y="1727"/>
                  </a:cubicBezTo>
                  <a:lnTo>
                    <a:pt x="814" y="2040"/>
                  </a:lnTo>
                  <a:lnTo>
                    <a:pt x="775" y="2023"/>
                  </a:lnTo>
                  <a:lnTo>
                    <a:pt x="1181" y="1698"/>
                  </a:lnTo>
                  <a:cubicBezTo>
                    <a:pt x="1190" y="1691"/>
                    <a:pt x="1203" y="1691"/>
                    <a:pt x="1211" y="1699"/>
                  </a:cubicBezTo>
                  <a:lnTo>
                    <a:pt x="1394" y="1847"/>
                  </a:lnTo>
                  <a:lnTo>
                    <a:pt x="1360" y="1850"/>
                  </a:lnTo>
                  <a:lnTo>
                    <a:pt x="1543" y="1631"/>
                  </a:lnTo>
                  <a:cubicBezTo>
                    <a:pt x="1550" y="1623"/>
                    <a:pt x="1562" y="1620"/>
                    <a:pt x="1572" y="1625"/>
                  </a:cubicBezTo>
                  <a:lnTo>
                    <a:pt x="1843" y="1763"/>
                  </a:lnTo>
                  <a:lnTo>
                    <a:pt x="1809" y="1777"/>
                  </a:lnTo>
                  <a:lnTo>
                    <a:pt x="1897" y="1505"/>
                  </a:lnTo>
                  <a:cubicBezTo>
                    <a:pt x="1901" y="1493"/>
                    <a:pt x="1915" y="1486"/>
                    <a:pt x="1927" y="1490"/>
                  </a:cubicBezTo>
                  <a:lnTo>
                    <a:pt x="2357" y="1624"/>
                  </a:lnTo>
                  <a:lnTo>
                    <a:pt x="2326" y="1651"/>
                  </a:lnTo>
                  <a:lnTo>
                    <a:pt x="2279" y="1369"/>
                  </a:lnTo>
                  <a:cubicBezTo>
                    <a:pt x="2278" y="1361"/>
                    <a:pt x="2280" y="1353"/>
                    <a:pt x="2286" y="1348"/>
                  </a:cubicBezTo>
                  <a:cubicBezTo>
                    <a:pt x="2292" y="1342"/>
                    <a:pt x="2299" y="1340"/>
                    <a:pt x="2307" y="1341"/>
                  </a:cubicBezTo>
                  <a:lnTo>
                    <a:pt x="2966" y="1461"/>
                  </a:lnTo>
                  <a:lnTo>
                    <a:pt x="2947" y="1503"/>
                  </a:lnTo>
                  <a:lnTo>
                    <a:pt x="2558" y="1193"/>
                  </a:lnTo>
                  <a:cubicBezTo>
                    <a:pt x="2552" y="1188"/>
                    <a:pt x="2548" y="1179"/>
                    <a:pt x="2550" y="1170"/>
                  </a:cubicBezTo>
                  <a:cubicBezTo>
                    <a:pt x="2551" y="1161"/>
                    <a:pt x="2558" y="1154"/>
                    <a:pt x="2566" y="1152"/>
                  </a:cubicBezTo>
                  <a:lnTo>
                    <a:pt x="2860" y="1056"/>
                  </a:lnTo>
                  <a:lnTo>
                    <a:pt x="2852" y="1097"/>
                  </a:lnTo>
                  <a:lnTo>
                    <a:pt x="2652" y="921"/>
                  </a:lnTo>
                  <a:cubicBezTo>
                    <a:pt x="2645" y="915"/>
                    <a:pt x="2642" y="907"/>
                    <a:pt x="2644" y="898"/>
                  </a:cubicBezTo>
                  <a:cubicBezTo>
                    <a:pt x="2646" y="890"/>
                    <a:pt x="2651" y="883"/>
                    <a:pt x="2659" y="880"/>
                  </a:cubicBezTo>
                  <a:lnTo>
                    <a:pt x="3377" y="623"/>
                  </a:lnTo>
                  <a:lnTo>
                    <a:pt x="3385" y="670"/>
                  </a:lnTo>
                  <a:lnTo>
                    <a:pt x="2573" y="659"/>
                  </a:lnTo>
                  <a:cubicBezTo>
                    <a:pt x="2564" y="659"/>
                    <a:pt x="2556" y="654"/>
                    <a:pt x="2552" y="645"/>
                  </a:cubicBezTo>
                  <a:cubicBezTo>
                    <a:pt x="2548" y="637"/>
                    <a:pt x="2549" y="627"/>
                    <a:pt x="2555" y="620"/>
                  </a:cubicBezTo>
                  <a:lnTo>
                    <a:pt x="2808" y="306"/>
                  </a:lnTo>
                  <a:lnTo>
                    <a:pt x="2836" y="343"/>
                  </a:lnTo>
                  <a:lnTo>
                    <a:pt x="2295" y="587"/>
                  </a:lnTo>
                  <a:cubicBezTo>
                    <a:pt x="2287" y="590"/>
                    <a:pt x="2278" y="589"/>
                    <a:pt x="2271" y="584"/>
                  </a:cubicBezTo>
                  <a:cubicBezTo>
                    <a:pt x="2264" y="579"/>
                    <a:pt x="2260" y="571"/>
                    <a:pt x="2261" y="563"/>
                  </a:cubicBezTo>
                  <a:lnTo>
                    <a:pt x="2302" y="24"/>
                  </a:lnTo>
                  <a:lnTo>
                    <a:pt x="2341" y="44"/>
                  </a:lnTo>
                  <a:lnTo>
                    <a:pt x="1823" y="450"/>
                  </a:lnTo>
                  <a:cubicBezTo>
                    <a:pt x="1814" y="457"/>
                    <a:pt x="1802" y="456"/>
                    <a:pt x="1793" y="449"/>
                  </a:cubicBezTo>
                  <a:lnTo>
                    <a:pt x="1522" y="220"/>
                  </a:lnTo>
                  <a:close/>
                </a:path>
              </a:pathLst>
            </a:custGeom>
            <a:solidFill>
              <a:srgbClr val="E46C0A"/>
            </a:solidFill>
            <a:ln w="0" cap="flat">
              <a:solidFill>
                <a:srgbClr val="E46C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2426" y="996"/>
              <a:ext cx="881" cy="25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734" y="64"/>
                </a:cxn>
                <a:cxn ang="0">
                  <a:pos x="734" y="0"/>
                </a:cxn>
                <a:cxn ang="0">
                  <a:pos x="881" y="128"/>
                </a:cxn>
                <a:cxn ang="0">
                  <a:pos x="734" y="255"/>
                </a:cxn>
                <a:cxn ang="0">
                  <a:pos x="734" y="191"/>
                </a:cxn>
                <a:cxn ang="0">
                  <a:pos x="0" y="191"/>
                </a:cxn>
                <a:cxn ang="0">
                  <a:pos x="0" y="64"/>
                </a:cxn>
              </a:cxnLst>
              <a:rect l="0" t="0" r="r" b="b"/>
              <a:pathLst>
                <a:path w="881" h="255">
                  <a:moveTo>
                    <a:pt x="0" y="64"/>
                  </a:moveTo>
                  <a:lnTo>
                    <a:pt x="734" y="64"/>
                  </a:lnTo>
                  <a:lnTo>
                    <a:pt x="734" y="0"/>
                  </a:lnTo>
                  <a:lnTo>
                    <a:pt x="881" y="128"/>
                  </a:lnTo>
                  <a:lnTo>
                    <a:pt x="734" y="255"/>
                  </a:lnTo>
                  <a:lnTo>
                    <a:pt x="734" y="191"/>
                  </a:lnTo>
                  <a:lnTo>
                    <a:pt x="0" y="191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8EB4E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2" name="Freeform 10"/>
            <p:cNvSpPr>
              <a:spLocks noEditPoints="1"/>
            </p:cNvSpPr>
            <p:nvPr/>
          </p:nvSpPr>
          <p:spPr bwMode="auto">
            <a:xfrm>
              <a:off x="2420" y="983"/>
              <a:ext cx="896" cy="281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740" y="71"/>
                </a:cxn>
                <a:cxn ang="0">
                  <a:pos x="734" y="77"/>
                </a:cxn>
                <a:cxn ang="0">
                  <a:pos x="734" y="0"/>
                </a:cxn>
                <a:cxn ang="0">
                  <a:pos x="896" y="141"/>
                </a:cxn>
                <a:cxn ang="0">
                  <a:pos x="734" y="281"/>
                </a:cxn>
                <a:cxn ang="0">
                  <a:pos x="734" y="204"/>
                </a:cxn>
                <a:cxn ang="0">
                  <a:pos x="740" y="210"/>
                </a:cxn>
                <a:cxn ang="0">
                  <a:pos x="0" y="210"/>
                </a:cxn>
                <a:cxn ang="0">
                  <a:pos x="0" y="71"/>
                </a:cxn>
                <a:cxn ang="0">
                  <a:pos x="12" y="204"/>
                </a:cxn>
                <a:cxn ang="0">
                  <a:pos x="6" y="199"/>
                </a:cxn>
                <a:cxn ang="0">
                  <a:pos x="746" y="199"/>
                </a:cxn>
                <a:cxn ang="0">
                  <a:pos x="746" y="268"/>
                </a:cxn>
                <a:cxn ang="0">
                  <a:pos x="736" y="264"/>
                </a:cxn>
                <a:cxn ang="0">
                  <a:pos x="882" y="137"/>
                </a:cxn>
                <a:cxn ang="0">
                  <a:pos x="882" y="144"/>
                </a:cxn>
                <a:cxn ang="0">
                  <a:pos x="736" y="17"/>
                </a:cxn>
                <a:cxn ang="0">
                  <a:pos x="746" y="13"/>
                </a:cxn>
                <a:cxn ang="0">
                  <a:pos x="746" y="82"/>
                </a:cxn>
                <a:cxn ang="0">
                  <a:pos x="6" y="82"/>
                </a:cxn>
                <a:cxn ang="0">
                  <a:pos x="12" y="77"/>
                </a:cxn>
                <a:cxn ang="0">
                  <a:pos x="12" y="204"/>
                </a:cxn>
              </a:cxnLst>
              <a:rect l="0" t="0" r="r" b="b"/>
              <a:pathLst>
                <a:path w="896" h="281">
                  <a:moveTo>
                    <a:pt x="0" y="71"/>
                  </a:moveTo>
                  <a:lnTo>
                    <a:pt x="740" y="71"/>
                  </a:lnTo>
                  <a:lnTo>
                    <a:pt x="734" y="77"/>
                  </a:lnTo>
                  <a:lnTo>
                    <a:pt x="734" y="0"/>
                  </a:lnTo>
                  <a:lnTo>
                    <a:pt x="896" y="141"/>
                  </a:lnTo>
                  <a:lnTo>
                    <a:pt x="734" y="281"/>
                  </a:lnTo>
                  <a:lnTo>
                    <a:pt x="734" y="204"/>
                  </a:lnTo>
                  <a:lnTo>
                    <a:pt x="740" y="210"/>
                  </a:lnTo>
                  <a:lnTo>
                    <a:pt x="0" y="210"/>
                  </a:lnTo>
                  <a:lnTo>
                    <a:pt x="0" y="71"/>
                  </a:lnTo>
                  <a:close/>
                  <a:moveTo>
                    <a:pt x="12" y="204"/>
                  </a:moveTo>
                  <a:lnTo>
                    <a:pt x="6" y="199"/>
                  </a:lnTo>
                  <a:lnTo>
                    <a:pt x="746" y="199"/>
                  </a:lnTo>
                  <a:lnTo>
                    <a:pt x="746" y="268"/>
                  </a:lnTo>
                  <a:lnTo>
                    <a:pt x="736" y="264"/>
                  </a:lnTo>
                  <a:lnTo>
                    <a:pt x="882" y="137"/>
                  </a:lnTo>
                  <a:lnTo>
                    <a:pt x="882" y="144"/>
                  </a:lnTo>
                  <a:lnTo>
                    <a:pt x="736" y="17"/>
                  </a:lnTo>
                  <a:lnTo>
                    <a:pt x="746" y="13"/>
                  </a:lnTo>
                  <a:lnTo>
                    <a:pt x="746" y="82"/>
                  </a:lnTo>
                  <a:lnTo>
                    <a:pt x="6" y="82"/>
                  </a:lnTo>
                  <a:lnTo>
                    <a:pt x="12" y="77"/>
                  </a:lnTo>
                  <a:lnTo>
                    <a:pt x="12" y="204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3" name="Freeform 11"/>
            <p:cNvSpPr>
              <a:spLocks noEditPoints="1"/>
            </p:cNvSpPr>
            <p:nvPr/>
          </p:nvSpPr>
          <p:spPr bwMode="auto">
            <a:xfrm>
              <a:off x="1623" y="700"/>
              <a:ext cx="1858" cy="1029"/>
            </a:xfrm>
            <a:custGeom>
              <a:avLst/>
              <a:gdLst/>
              <a:ahLst/>
              <a:cxnLst>
                <a:cxn ang="0">
                  <a:pos x="11" y="438"/>
                </a:cxn>
                <a:cxn ang="0">
                  <a:pos x="26" y="430"/>
                </a:cxn>
                <a:cxn ang="0">
                  <a:pos x="57" y="337"/>
                </a:cxn>
                <a:cxn ang="0">
                  <a:pos x="103" y="297"/>
                </a:cxn>
                <a:cxn ang="0">
                  <a:pos x="144" y="240"/>
                </a:cxn>
                <a:cxn ang="0">
                  <a:pos x="218" y="197"/>
                </a:cxn>
                <a:cxn ang="0">
                  <a:pos x="220" y="182"/>
                </a:cxn>
                <a:cxn ang="0">
                  <a:pos x="344" y="127"/>
                </a:cxn>
                <a:cxn ang="0">
                  <a:pos x="430" y="81"/>
                </a:cxn>
                <a:cxn ang="0">
                  <a:pos x="489" y="61"/>
                </a:cxn>
                <a:cxn ang="0">
                  <a:pos x="541" y="59"/>
                </a:cxn>
                <a:cxn ang="0">
                  <a:pos x="675" y="31"/>
                </a:cxn>
                <a:cxn ang="0">
                  <a:pos x="742" y="10"/>
                </a:cxn>
                <a:cxn ang="0">
                  <a:pos x="785" y="7"/>
                </a:cxn>
                <a:cxn ang="0">
                  <a:pos x="886" y="1"/>
                </a:cxn>
                <a:cxn ang="0">
                  <a:pos x="1023" y="13"/>
                </a:cxn>
                <a:cxn ang="0">
                  <a:pos x="1126" y="12"/>
                </a:cxn>
                <a:cxn ang="0">
                  <a:pos x="1188" y="21"/>
                </a:cxn>
                <a:cxn ang="0">
                  <a:pos x="1235" y="40"/>
                </a:cxn>
                <a:cxn ang="0">
                  <a:pos x="1371" y="62"/>
                </a:cxn>
                <a:cxn ang="0">
                  <a:pos x="1383" y="66"/>
                </a:cxn>
                <a:cxn ang="0">
                  <a:pos x="1505" y="123"/>
                </a:cxn>
                <a:cxn ang="0">
                  <a:pos x="1598" y="158"/>
                </a:cxn>
                <a:cxn ang="0">
                  <a:pos x="1602" y="173"/>
                </a:cxn>
                <a:cxn ang="0">
                  <a:pos x="1698" y="226"/>
                </a:cxn>
                <a:cxn ang="0">
                  <a:pos x="1736" y="276"/>
                </a:cxn>
                <a:cxn ang="0">
                  <a:pos x="1788" y="318"/>
                </a:cxn>
                <a:cxn ang="0">
                  <a:pos x="1829" y="387"/>
                </a:cxn>
                <a:cxn ang="0">
                  <a:pos x="1827" y="414"/>
                </a:cxn>
                <a:cxn ang="0">
                  <a:pos x="1856" y="483"/>
                </a:cxn>
                <a:cxn ang="0">
                  <a:pos x="1845" y="514"/>
                </a:cxn>
                <a:cxn ang="0">
                  <a:pos x="1847" y="593"/>
                </a:cxn>
                <a:cxn ang="0">
                  <a:pos x="1816" y="642"/>
                </a:cxn>
                <a:cxn ang="0">
                  <a:pos x="1811" y="652"/>
                </a:cxn>
                <a:cxn ang="0">
                  <a:pos x="1766" y="739"/>
                </a:cxn>
                <a:cxn ang="0">
                  <a:pos x="1714" y="775"/>
                </a:cxn>
                <a:cxn ang="0">
                  <a:pos x="1666" y="828"/>
                </a:cxn>
                <a:cxn ang="0">
                  <a:pos x="1588" y="864"/>
                </a:cxn>
                <a:cxn ang="0">
                  <a:pos x="1519" y="912"/>
                </a:cxn>
                <a:cxn ang="0">
                  <a:pos x="1495" y="922"/>
                </a:cxn>
                <a:cxn ang="0">
                  <a:pos x="1367" y="969"/>
                </a:cxn>
                <a:cxn ang="0">
                  <a:pos x="1307" y="984"/>
                </a:cxn>
                <a:cxn ang="0">
                  <a:pos x="1255" y="985"/>
                </a:cxn>
                <a:cxn ang="0">
                  <a:pos x="1121" y="1018"/>
                </a:cxn>
                <a:cxn ang="0">
                  <a:pos x="1024" y="1026"/>
                </a:cxn>
                <a:cxn ang="0">
                  <a:pos x="1008" y="1027"/>
                </a:cxn>
                <a:cxn ang="0">
                  <a:pos x="929" y="1029"/>
                </a:cxn>
                <a:cxn ang="0">
                  <a:pos x="835" y="1015"/>
                </a:cxn>
                <a:cxn ang="0">
                  <a:pos x="718" y="1015"/>
                </a:cxn>
                <a:cxn ang="0">
                  <a:pos x="656" y="1007"/>
                </a:cxn>
                <a:cxn ang="0">
                  <a:pos x="609" y="986"/>
                </a:cxn>
                <a:cxn ang="0">
                  <a:pos x="477" y="952"/>
                </a:cxn>
                <a:cxn ang="0">
                  <a:pos x="411" y="942"/>
                </a:cxn>
                <a:cxn ang="0">
                  <a:pos x="345" y="903"/>
                </a:cxn>
                <a:cxn ang="0">
                  <a:pos x="248" y="864"/>
                </a:cxn>
                <a:cxn ang="0">
                  <a:pos x="245" y="849"/>
                </a:cxn>
                <a:cxn ang="0">
                  <a:pos x="136" y="782"/>
                </a:cxn>
                <a:cxn ang="0">
                  <a:pos x="123" y="754"/>
                </a:cxn>
                <a:cxn ang="0">
                  <a:pos x="63" y="700"/>
                </a:cxn>
                <a:cxn ang="0">
                  <a:pos x="36" y="626"/>
                </a:cxn>
                <a:cxn ang="0">
                  <a:pos x="31" y="615"/>
                </a:cxn>
                <a:cxn ang="0">
                  <a:pos x="1" y="533"/>
                </a:cxn>
              </a:cxnLst>
              <a:rect l="0" t="0" r="r" b="b"/>
              <a:pathLst>
                <a:path w="1858" h="1029">
                  <a:moveTo>
                    <a:pt x="0" y="514"/>
                  </a:moveTo>
                  <a:lnTo>
                    <a:pt x="1" y="488"/>
                  </a:lnTo>
                  <a:lnTo>
                    <a:pt x="3" y="481"/>
                  </a:lnTo>
                  <a:lnTo>
                    <a:pt x="15" y="482"/>
                  </a:lnTo>
                  <a:lnTo>
                    <a:pt x="14" y="489"/>
                  </a:lnTo>
                  <a:lnTo>
                    <a:pt x="13" y="515"/>
                  </a:lnTo>
                  <a:lnTo>
                    <a:pt x="0" y="514"/>
                  </a:lnTo>
                  <a:close/>
                  <a:moveTo>
                    <a:pt x="4" y="470"/>
                  </a:moveTo>
                  <a:lnTo>
                    <a:pt x="5" y="462"/>
                  </a:lnTo>
                  <a:lnTo>
                    <a:pt x="11" y="438"/>
                  </a:lnTo>
                  <a:lnTo>
                    <a:pt x="23" y="440"/>
                  </a:lnTo>
                  <a:lnTo>
                    <a:pt x="17" y="463"/>
                  </a:lnTo>
                  <a:lnTo>
                    <a:pt x="16" y="472"/>
                  </a:lnTo>
                  <a:lnTo>
                    <a:pt x="4" y="470"/>
                  </a:lnTo>
                  <a:close/>
                  <a:moveTo>
                    <a:pt x="14" y="427"/>
                  </a:moveTo>
                  <a:lnTo>
                    <a:pt x="19" y="411"/>
                  </a:lnTo>
                  <a:lnTo>
                    <a:pt x="26" y="395"/>
                  </a:lnTo>
                  <a:lnTo>
                    <a:pt x="37" y="399"/>
                  </a:lnTo>
                  <a:lnTo>
                    <a:pt x="32" y="414"/>
                  </a:lnTo>
                  <a:lnTo>
                    <a:pt x="26" y="430"/>
                  </a:lnTo>
                  <a:lnTo>
                    <a:pt x="14" y="427"/>
                  </a:lnTo>
                  <a:close/>
                  <a:moveTo>
                    <a:pt x="30" y="385"/>
                  </a:moveTo>
                  <a:lnTo>
                    <a:pt x="42" y="361"/>
                  </a:lnTo>
                  <a:lnTo>
                    <a:pt x="46" y="355"/>
                  </a:lnTo>
                  <a:lnTo>
                    <a:pt x="57" y="360"/>
                  </a:lnTo>
                  <a:lnTo>
                    <a:pt x="54" y="365"/>
                  </a:lnTo>
                  <a:lnTo>
                    <a:pt x="42" y="389"/>
                  </a:lnTo>
                  <a:lnTo>
                    <a:pt x="30" y="385"/>
                  </a:lnTo>
                  <a:close/>
                  <a:moveTo>
                    <a:pt x="52" y="345"/>
                  </a:moveTo>
                  <a:lnTo>
                    <a:pt x="57" y="337"/>
                  </a:lnTo>
                  <a:lnTo>
                    <a:pt x="72" y="317"/>
                  </a:lnTo>
                  <a:lnTo>
                    <a:pt x="82" y="322"/>
                  </a:lnTo>
                  <a:lnTo>
                    <a:pt x="68" y="342"/>
                  </a:lnTo>
                  <a:lnTo>
                    <a:pt x="63" y="350"/>
                  </a:lnTo>
                  <a:lnTo>
                    <a:pt x="52" y="345"/>
                  </a:lnTo>
                  <a:close/>
                  <a:moveTo>
                    <a:pt x="79" y="307"/>
                  </a:moveTo>
                  <a:lnTo>
                    <a:pt x="92" y="291"/>
                  </a:lnTo>
                  <a:lnTo>
                    <a:pt x="102" y="281"/>
                  </a:lnTo>
                  <a:lnTo>
                    <a:pt x="111" y="288"/>
                  </a:lnTo>
                  <a:lnTo>
                    <a:pt x="103" y="297"/>
                  </a:lnTo>
                  <a:lnTo>
                    <a:pt x="89" y="313"/>
                  </a:lnTo>
                  <a:lnTo>
                    <a:pt x="79" y="307"/>
                  </a:lnTo>
                  <a:close/>
                  <a:moveTo>
                    <a:pt x="109" y="272"/>
                  </a:moveTo>
                  <a:lnTo>
                    <a:pt x="113" y="268"/>
                  </a:lnTo>
                  <a:lnTo>
                    <a:pt x="135" y="248"/>
                  </a:lnTo>
                  <a:lnTo>
                    <a:pt x="144" y="255"/>
                  </a:lnTo>
                  <a:lnTo>
                    <a:pt x="123" y="275"/>
                  </a:lnTo>
                  <a:lnTo>
                    <a:pt x="119" y="279"/>
                  </a:lnTo>
                  <a:lnTo>
                    <a:pt x="109" y="272"/>
                  </a:lnTo>
                  <a:close/>
                  <a:moveTo>
                    <a:pt x="144" y="240"/>
                  </a:moveTo>
                  <a:lnTo>
                    <a:pt x="160" y="226"/>
                  </a:lnTo>
                  <a:lnTo>
                    <a:pt x="172" y="217"/>
                  </a:lnTo>
                  <a:lnTo>
                    <a:pt x="180" y="225"/>
                  </a:lnTo>
                  <a:lnTo>
                    <a:pt x="168" y="234"/>
                  </a:lnTo>
                  <a:lnTo>
                    <a:pt x="153" y="247"/>
                  </a:lnTo>
                  <a:lnTo>
                    <a:pt x="144" y="240"/>
                  </a:lnTo>
                  <a:close/>
                  <a:moveTo>
                    <a:pt x="181" y="210"/>
                  </a:moveTo>
                  <a:lnTo>
                    <a:pt x="185" y="206"/>
                  </a:lnTo>
                  <a:lnTo>
                    <a:pt x="210" y="189"/>
                  </a:lnTo>
                  <a:lnTo>
                    <a:pt x="218" y="197"/>
                  </a:lnTo>
                  <a:lnTo>
                    <a:pt x="194" y="214"/>
                  </a:lnTo>
                  <a:lnTo>
                    <a:pt x="189" y="218"/>
                  </a:lnTo>
                  <a:lnTo>
                    <a:pt x="181" y="210"/>
                  </a:lnTo>
                  <a:close/>
                  <a:moveTo>
                    <a:pt x="220" y="182"/>
                  </a:moveTo>
                  <a:lnTo>
                    <a:pt x="242" y="168"/>
                  </a:lnTo>
                  <a:lnTo>
                    <a:pt x="251" y="163"/>
                  </a:lnTo>
                  <a:lnTo>
                    <a:pt x="258" y="172"/>
                  </a:lnTo>
                  <a:lnTo>
                    <a:pt x="250" y="177"/>
                  </a:lnTo>
                  <a:lnTo>
                    <a:pt x="228" y="191"/>
                  </a:lnTo>
                  <a:lnTo>
                    <a:pt x="220" y="182"/>
                  </a:lnTo>
                  <a:close/>
                  <a:moveTo>
                    <a:pt x="262" y="157"/>
                  </a:moveTo>
                  <a:lnTo>
                    <a:pt x="273" y="150"/>
                  </a:lnTo>
                  <a:lnTo>
                    <a:pt x="294" y="139"/>
                  </a:lnTo>
                  <a:lnTo>
                    <a:pt x="301" y="149"/>
                  </a:lnTo>
                  <a:lnTo>
                    <a:pt x="280" y="159"/>
                  </a:lnTo>
                  <a:lnTo>
                    <a:pt x="269" y="166"/>
                  </a:lnTo>
                  <a:lnTo>
                    <a:pt x="262" y="157"/>
                  </a:lnTo>
                  <a:close/>
                  <a:moveTo>
                    <a:pt x="305" y="134"/>
                  </a:moveTo>
                  <a:lnTo>
                    <a:pt x="338" y="118"/>
                  </a:lnTo>
                  <a:lnTo>
                    <a:pt x="344" y="127"/>
                  </a:lnTo>
                  <a:lnTo>
                    <a:pt x="312" y="143"/>
                  </a:lnTo>
                  <a:lnTo>
                    <a:pt x="305" y="134"/>
                  </a:lnTo>
                  <a:close/>
                  <a:moveTo>
                    <a:pt x="350" y="113"/>
                  </a:moveTo>
                  <a:lnTo>
                    <a:pt x="384" y="98"/>
                  </a:lnTo>
                  <a:lnTo>
                    <a:pt x="389" y="108"/>
                  </a:lnTo>
                  <a:lnTo>
                    <a:pt x="355" y="122"/>
                  </a:lnTo>
                  <a:lnTo>
                    <a:pt x="350" y="113"/>
                  </a:lnTo>
                  <a:close/>
                  <a:moveTo>
                    <a:pt x="395" y="94"/>
                  </a:moveTo>
                  <a:lnTo>
                    <a:pt x="411" y="88"/>
                  </a:lnTo>
                  <a:lnTo>
                    <a:pt x="430" y="81"/>
                  </a:lnTo>
                  <a:lnTo>
                    <a:pt x="435" y="91"/>
                  </a:lnTo>
                  <a:lnTo>
                    <a:pt x="416" y="97"/>
                  </a:lnTo>
                  <a:lnTo>
                    <a:pt x="401" y="104"/>
                  </a:lnTo>
                  <a:lnTo>
                    <a:pt x="395" y="94"/>
                  </a:lnTo>
                  <a:close/>
                  <a:moveTo>
                    <a:pt x="442" y="77"/>
                  </a:moveTo>
                  <a:lnTo>
                    <a:pt x="477" y="65"/>
                  </a:lnTo>
                  <a:lnTo>
                    <a:pt x="482" y="75"/>
                  </a:lnTo>
                  <a:lnTo>
                    <a:pt x="446" y="87"/>
                  </a:lnTo>
                  <a:lnTo>
                    <a:pt x="442" y="77"/>
                  </a:lnTo>
                  <a:close/>
                  <a:moveTo>
                    <a:pt x="489" y="61"/>
                  </a:moveTo>
                  <a:lnTo>
                    <a:pt x="525" y="51"/>
                  </a:lnTo>
                  <a:lnTo>
                    <a:pt x="529" y="62"/>
                  </a:lnTo>
                  <a:lnTo>
                    <a:pt x="493" y="71"/>
                  </a:lnTo>
                  <a:lnTo>
                    <a:pt x="489" y="61"/>
                  </a:lnTo>
                  <a:close/>
                  <a:moveTo>
                    <a:pt x="537" y="48"/>
                  </a:moveTo>
                  <a:lnTo>
                    <a:pt x="568" y="40"/>
                  </a:lnTo>
                  <a:lnTo>
                    <a:pt x="574" y="39"/>
                  </a:lnTo>
                  <a:lnTo>
                    <a:pt x="577" y="50"/>
                  </a:lnTo>
                  <a:lnTo>
                    <a:pt x="572" y="51"/>
                  </a:lnTo>
                  <a:lnTo>
                    <a:pt x="541" y="59"/>
                  </a:lnTo>
                  <a:lnTo>
                    <a:pt x="537" y="48"/>
                  </a:lnTo>
                  <a:close/>
                  <a:moveTo>
                    <a:pt x="586" y="36"/>
                  </a:moveTo>
                  <a:lnTo>
                    <a:pt x="623" y="29"/>
                  </a:lnTo>
                  <a:lnTo>
                    <a:pt x="626" y="40"/>
                  </a:lnTo>
                  <a:lnTo>
                    <a:pt x="589" y="47"/>
                  </a:lnTo>
                  <a:lnTo>
                    <a:pt x="586" y="36"/>
                  </a:lnTo>
                  <a:close/>
                  <a:moveTo>
                    <a:pt x="635" y="27"/>
                  </a:moveTo>
                  <a:lnTo>
                    <a:pt x="653" y="23"/>
                  </a:lnTo>
                  <a:lnTo>
                    <a:pt x="673" y="20"/>
                  </a:lnTo>
                  <a:lnTo>
                    <a:pt x="675" y="31"/>
                  </a:lnTo>
                  <a:lnTo>
                    <a:pt x="656" y="34"/>
                  </a:lnTo>
                  <a:lnTo>
                    <a:pt x="638" y="37"/>
                  </a:lnTo>
                  <a:lnTo>
                    <a:pt x="635" y="27"/>
                  </a:lnTo>
                  <a:close/>
                  <a:moveTo>
                    <a:pt x="685" y="18"/>
                  </a:moveTo>
                  <a:lnTo>
                    <a:pt x="722" y="13"/>
                  </a:lnTo>
                  <a:lnTo>
                    <a:pt x="725" y="24"/>
                  </a:lnTo>
                  <a:lnTo>
                    <a:pt x="687" y="29"/>
                  </a:lnTo>
                  <a:lnTo>
                    <a:pt x="685" y="18"/>
                  </a:lnTo>
                  <a:close/>
                  <a:moveTo>
                    <a:pt x="735" y="11"/>
                  </a:moveTo>
                  <a:lnTo>
                    <a:pt x="742" y="10"/>
                  </a:lnTo>
                  <a:lnTo>
                    <a:pt x="773" y="8"/>
                  </a:lnTo>
                  <a:lnTo>
                    <a:pt x="774" y="18"/>
                  </a:lnTo>
                  <a:lnTo>
                    <a:pt x="744" y="21"/>
                  </a:lnTo>
                  <a:lnTo>
                    <a:pt x="737" y="22"/>
                  </a:lnTo>
                  <a:lnTo>
                    <a:pt x="735" y="11"/>
                  </a:lnTo>
                  <a:close/>
                  <a:moveTo>
                    <a:pt x="785" y="7"/>
                  </a:moveTo>
                  <a:lnTo>
                    <a:pt x="823" y="3"/>
                  </a:lnTo>
                  <a:lnTo>
                    <a:pt x="824" y="14"/>
                  </a:lnTo>
                  <a:lnTo>
                    <a:pt x="786" y="18"/>
                  </a:lnTo>
                  <a:lnTo>
                    <a:pt x="785" y="7"/>
                  </a:lnTo>
                  <a:close/>
                  <a:moveTo>
                    <a:pt x="836" y="2"/>
                  </a:moveTo>
                  <a:lnTo>
                    <a:pt x="873" y="1"/>
                  </a:lnTo>
                  <a:lnTo>
                    <a:pt x="874" y="12"/>
                  </a:lnTo>
                  <a:lnTo>
                    <a:pt x="836" y="13"/>
                  </a:lnTo>
                  <a:lnTo>
                    <a:pt x="836" y="2"/>
                  </a:lnTo>
                  <a:close/>
                  <a:moveTo>
                    <a:pt x="886" y="1"/>
                  </a:moveTo>
                  <a:lnTo>
                    <a:pt x="924" y="0"/>
                  </a:lnTo>
                  <a:lnTo>
                    <a:pt x="924" y="11"/>
                  </a:lnTo>
                  <a:lnTo>
                    <a:pt x="887" y="12"/>
                  </a:lnTo>
                  <a:lnTo>
                    <a:pt x="886" y="1"/>
                  </a:lnTo>
                  <a:close/>
                  <a:moveTo>
                    <a:pt x="937" y="0"/>
                  </a:moveTo>
                  <a:lnTo>
                    <a:pt x="975" y="1"/>
                  </a:lnTo>
                  <a:lnTo>
                    <a:pt x="974" y="12"/>
                  </a:lnTo>
                  <a:lnTo>
                    <a:pt x="936" y="11"/>
                  </a:lnTo>
                  <a:lnTo>
                    <a:pt x="937" y="0"/>
                  </a:lnTo>
                  <a:close/>
                  <a:moveTo>
                    <a:pt x="987" y="2"/>
                  </a:moveTo>
                  <a:lnTo>
                    <a:pt x="1024" y="3"/>
                  </a:lnTo>
                  <a:lnTo>
                    <a:pt x="1025" y="3"/>
                  </a:lnTo>
                  <a:lnTo>
                    <a:pt x="1024" y="14"/>
                  </a:lnTo>
                  <a:lnTo>
                    <a:pt x="1023" y="13"/>
                  </a:lnTo>
                  <a:lnTo>
                    <a:pt x="987" y="13"/>
                  </a:lnTo>
                  <a:lnTo>
                    <a:pt x="987" y="2"/>
                  </a:lnTo>
                  <a:close/>
                  <a:moveTo>
                    <a:pt x="1038" y="4"/>
                  </a:moveTo>
                  <a:lnTo>
                    <a:pt x="1075" y="7"/>
                  </a:lnTo>
                  <a:lnTo>
                    <a:pt x="1074" y="18"/>
                  </a:lnTo>
                  <a:lnTo>
                    <a:pt x="1036" y="15"/>
                  </a:lnTo>
                  <a:lnTo>
                    <a:pt x="1038" y="4"/>
                  </a:lnTo>
                  <a:close/>
                  <a:moveTo>
                    <a:pt x="1088" y="8"/>
                  </a:moveTo>
                  <a:lnTo>
                    <a:pt x="1116" y="11"/>
                  </a:lnTo>
                  <a:lnTo>
                    <a:pt x="1126" y="12"/>
                  </a:lnTo>
                  <a:lnTo>
                    <a:pt x="1124" y="23"/>
                  </a:lnTo>
                  <a:lnTo>
                    <a:pt x="1115" y="21"/>
                  </a:lnTo>
                  <a:lnTo>
                    <a:pt x="1086" y="19"/>
                  </a:lnTo>
                  <a:lnTo>
                    <a:pt x="1088" y="8"/>
                  </a:lnTo>
                  <a:close/>
                  <a:moveTo>
                    <a:pt x="1138" y="13"/>
                  </a:moveTo>
                  <a:lnTo>
                    <a:pt x="1175" y="19"/>
                  </a:lnTo>
                  <a:lnTo>
                    <a:pt x="1173" y="30"/>
                  </a:lnTo>
                  <a:lnTo>
                    <a:pt x="1136" y="24"/>
                  </a:lnTo>
                  <a:lnTo>
                    <a:pt x="1138" y="13"/>
                  </a:lnTo>
                  <a:close/>
                  <a:moveTo>
                    <a:pt x="1188" y="21"/>
                  </a:moveTo>
                  <a:lnTo>
                    <a:pt x="1204" y="23"/>
                  </a:lnTo>
                  <a:lnTo>
                    <a:pt x="1225" y="27"/>
                  </a:lnTo>
                  <a:lnTo>
                    <a:pt x="1222" y="38"/>
                  </a:lnTo>
                  <a:lnTo>
                    <a:pt x="1203" y="34"/>
                  </a:lnTo>
                  <a:lnTo>
                    <a:pt x="1186" y="31"/>
                  </a:lnTo>
                  <a:lnTo>
                    <a:pt x="1188" y="21"/>
                  </a:lnTo>
                  <a:close/>
                  <a:moveTo>
                    <a:pt x="1237" y="30"/>
                  </a:moveTo>
                  <a:lnTo>
                    <a:pt x="1274" y="37"/>
                  </a:lnTo>
                  <a:lnTo>
                    <a:pt x="1271" y="48"/>
                  </a:lnTo>
                  <a:lnTo>
                    <a:pt x="1235" y="40"/>
                  </a:lnTo>
                  <a:lnTo>
                    <a:pt x="1237" y="30"/>
                  </a:lnTo>
                  <a:close/>
                  <a:moveTo>
                    <a:pt x="1286" y="39"/>
                  </a:moveTo>
                  <a:lnTo>
                    <a:pt x="1290" y="40"/>
                  </a:lnTo>
                  <a:lnTo>
                    <a:pt x="1323" y="49"/>
                  </a:lnTo>
                  <a:lnTo>
                    <a:pt x="1319" y="59"/>
                  </a:lnTo>
                  <a:lnTo>
                    <a:pt x="1287" y="51"/>
                  </a:lnTo>
                  <a:lnTo>
                    <a:pt x="1284" y="50"/>
                  </a:lnTo>
                  <a:lnTo>
                    <a:pt x="1286" y="39"/>
                  </a:lnTo>
                  <a:close/>
                  <a:moveTo>
                    <a:pt x="1335" y="52"/>
                  </a:moveTo>
                  <a:lnTo>
                    <a:pt x="1371" y="62"/>
                  </a:lnTo>
                  <a:lnTo>
                    <a:pt x="1372" y="62"/>
                  </a:lnTo>
                  <a:lnTo>
                    <a:pt x="1367" y="72"/>
                  </a:lnTo>
                  <a:lnTo>
                    <a:pt x="1367" y="72"/>
                  </a:lnTo>
                  <a:lnTo>
                    <a:pt x="1331" y="63"/>
                  </a:lnTo>
                  <a:lnTo>
                    <a:pt x="1335" y="52"/>
                  </a:lnTo>
                  <a:close/>
                  <a:moveTo>
                    <a:pt x="1383" y="66"/>
                  </a:moveTo>
                  <a:lnTo>
                    <a:pt x="1418" y="78"/>
                  </a:lnTo>
                  <a:lnTo>
                    <a:pt x="1414" y="88"/>
                  </a:lnTo>
                  <a:lnTo>
                    <a:pt x="1379" y="76"/>
                  </a:lnTo>
                  <a:lnTo>
                    <a:pt x="1383" y="66"/>
                  </a:lnTo>
                  <a:close/>
                  <a:moveTo>
                    <a:pt x="1430" y="82"/>
                  </a:moveTo>
                  <a:lnTo>
                    <a:pt x="1447" y="87"/>
                  </a:lnTo>
                  <a:lnTo>
                    <a:pt x="1465" y="95"/>
                  </a:lnTo>
                  <a:lnTo>
                    <a:pt x="1460" y="105"/>
                  </a:lnTo>
                  <a:lnTo>
                    <a:pt x="1443" y="98"/>
                  </a:lnTo>
                  <a:lnTo>
                    <a:pt x="1426" y="92"/>
                  </a:lnTo>
                  <a:lnTo>
                    <a:pt x="1430" y="82"/>
                  </a:lnTo>
                  <a:close/>
                  <a:moveTo>
                    <a:pt x="1476" y="99"/>
                  </a:moveTo>
                  <a:lnTo>
                    <a:pt x="1511" y="113"/>
                  </a:lnTo>
                  <a:lnTo>
                    <a:pt x="1505" y="123"/>
                  </a:lnTo>
                  <a:lnTo>
                    <a:pt x="1471" y="109"/>
                  </a:lnTo>
                  <a:lnTo>
                    <a:pt x="1476" y="99"/>
                  </a:lnTo>
                  <a:close/>
                  <a:moveTo>
                    <a:pt x="1522" y="119"/>
                  </a:moveTo>
                  <a:lnTo>
                    <a:pt x="1555" y="135"/>
                  </a:lnTo>
                  <a:lnTo>
                    <a:pt x="1549" y="144"/>
                  </a:lnTo>
                  <a:lnTo>
                    <a:pt x="1516" y="128"/>
                  </a:lnTo>
                  <a:lnTo>
                    <a:pt x="1522" y="119"/>
                  </a:lnTo>
                  <a:close/>
                  <a:moveTo>
                    <a:pt x="1566" y="141"/>
                  </a:moveTo>
                  <a:lnTo>
                    <a:pt x="1584" y="150"/>
                  </a:lnTo>
                  <a:lnTo>
                    <a:pt x="1598" y="158"/>
                  </a:lnTo>
                  <a:lnTo>
                    <a:pt x="1591" y="167"/>
                  </a:lnTo>
                  <a:lnTo>
                    <a:pt x="1578" y="159"/>
                  </a:lnTo>
                  <a:lnTo>
                    <a:pt x="1560" y="150"/>
                  </a:lnTo>
                  <a:lnTo>
                    <a:pt x="1566" y="141"/>
                  </a:lnTo>
                  <a:close/>
                  <a:moveTo>
                    <a:pt x="1609" y="164"/>
                  </a:moveTo>
                  <a:lnTo>
                    <a:pt x="1616" y="168"/>
                  </a:lnTo>
                  <a:lnTo>
                    <a:pt x="1640" y="183"/>
                  </a:lnTo>
                  <a:lnTo>
                    <a:pt x="1632" y="192"/>
                  </a:lnTo>
                  <a:lnTo>
                    <a:pt x="1609" y="177"/>
                  </a:lnTo>
                  <a:lnTo>
                    <a:pt x="1602" y="173"/>
                  </a:lnTo>
                  <a:lnTo>
                    <a:pt x="1609" y="164"/>
                  </a:lnTo>
                  <a:close/>
                  <a:moveTo>
                    <a:pt x="1650" y="190"/>
                  </a:moveTo>
                  <a:lnTo>
                    <a:pt x="1672" y="206"/>
                  </a:lnTo>
                  <a:lnTo>
                    <a:pt x="1679" y="211"/>
                  </a:lnTo>
                  <a:lnTo>
                    <a:pt x="1671" y="219"/>
                  </a:lnTo>
                  <a:lnTo>
                    <a:pt x="1664" y="214"/>
                  </a:lnTo>
                  <a:lnTo>
                    <a:pt x="1642" y="198"/>
                  </a:lnTo>
                  <a:lnTo>
                    <a:pt x="1650" y="190"/>
                  </a:lnTo>
                  <a:close/>
                  <a:moveTo>
                    <a:pt x="1688" y="218"/>
                  </a:moveTo>
                  <a:lnTo>
                    <a:pt x="1698" y="226"/>
                  </a:lnTo>
                  <a:lnTo>
                    <a:pt x="1716" y="241"/>
                  </a:lnTo>
                  <a:lnTo>
                    <a:pt x="1707" y="249"/>
                  </a:lnTo>
                  <a:lnTo>
                    <a:pt x="1690" y="234"/>
                  </a:lnTo>
                  <a:lnTo>
                    <a:pt x="1680" y="226"/>
                  </a:lnTo>
                  <a:lnTo>
                    <a:pt x="1688" y="218"/>
                  </a:lnTo>
                  <a:close/>
                  <a:moveTo>
                    <a:pt x="1725" y="249"/>
                  </a:moveTo>
                  <a:lnTo>
                    <a:pt x="1745" y="268"/>
                  </a:lnTo>
                  <a:lnTo>
                    <a:pt x="1750" y="274"/>
                  </a:lnTo>
                  <a:lnTo>
                    <a:pt x="1740" y="281"/>
                  </a:lnTo>
                  <a:lnTo>
                    <a:pt x="1736" y="276"/>
                  </a:lnTo>
                  <a:lnTo>
                    <a:pt x="1716" y="256"/>
                  </a:lnTo>
                  <a:lnTo>
                    <a:pt x="1725" y="249"/>
                  </a:lnTo>
                  <a:close/>
                  <a:moveTo>
                    <a:pt x="1758" y="282"/>
                  </a:moveTo>
                  <a:lnTo>
                    <a:pt x="1766" y="290"/>
                  </a:lnTo>
                  <a:lnTo>
                    <a:pt x="1781" y="309"/>
                  </a:lnTo>
                  <a:lnTo>
                    <a:pt x="1771" y="315"/>
                  </a:lnTo>
                  <a:lnTo>
                    <a:pt x="1756" y="297"/>
                  </a:lnTo>
                  <a:lnTo>
                    <a:pt x="1748" y="289"/>
                  </a:lnTo>
                  <a:lnTo>
                    <a:pt x="1758" y="282"/>
                  </a:lnTo>
                  <a:close/>
                  <a:moveTo>
                    <a:pt x="1788" y="318"/>
                  </a:moveTo>
                  <a:lnTo>
                    <a:pt x="1801" y="337"/>
                  </a:lnTo>
                  <a:lnTo>
                    <a:pt x="1807" y="347"/>
                  </a:lnTo>
                  <a:lnTo>
                    <a:pt x="1796" y="352"/>
                  </a:lnTo>
                  <a:lnTo>
                    <a:pt x="1790" y="342"/>
                  </a:lnTo>
                  <a:lnTo>
                    <a:pt x="1777" y="324"/>
                  </a:lnTo>
                  <a:lnTo>
                    <a:pt x="1788" y="318"/>
                  </a:lnTo>
                  <a:close/>
                  <a:moveTo>
                    <a:pt x="1813" y="356"/>
                  </a:moveTo>
                  <a:lnTo>
                    <a:pt x="1816" y="361"/>
                  </a:lnTo>
                  <a:lnTo>
                    <a:pt x="1828" y="385"/>
                  </a:lnTo>
                  <a:lnTo>
                    <a:pt x="1829" y="387"/>
                  </a:lnTo>
                  <a:lnTo>
                    <a:pt x="1817" y="391"/>
                  </a:lnTo>
                  <a:lnTo>
                    <a:pt x="1817" y="389"/>
                  </a:lnTo>
                  <a:lnTo>
                    <a:pt x="1805" y="366"/>
                  </a:lnTo>
                  <a:lnTo>
                    <a:pt x="1802" y="361"/>
                  </a:lnTo>
                  <a:lnTo>
                    <a:pt x="1813" y="356"/>
                  </a:lnTo>
                  <a:close/>
                  <a:moveTo>
                    <a:pt x="1833" y="397"/>
                  </a:moveTo>
                  <a:lnTo>
                    <a:pt x="1839" y="410"/>
                  </a:lnTo>
                  <a:lnTo>
                    <a:pt x="1845" y="429"/>
                  </a:lnTo>
                  <a:lnTo>
                    <a:pt x="1833" y="432"/>
                  </a:lnTo>
                  <a:lnTo>
                    <a:pt x="1827" y="414"/>
                  </a:lnTo>
                  <a:lnTo>
                    <a:pt x="1822" y="401"/>
                  </a:lnTo>
                  <a:lnTo>
                    <a:pt x="1833" y="397"/>
                  </a:lnTo>
                  <a:close/>
                  <a:moveTo>
                    <a:pt x="1848" y="440"/>
                  </a:moveTo>
                  <a:lnTo>
                    <a:pt x="1853" y="461"/>
                  </a:lnTo>
                  <a:lnTo>
                    <a:pt x="1855" y="472"/>
                  </a:lnTo>
                  <a:lnTo>
                    <a:pt x="1842" y="474"/>
                  </a:lnTo>
                  <a:lnTo>
                    <a:pt x="1841" y="464"/>
                  </a:lnTo>
                  <a:lnTo>
                    <a:pt x="1836" y="442"/>
                  </a:lnTo>
                  <a:lnTo>
                    <a:pt x="1848" y="440"/>
                  </a:lnTo>
                  <a:close/>
                  <a:moveTo>
                    <a:pt x="1856" y="483"/>
                  </a:moveTo>
                  <a:lnTo>
                    <a:pt x="1856" y="488"/>
                  </a:lnTo>
                  <a:lnTo>
                    <a:pt x="1858" y="514"/>
                  </a:lnTo>
                  <a:lnTo>
                    <a:pt x="1845" y="515"/>
                  </a:lnTo>
                  <a:lnTo>
                    <a:pt x="1844" y="489"/>
                  </a:lnTo>
                  <a:lnTo>
                    <a:pt x="1843" y="484"/>
                  </a:lnTo>
                  <a:lnTo>
                    <a:pt x="1856" y="483"/>
                  </a:lnTo>
                  <a:close/>
                  <a:moveTo>
                    <a:pt x="1858" y="515"/>
                  </a:moveTo>
                  <a:lnTo>
                    <a:pt x="1858" y="517"/>
                  </a:lnTo>
                  <a:lnTo>
                    <a:pt x="1845" y="516"/>
                  </a:lnTo>
                  <a:lnTo>
                    <a:pt x="1845" y="514"/>
                  </a:lnTo>
                  <a:lnTo>
                    <a:pt x="1858" y="515"/>
                  </a:lnTo>
                  <a:close/>
                  <a:moveTo>
                    <a:pt x="1857" y="528"/>
                  </a:moveTo>
                  <a:lnTo>
                    <a:pt x="1856" y="541"/>
                  </a:lnTo>
                  <a:lnTo>
                    <a:pt x="1854" y="561"/>
                  </a:lnTo>
                  <a:lnTo>
                    <a:pt x="1842" y="559"/>
                  </a:lnTo>
                  <a:lnTo>
                    <a:pt x="1844" y="540"/>
                  </a:lnTo>
                  <a:lnTo>
                    <a:pt x="1845" y="527"/>
                  </a:lnTo>
                  <a:lnTo>
                    <a:pt x="1857" y="528"/>
                  </a:lnTo>
                  <a:close/>
                  <a:moveTo>
                    <a:pt x="1852" y="572"/>
                  </a:moveTo>
                  <a:lnTo>
                    <a:pt x="1847" y="593"/>
                  </a:lnTo>
                  <a:lnTo>
                    <a:pt x="1844" y="604"/>
                  </a:lnTo>
                  <a:lnTo>
                    <a:pt x="1832" y="601"/>
                  </a:lnTo>
                  <a:lnTo>
                    <a:pt x="1835" y="591"/>
                  </a:lnTo>
                  <a:lnTo>
                    <a:pt x="1840" y="570"/>
                  </a:lnTo>
                  <a:lnTo>
                    <a:pt x="1852" y="572"/>
                  </a:lnTo>
                  <a:close/>
                  <a:moveTo>
                    <a:pt x="1840" y="615"/>
                  </a:moveTo>
                  <a:lnTo>
                    <a:pt x="1839" y="619"/>
                  </a:lnTo>
                  <a:lnTo>
                    <a:pt x="1828" y="644"/>
                  </a:lnTo>
                  <a:lnTo>
                    <a:pt x="1827" y="646"/>
                  </a:lnTo>
                  <a:lnTo>
                    <a:pt x="1816" y="642"/>
                  </a:lnTo>
                  <a:lnTo>
                    <a:pt x="1817" y="640"/>
                  </a:lnTo>
                  <a:lnTo>
                    <a:pt x="1827" y="616"/>
                  </a:lnTo>
                  <a:lnTo>
                    <a:pt x="1828" y="612"/>
                  </a:lnTo>
                  <a:lnTo>
                    <a:pt x="1840" y="615"/>
                  </a:lnTo>
                  <a:close/>
                  <a:moveTo>
                    <a:pt x="1822" y="656"/>
                  </a:moveTo>
                  <a:lnTo>
                    <a:pt x="1816" y="668"/>
                  </a:lnTo>
                  <a:lnTo>
                    <a:pt x="1805" y="686"/>
                  </a:lnTo>
                  <a:lnTo>
                    <a:pt x="1794" y="681"/>
                  </a:lnTo>
                  <a:lnTo>
                    <a:pt x="1805" y="664"/>
                  </a:lnTo>
                  <a:lnTo>
                    <a:pt x="1811" y="652"/>
                  </a:lnTo>
                  <a:lnTo>
                    <a:pt x="1822" y="656"/>
                  </a:lnTo>
                  <a:close/>
                  <a:moveTo>
                    <a:pt x="1799" y="696"/>
                  </a:moveTo>
                  <a:lnTo>
                    <a:pt x="1785" y="716"/>
                  </a:lnTo>
                  <a:lnTo>
                    <a:pt x="1778" y="724"/>
                  </a:lnTo>
                  <a:lnTo>
                    <a:pt x="1768" y="717"/>
                  </a:lnTo>
                  <a:lnTo>
                    <a:pt x="1774" y="710"/>
                  </a:lnTo>
                  <a:lnTo>
                    <a:pt x="1788" y="690"/>
                  </a:lnTo>
                  <a:lnTo>
                    <a:pt x="1799" y="696"/>
                  </a:lnTo>
                  <a:close/>
                  <a:moveTo>
                    <a:pt x="1771" y="732"/>
                  </a:moveTo>
                  <a:lnTo>
                    <a:pt x="1766" y="739"/>
                  </a:lnTo>
                  <a:lnTo>
                    <a:pt x="1747" y="758"/>
                  </a:lnTo>
                  <a:lnTo>
                    <a:pt x="1737" y="751"/>
                  </a:lnTo>
                  <a:lnTo>
                    <a:pt x="1756" y="732"/>
                  </a:lnTo>
                  <a:lnTo>
                    <a:pt x="1761" y="726"/>
                  </a:lnTo>
                  <a:lnTo>
                    <a:pt x="1771" y="732"/>
                  </a:lnTo>
                  <a:close/>
                  <a:moveTo>
                    <a:pt x="1739" y="767"/>
                  </a:moveTo>
                  <a:lnTo>
                    <a:pt x="1723" y="782"/>
                  </a:lnTo>
                  <a:lnTo>
                    <a:pt x="1713" y="791"/>
                  </a:lnTo>
                  <a:lnTo>
                    <a:pt x="1704" y="783"/>
                  </a:lnTo>
                  <a:lnTo>
                    <a:pt x="1714" y="775"/>
                  </a:lnTo>
                  <a:lnTo>
                    <a:pt x="1730" y="759"/>
                  </a:lnTo>
                  <a:lnTo>
                    <a:pt x="1739" y="767"/>
                  </a:lnTo>
                  <a:close/>
                  <a:moveTo>
                    <a:pt x="1704" y="799"/>
                  </a:moveTo>
                  <a:lnTo>
                    <a:pt x="1698" y="803"/>
                  </a:lnTo>
                  <a:lnTo>
                    <a:pt x="1676" y="821"/>
                  </a:lnTo>
                  <a:lnTo>
                    <a:pt x="1668" y="813"/>
                  </a:lnTo>
                  <a:lnTo>
                    <a:pt x="1690" y="795"/>
                  </a:lnTo>
                  <a:lnTo>
                    <a:pt x="1695" y="791"/>
                  </a:lnTo>
                  <a:lnTo>
                    <a:pt x="1704" y="799"/>
                  </a:lnTo>
                  <a:close/>
                  <a:moveTo>
                    <a:pt x="1666" y="828"/>
                  </a:moveTo>
                  <a:lnTo>
                    <a:pt x="1645" y="843"/>
                  </a:lnTo>
                  <a:lnTo>
                    <a:pt x="1636" y="848"/>
                  </a:lnTo>
                  <a:lnTo>
                    <a:pt x="1628" y="839"/>
                  </a:lnTo>
                  <a:lnTo>
                    <a:pt x="1637" y="834"/>
                  </a:lnTo>
                  <a:lnTo>
                    <a:pt x="1658" y="819"/>
                  </a:lnTo>
                  <a:lnTo>
                    <a:pt x="1666" y="828"/>
                  </a:lnTo>
                  <a:close/>
                  <a:moveTo>
                    <a:pt x="1626" y="855"/>
                  </a:moveTo>
                  <a:lnTo>
                    <a:pt x="1616" y="861"/>
                  </a:lnTo>
                  <a:lnTo>
                    <a:pt x="1595" y="874"/>
                  </a:lnTo>
                  <a:lnTo>
                    <a:pt x="1588" y="864"/>
                  </a:lnTo>
                  <a:lnTo>
                    <a:pt x="1608" y="852"/>
                  </a:lnTo>
                  <a:lnTo>
                    <a:pt x="1619" y="846"/>
                  </a:lnTo>
                  <a:lnTo>
                    <a:pt x="1626" y="855"/>
                  </a:lnTo>
                  <a:close/>
                  <a:moveTo>
                    <a:pt x="1584" y="880"/>
                  </a:moveTo>
                  <a:lnTo>
                    <a:pt x="1551" y="896"/>
                  </a:lnTo>
                  <a:lnTo>
                    <a:pt x="1545" y="887"/>
                  </a:lnTo>
                  <a:lnTo>
                    <a:pt x="1577" y="870"/>
                  </a:lnTo>
                  <a:lnTo>
                    <a:pt x="1584" y="880"/>
                  </a:lnTo>
                  <a:close/>
                  <a:moveTo>
                    <a:pt x="1540" y="902"/>
                  </a:moveTo>
                  <a:lnTo>
                    <a:pt x="1519" y="912"/>
                  </a:lnTo>
                  <a:lnTo>
                    <a:pt x="1507" y="917"/>
                  </a:lnTo>
                  <a:lnTo>
                    <a:pt x="1501" y="908"/>
                  </a:lnTo>
                  <a:lnTo>
                    <a:pt x="1513" y="903"/>
                  </a:lnTo>
                  <a:lnTo>
                    <a:pt x="1534" y="892"/>
                  </a:lnTo>
                  <a:lnTo>
                    <a:pt x="1540" y="902"/>
                  </a:lnTo>
                  <a:close/>
                  <a:moveTo>
                    <a:pt x="1495" y="922"/>
                  </a:moveTo>
                  <a:lnTo>
                    <a:pt x="1461" y="936"/>
                  </a:lnTo>
                  <a:lnTo>
                    <a:pt x="1456" y="926"/>
                  </a:lnTo>
                  <a:lnTo>
                    <a:pt x="1490" y="912"/>
                  </a:lnTo>
                  <a:lnTo>
                    <a:pt x="1495" y="922"/>
                  </a:lnTo>
                  <a:close/>
                  <a:moveTo>
                    <a:pt x="1450" y="941"/>
                  </a:moveTo>
                  <a:lnTo>
                    <a:pt x="1448" y="942"/>
                  </a:lnTo>
                  <a:lnTo>
                    <a:pt x="1414" y="953"/>
                  </a:lnTo>
                  <a:lnTo>
                    <a:pt x="1410" y="943"/>
                  </a:lnTo>
                  <a:lnTo>
                    <a:pt x="1442" y="932"/>
                  </a:lnTo>
                  <a:lnTo>
                    <a:pt x="1444" y="931"/>
                  </a:lnTo>
                  <a:lnTo>
                    <a:pt x="1450" y="941"/>
                  </a:lnTo>
                  <a:close/>
                  <a:moveTo>
                    <a:pt x="1403" y="957"/>
                  </a:moveTo>
                  <a:lnTo>
                    <a:pt x="1371" y="967"/>
                  </a:lnTo>
                  <a:lnTo>
                    <a:pt x="1367" y="969"/>
                  </a:lnTo>
                  <a:lnTo>
                    <a:pt x="1363" y="958"/>
                  </a:lnTo>
                  <a:lnTo>
                    <a:pt x="1367" y="957"/>
                  </a:lnTo>
                  <a:lnTo>
                    <a:pt x="1398" y="947"/>
                  </a:lnTo>
                  <a:lnTo>
                    <a:pt x="1403" y="957"/>
                  </a:lnTo>
                  <a:close/>
                  <a:moveTo>
                    <a:pt x="1355" y="972"/>
                  </a:moveTo>
                  <a:lnTo>
                    <a:pt x="1319" y="981"/>
                  </a:lnTo>
                  <a:lnTo>
                    <a:pt x="1315" y="971"/>
                  </a:lnTo>
                  <a:lnTo>
                    <a:pt x="1351" y="961"/>
                  </a:lnTo>
                  <a:lnTo>
                    <a:pt x="1355" y="972"/>
                  </a:lnTo>
                  <a:close/>
                  <a:moveTo>
                    <a:pt x="1307" y="984"/>
                  </a:moveTo>
                  <a:lnTo>
                    <a:pt x="1290" y="989"/>
                  </a:lnTo>
                  <a:lnTo>
                    <a:pt x="1270" y="993"/>
                  </a:lnTo>
                  <a:lnTo>
                    <a:pt x="1267" y="982"/>
                  </a:lnTo>
                  <a:lnTo>
                    <a:pt x="1286" y="979"/>
                  </a:lnTo>
                  <a:lnTo>
                    <a:pt x="1303" y="974"/>
                  </a:lnTo>
                  <a:lnTo>
                    <a:pt x="1307" y="984"/>
                  </a:lnTo>
                  <a:close/>
                  <a:moveTo>
                    <a:pt x="1258" y="995"/>
                  </a:moveTo>
                  <a:lnTo>
                    <a:pt x="1221" y="1003"/>
                  </a:lnTo>
                  <a:lnTo>
                    <a:pt x="1218" y="992"/>
                  </a:lnTo>
                  <a:lnTo>
                    <a:pt x="1255" y="985"/>
                  </a:lnTo>
                  <a:lnTo>
                    <a:pt x="1258" y="995"/>
                  </a:lnTo>
                  <a:close/>
                  <a:moveTo>
                    <a:pt x="1209" y="1005"/>
                  </a:moveTo>
                  <a:lnTo>
                    <a:pt x="1205" y="1006"/>
                  </a:lnTo>
                  <a:lnTo>
                    <a:pt x="1171" y="1011"/>
                  </a:lnTo>
                  <a:lnTo>
                    <a:pt x="1169" y="1000"/>
                  </a:lnTo>
                  <a:lnTo>
                    <a:pt x="1202" y="995"/>
                  </a:lnTo>
                  <a:lnTo>
                    <a:pt x="1206" y="995"/>
                  </a:lnTo>
                  <a:lnTo>
                    <a:pt x="1209" y="1005"/>
                  </a:lnTo>
                  <a:close/>
                  <a:moveTo>
                    <a:pt x="1159" y="1013"/>
                  </a:moveTo>
                  <a:lnTo>
                    <a:pt x="1121" y="1018"/>
                  </a:lnTo>
                  <a:lnTo>
                    <a:pt x="1119" y="1007"/>
                  </a:lnTo>
                  <a:lnTo>
                    <a:pt x="1156" y="1002"/>
                  </a:lnTo>
                  <a:lnTo>
                    <a:pt x="1159" y="1013"/>
                  </a:lnTo>
                  <a:close/>
                  <a:moveTo>
                    <a:pt x="1108" y="1019"/>
                  </a:moveTo>
                  <a:lnTo>
                    <a:pt x="1071" y="1022"/>
                  </a:lnTo>
                  <a:lnTo>
                    <a:pt x="1070" y="1012"/>
                  </a:lnTo>
                  <a:lnTo>
                    <a:pt x="1107" y="1009"/>
                  </a:lnTo>
                  <a:lnTo>
                    <a:pt x="1108" y="1019"/>
                  </a:lnTo>
                  <a:close/>
                  <a:moveTo>
                    <a:pt x="1058" y="1024"/>
                  </a:moveTo>
                  <a:lnTo>
                    <a:pt x="1024" y="1026"/>
                  </a:lnTo>
                  <a:lnTo>
                    <a:pt x="1020" y="1027"/>
                  </a:lnTo>
                  <a:lnTo>
                    <a:pt x="1020" y="1016"/>
                  </a:lnTo>
                  <a:lnTo>
                    <a:pt x="1023" y="1016"/>
                  </a:lnTo>
                  <a:lnTo>
                    <a:pt x="1057" y="1013"/>
                  </a:lnTo>
                  <a:lnTo>
                    <a:pt x="1058" y="1024"/>
                  </a:lnTo>
                  <a:close/>
                  <a:moveTo>
                    <a:pt x="1008" y="1027"/>
                  </a:moveTo>
                  <a:lnTo>
                    <a:pt x="970" y="1028"/>
                  </a:lnTo>
                  <a:lnTo>
                    <a:pt x="970" y="1017"/>
                  </a:lnTo>
                  <a:lnTo>
                    <a:pt x="1007" y="1016"/>
                  </a:lnTo>
                  <a:lnTo>
                    <a:pt x="1008" y="1027"/>
                  </a:lnTo>
                  <a:close/>
                  <a:moveTo>
                    <a:pt x="958" y="1028"/>
                  </a:moveTo>
                  <a:lnTo>
                    <a:pt x="929" y="1029"/>
                  </a:lnTo>
                  <a:lnTo>
                    <a:pt x="929" y="1018"/>
                  </a:lnTo>
                  <a:lnTo>
                    <a:pt x="957" y="1017"/>
                  </a:lnTo>
                  <a:lnTo>
                    <a:pt x="958" y="1028"/>
                  </a:lnTo>
                  <a:close/>
                  <a:moveTo>
                    <a:pt x="929" y="1029"/>
                  </a:moveTo>
                  <a:lnTo>
                    <a:pt x="919" y="1029"/>
                  </a:lnTo>
                  <a:lnTo>
                    <a:pt x="920" y="1018"/>
                  </a:lnTo>
                  <a:lnTo>
                    <a:pt x="929" y="1018"/>
                  </a:lnTo>
                  <a:lnTo>
                    <a:pt x="929" y="1029"/>
                  </a:lnTo>
                  <a:close/>
                  <a:moveTo>
                    <a:pt x="907" y="1029"/>
                  </a:moveTo>
                  <a:lnTo>
                    <a:pt x="869" y="1027"/>
                  </a:lnTo>
                  <a:lnTo>
                    <a:pt x="869" y="1017"/>
                  </a:lnTo>
                  <a:lnTo>
                    <a:pt x="907" y="1018"/>
                  </a:lnTo>
                  <a:lnTo>
                    <a:pt x="907" y="1029"/>
                  </a:lnTo>
                  <a:close/>
                  <a:moveTo>
                    <a:pt x="856" y="1027"/>
                  </a:moveTo>
                  <a:lnTo>
                    <a:pt x="835" y="1026"/>
                  </a:lnTo>
                  <a:lnTo>
                    <a:pt x="818" y="1025"/>
                  </a:lnTo>
                  <a:lnTo>
                    <a:pt x="820" y="1014"/>
                  </a:lnTo>
                  <a:lnTo>
                    <a:pt x="835" y="1015"/>
                  </a:lnTo>
                  <a:lnTo>
                    <a:pt x="857" y="1016"/>
                  </a:lnTo>
                  <a:lnTo>
                    <a:pt x="856" y="1027"/>
                  </a:lnTo>
                  <a:close/>
                  <a:moveTo>
                    <a:pt x="806" y="1024"/>
                  </a:moveTo>
                  <a:lnTo>
                    <a:pt x="768" y="1021"/>
                  </a:lnTo>
                  <a:lnTo>
                    <a:pt x="769" y="1010"/>
                  </a:lnTo>
                  <a:lnTo>
                    <a:pt x="807" y="1013"/>
                  </a:lnTo>
                  <a:lnTo>
                    <a:pt x="806" y="1024"/>
                  </a:lnTo>
                  <a:close/>
                  <a:moveTo>
                    <a:pt x="756" y="1020"/>
                  </a:moveTo>
                  <a:lnTo>
                    <a:pt x="743" y="1019"/>
                  </a:lnTo>
                  <a:lnTo>
                    <a:pt x="718" y="1015"/>
                  </a:lnTo>
                  <a:lnTo>
                    <a:pt x="720" y="1004"/>
                  </a:lnTo>
                  <a:lnTo>
                    <a:pt x="744" y="1008"/>
                  </a:lnTo>
                  <a:lnTo>
                    <a:pt x="757" y="1009"/>
                  </a:lnTo>
                  <a:lnTo>
                    <a:pt x="756" y="1020"/>
                  </a:lnTo>
                  <a:close/>
                  <a:moveTo>
                    <a:pt x="706" y="1014"/>
                  </a:moveTo>
                  <a:lnTo>
                    <a:pt x="668" y="1008"/>
                  </a:lnTo>
                  <a:lnTo>
                    <a:pt x="670" y="997"/>
                  </a:lnTo>
                  <a:lnTo>
                    <a:pt x="708" y="1003"/>
                  </a:lnTo>
                  <a:lnTo>
                    <a:pt x="706" y="1014"/>
                  </a:lnTo>
                  <a:close/>
                  <a:moveTo>
                    <a:pt x="656" y="1007"/>
                  </a:moveTo>
                  <a:lnTo>
                    <a:pt x="654" y="1006"/>
                  </a:lnTo>
                  <a:lnTo>
                    <a:pt x="619" y="999"/>
                  </a:lnTo>
                  <a:lnTo>
                    <a:pt x="622" y="988"/>
                  </a:lnTo>
                  <a:lnTo>
                    <a:pt x="656" y="995"/>
                  </a:lnTo>
                  <a:lnTo>
                    <a:pt x="658" y="996"/>
                  </a:lnTo>
                  <a:lnTo>
                    <a:pt x="656" y="1007"/>
                  </a:lnTo>
                  <a:close/>
                  <a:moveTo>
                    <a:pt x="607" y="997"/>
                  </a:moveTo>
                  <a:lnTo>
                    <a:pt x="570" y="989"/>
                  </a:lnTo>
                  <a:lnTo>
                    <a:pt x="573" y="979"/>
                  </a:lnTo>
                  <a:lnTo>
                    <a:pt x="609" y="986"/>
                  </a:lnTo>
                  <a:lnTo>
                    <a:pt x="607" y="997"/>
                  </a:lnTo>
                  <a:close/>
                  <a:moveTo>
                    <a:pt x="557" y="986"/>
                  </a:moveTo>
                  <a:lnTo>
                    <a:pt x="521" y="977"/>
                  </a:lnTo>
                  <a:lnTo>
                    <a:pt x="525" y="966"/>
                  </a:lnTo>
                  <a:lnTo>
                    <a:pt x="561" y="976"/>
                  </a:lnTo>
                  <a:lnTo>
                    <a:pt x="557" y="986"/>
                  </a:lnTo>
                  <a:close/>
                  <a:moveTo>
                    <a:pt x="509" y="973"/>
                  </a:moveTo>
                  <a:lnTo>
                    <a:pt x="487" y="967"/>
                  </a:lnTo>
                  <a:lnTo>
                    <a:pt x="473" y="963"/>
                  </a:lnTo>
                  <a:lnTo>
                    <a:pt x="477" y="952"/>
                  </a:lnTo>
                  <a:lnTo>
                    <a:pt x="491" y="957"/>
                  </a:lnTo>
                  <a:lnTo>
                    <a:pt x="513" y="963"/>
                  </a:lnTo>
                  <a:lnTo>
                    <a:pt x="509" y="973"/>
                  </a:lnTo>
                  <a:close/>
                  <a:moveTo>
                    <a:pt x="461" y="959"/>
                  </a:moveTo>
                  <a:lnTo>
                    <a:pt x="426" y="947"/>
                  </a:lnTo>
                  <a:lnTo>
                    <a:pt x="430" y="937"/>
                  </a:lnTo>
                  <a:lnTo>
                    <a:pt x="466" y="949"/>
                  </a:lnTo>
                  <a:lnTo>
                    <a:pt x="461" y="959"/>
                  </a:lnTo>
                  <a:close/>
                  <a:moveTo>
                    <a:pt x="414" y="943"/>
                  </a:moveTo>
                  <a:lnTo>
                    <a:pt x="411" y="942"/>
                  </a:lnTo>
                  <a:lnTo>
                    <a:pt x="380" y="929"/>
                  </a:lnTo>
                  <a:lnTo>
                    <a:pt x="385" y="919"/>
                  </a:lnTo>
                  <a:lnTo>
                    <a:pt x="416" y="932"/>
                  </a:lnTo>
                  <a:lnTo>
                    <a:pt x="419" y="933"/>
                  </a:lnTo>
                  <a:lnTo>
                    <a:pt x="414" y="943"/>
                  </a:lnTo>
                  <a:close/>
                  <a:moveTo>
                    <a:pt x="368" y="924"/>
                  </a:moveTo>
                  <a:lnTo>
                    <a:pt x="340" y="912"/>
                  </a:lnTo>
                  <a:lnTo>
                    <a:pt x="334" y="910"/>
                  </a:lnTo>
                  <a:lnTo>
                    <a:pt x="340" y="900"/>
                  </a:lnTo>
                  <a:lnTo>
                    <a:pt x="345" y="903"/>
                  </a:lnTo>
                  <a:lnTo>
                    <a:pt x="374" y="914"/>
                  </a:lnTo>
                  <a:lnTo>
                    <a:pt x="368" y="924"/>
                  </a:lnTo>
                  <a:close/>
                  <a:moveTo>
                    <a:pt x="323" y="904"/>
                  </a:moveTo>
                  <a:lnTo>
                    <a:pt x="291" y="888"/>
                  </a:lnTo>
                  <a:lnTo>
                    <a:pt x="297" y="878"/>
                  </a:lnTo>
                  <a:lnTo>
                    <a:pt x="329" y="895"/>
                  </a:lnTo>
                  <a:lnTo>
                    <a:pt x="323" y="904"/>
                  </a:lnTo>
                  <a:close/>
                  <a:moveTo>
                    <a:pt x="280" y="882"/>
                  </a:moveTo>
                  <a:lnTo>
                    <a:pt x="274" y="879"/>
                  </a:lnTo>
                  <a:lnTo>
                    <a:pt x="248" y="864"/>
                  </a:lnTo>
                  <a:lnTo>
                    <a:pt x="255" y="855"/>
                  </a:lnTo>
                  <a:lnTo>
                    <a:pt x="280" y="870"/>
                  </a:lnTo>
                  <a:lnTo>
                    <a:pt x="286" y="873"/>
                  </a:lnTo>
                  <a:lnTo>
                    <a:pt x="280" y="882"/>
                  </a:lnTo>
                  <a:close/>
                  <a:moveTo>
                    <a:pt x="237" y="858"/>
                  </a:moveTo>
                  <a:lnTo>
                    <a:pt x="213" y="843"/>
                  </a:lnTo>
                  <a:lnTo>
                    <a:pt x="207" y="838"/>
                  </a:lnTo>
                  <a:lnTo>
                    <a:pt x="215" y="829"/>
                  </a:lnTo>
                  <a:lnTo>
                    <a:pt x="221" y="834"/>
                  </a:lnTo>
                  <a:lnTo>
                    <a:pt x="245" y="849"/>
                  </a:lnTo>
                  <a:lnTo>
                    <a:pt x="237" y="858"/>
                  </a:lnTo>
                  <a:close/>
                  <a:moveTo>
                    <a:pt x="197" y="831"/>
                  </a:moveTo>
                  <a:lnTo>
                    <a:pt x="186" y="824"/>
                  </a:lnTo>
                  <a:lnTo>
                    <a:pt x="168" y="810"/>
                  </a:lnTo>
                  <a:lnTo>
                    <a:pt x="177" y="802"/>
                  </a:lnTo>
                  <a:lnTo>
                    <a:pt x="194" y="815"/>
                  </a:lnTo>
                  <a:lnTo>
                    <a:pt x="205" y="823"/>
                  </a:lnTo>
                  <a:lnTo>
                    <a:pt x="197" y="831"/>
                  </a:lnTo>
                  <a:close/>
                  <a:moveTo>
                    <a:pt x="158" y="802"/>
                  </a:moveTo>
                  <a:lnTo>
                    <a:pt x="136" y="782"/>
                  </a:lnTo>
                  <a:lnTo>
                    <a:pt x="132" y="779"/>
                  </a:lnTo>
                  <a:lnTo>
                    <a:pt x="141" y="771"/>
                  </a:lnTo>
                  <a:lnTo>
                    <a:pt x="145" y="775"/>
                  </a:lnTo>
                  <a:lnTo>
                    <a:pt x="167" y="794"/>
                  </a:lnTo>
                  <a:lnTo>
                    <a:pt x="158" y="802"/>
                  </a:lnTo>
                  <a:close/>
                  <a:moveTo>
                    <a:pt x="123" y="771"/>
                  </a:moveTo>
                  <a:lnTo>
                    <a:pt x="113" y="761"/>
                  </a:lnTo>
                  <a:lnTo>
                    <a:pt x="99" y="745"/>
                  </a:lnTo>
                  <a:lnTo>
                    <a:pt x="108" y="739"/>
                  </a:lnTo>
                  <a:lnTo>
                    <a:pt x="123" y="754"/>
                  </a:lnTo>
                  <a:lnTo>
                    <a:pt x="133" y="763"/>
                  </a:lnTo>
                  <a:lnTo>
                    <a:pt x="123" y="771"/>
                  </a:lnTo>
                  <a:close/>
                  <a:moveTo>
                    <a:pt x="91" y="736"/>
                  </a:moveTo>
                  <a:lnTo>
                    <a:pt x="74" y="716"/>
                  </a:lnTo>
                  <a:lnTo>
                    <a:pt x="69" y="709"/>
                  </a:lnTo>
                  <a:lnTo>
                    <a:pt x="80" y="704"/>
                  </a:lnTo>
                  <a:lnTo>
                    <a:pt x="84" y="710"/>
                  </a:lnTo>
                  <a:lnTo>
                    <a:pt x="101" y="730"/>
                  </a:lnTo>
                  <a:lnTo>
                    <a:pt x="91" y="736"/>
                  </a:lnTo>
                  <a:close/>
                  <a:moveTo>
                    <a:pt x="63" y="700"/>
                  </a:moveTo>
                  <a:lnTo>
                    <a:pt x="57" y="693"/>
                  </a:lnTo>
                  <a:lnTo>
                    <a:pt x="44" y="671"/>
                  </a:lnTo>
                  <a:lnTo>
                    <a:pt x="55" y="666"/>
                  </a:lnTo>
                  <a:lnTo>
                    <a:pt x="68" y="687"/>
                  </a:lnTo>
                  <a:lnTo>
                    <a:pt x="73" y="694"/>
                  </a:lnTo>
                  <a:lnTo>
                    <a:pt x="63" y="700"/>
                  </a:lnTo>
                  <a:close/>
                  <a:moveTo>
                    <a:pt x="38" y="661"/>
                  </a:moveTo>
                  <a:lnTo>
                    <a:pt x="30" y="644"/>
                  </a:lnTo>
                  <a:lnTo>
                    <a:pt x="24" y="630"/>
                  </a:lnTo>
                  <a:lnTo>
                    <a:pt x="36" y="626"/>
                  </a:lnTo>
                  <a:lnTo>
                    <a:pt x="41" y="640"/>
                  </a:lnTo>
                  <a:lnTo>
                    <a:pt x="50" y="656"/>
                  </a:lnTo>
                  <a:lnTo>
                    <a:pt x="38" y="661"/>
                  </a:lnTo>
                  <a:close/>
                  <a:moveTo>
                    <a:pt x="20" y="620"/>
                  </a:moveTo>
                  <a:lnTo>
                    <a:pt x="20" y="619"/>
                  </a:lnTo>
                  <a:lnTo>
                    <a:pt x="11" y="594"/>
                  </a:lnTo>
                  <a:lnTo>
                    <a:pt x="10" y="588"/>
                  </a:lnTo>
                  <a:lnTo>
                    <a:pt x="22" y="585"/>
                  </a:lnTo>
                  <a:lnTo>
                    <a:pt x="23" y="591"/>
                  </a:lnTo>
                  <a:lnTo>
                    <a:pt x="31" y="615"/>
                  </a:lnTo>
                  <a:lnTo>
                    <a:pt x="32" y="616"/>
                  </a:lnTo>
                  <a:lnTo>
                    <a:pt x="20" y="620"/>
                  </a:lnTo>
                  <a:close/>
                  <a:moveTo>
                    <a:pt x="7" y="577"/>
                  </a:moveTo>
                  <a:lnTo>
                    <a:pt x="5" y="568"/>
                  </a:lnTo>
                  <a:lnTo>
                    <a:pt x="2" y="544"/>
                  </a:lnTo>
                  <a:lnTo>
                    <a:pt x="15" y="543"/>
                  </a:lnTo>
                  <a:lnTo>
                    <a:pt x="17" y="566"/>
                  </a:lnTo>
                  <a:lnTo>
                    <a:pt x="20" y="575"/>
                  </a:lnTo>
                  <a:lnTo>
                    <a:pt x="7" y="577"/>
                  </a:lnTo>
                  <a:close/>
                  <a:moveTo>
                    <a:pt x="1" y="533"/>
                  </a:moveTo>
                  <a:lnTo>
                    <a:pt x="0" y="515"/>
                  </a:lnTo>
                  <a:lnTo>
                    <a:pt x="13" y="514"/>
                  </a:lnTo>
                  <a:lnTo>
                    <a:pt x="14" y="532"/>
                  </a:lnTo>
                  <a:lnTo>
                    <a:pt x="1" y="533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1166" y="2013"/>
              <a:ext cx="839" cy="327"/>
            </a:xfrm>
            <a:prstGeom prst="rect">
              <a:avLst/>
            </a:prstGeom>
            <a:solidFill>
              <a:srgbClr val="D7E4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2131" y="2013"/>
              <a:ext cx="838" cy="327"/>
            </a:xfrm>
            <a:prstGeom prst="rect">
              <a:avLst/>
            </a:prstGeom>
            <a:solidFill>
              <a:srgbClr val="D7E4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>
              <a:off x="3095" y="2013"/>
              <a:ext cx="839" cy="327"/>
            </a:xfrm>
            <a:prstGeom prst="rect">
              <a:avLst/>
            </a:prstGeom>
            <a:solidFill>
              <a:srgbClr val="D7E4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7" name="Rectangle 15"/>
            <p:cNvSpPr>
              <a:spLocks noChangeArrowheads="1"/>
            </p:cNvSpPr>
            <p:nvPr/>
          </p:nvSpPr>
          <p:spPr bwMode="auto">
            <a:xfrm>
              <a:off x="1543" y="2558"/>
              <a:ext cx="839" cy="328"/>
            </a:xfrm>
            <a:prstGeom prst="rect">
              <a:avLst/>
            </a:prstGeom>
            <a:solidFill>
              <a:srgbClr val="FCD5B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2089" y="3067"/>
              <a:ext cx="838" cy="328"/>
            </a:xfrm>
            <a:prstGeom prst="rect">
              <a:avLst/>
            </a:prstGeom>
            <a:solidFill>
              <a:srgbClr val="E6B9B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9" name="Rectangle 17"/>
            <p:cNvSpPr>
              <a:spLocks noChangeArrowheads="1"/>
            </p:cNvSpPr>
            <p:nvPr/>
          </p:nvSpPr>
          <p:spPr bwMode="auto">
            <a:xfrm>
              <a:off x="2089" y="3613"/>
              <a:ext cx="838" cy="327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0" name="Rectangle 18"/>
            <p:cNvSpPr>
              <a:spLocks noChangeArrowheads="1"/>
            </p:cNvSpPr>
            <p:nvPr/>
          </p:nvSpPr>
          <p:spPr bwMode="auto">
            <a:xfrm>
              <a:off x="3286" y="2032"/>
              <a:ext cx="566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Adaptive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1" name="Rectangle 19"/>
            <p:cNvSpPr>
              <a:spLocks noChangeArrowheads="1"/>
            </p:cNvSpPr>
            <p:nvPr/>
          </p:nvSpPr>
          <p:spPr bwMode="auto">
            <a:xfrm>
              <a:off x="3299" y="2163"/>
              <a:ext cx="51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Capacity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2" name="Rectangle 20"/>
            <p:cNvSpPr>
              <a:spLocks noChangeArrowheads="1"/>
            </p:cNvSpPr>
            <p:nvPr/>
          </p:nvSpPr>
          <p:spPr bwMode="auto">
            <a:xfrm>
              <a:off x="2309" y="2105"/>
              <a:ext cx="608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Sensitivity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3" name="Rectangle 21"/>
            <p:cNvSpPr>
              <a:spLocks noChangeArrowheads="1"/>
            </p:cNvSpPr>
            <p:nvPr/>
          </p:nvSpPr>
          <p:spPr bwMode="auto">
            <a:xfrm>
              <a:off x="1349" y="2105"/>
              <a:ext cx="553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Exposure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4" name="Rectangle 22"/>
            <p:cNvSpPr>
              <a:spLocks noChangeArrowheads="1"/>
            </p:cNvSpPr>
            <p:nvPr/>
          </p:nvSpPr>
          <p:spPr bwMode="auto">
            <a:xfrm>
              <a:off x="1651" y="2579"/>
              <a:ext cx="75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Potential for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5" name="Rectangle 23"/>
            <p:cNvSpPr>
              <a:spLocks noChangeArrowheads="1"/>
            </p:cNvSpPr>
            <p:nvPr/>
          </p:nvSpPr>
          <p:spPr bwMode="auto">
            <a:xfrm>
              <a:off x="1785" y="2710"/>
              <a:ext cx="43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Impact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6" name="Rectangle 24"/>
            <p:cNvSpPr>
              <a:spLocks noChangeArrowheads="1"/>
            </p:cNvSpPr>
            <p:nvPr/>
          </p:nvSpPr>
          <p:spPr bwMode="auto">
            <a:xfrm>
              <a:off x="2188" y="3161"/>
              <a:ext cx="738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Vulnerability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7" name="Rectangle 25"/>
            <p:cNvSpPr>
              <a:spLocks noChangeArrowheads="1"/>
            </p:cNvSpPr>
            <p:nvPr/>
          </p:nvSpPr>
          <p:spPr bwMode="auto">
            <a:xfrm>
              <a:off x="2301" y="3651"/>
              <a:ext cx="46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Managed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8" name="Rectangle 26"/>
            <p:cNvSpPr>
              <a:spLocks noChangeArrowheads="1"/>
            </p:cNvSpPr>
            <p:nvPr/>
          </p:nvSpPr>
          <p:spPr bwMode="auto">
            <a:xfrm>
              <a:off x="2225" y="3782"/>
              <a:ext cx="65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Adaptation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9" name="Rectangle 27"/>
            <p:cNvSpPr>
              <a:spLocks noChangeArrowheads="1"/>
            </p:cNvSpPr>
            <p:nvPr/>
          </p:nvSpPr>
          <p:spPr bwMode="auto">
            <a:xfrm>
              <a:off x="2427" y="1311"/>
              <a:ext cx="4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System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0" name="Rectangle 28"/>
            <p:cNvSpPr>
              <a:spLocks noChangeArrowheads="1"/>
            </p:cNvSpPr>
            <p:nvPr/>
          </p:nvSpPr>
          <p:spPr bwMode="auto">
            <a:xfrm>
              <a:off x="2519" y="1050"/>
              <a:ext cx="700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Time Period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1" name="Freeform 29"/>
            <p:cNvSpPr>
              <a:spLocks noEditPoints="1"/>
            </p:cNvSpPr>
            <p:nvPr/>
          </p:nvSpPr>
          <p:spPr bwMode="auto">
            <a:xfrm>
              <a:off x="2037" y="974"/>
              <a:ext cx="343" cy="161"/>
            </a:xfrm>
            <a:custGeom>
              <a:avLst/>
              <a:gdLst/>
              <a:ahLst/>
              <a:cxnLst>
                <a:cxn ang="0">
                  <a:pos x="284" y="650"/>
                </a:cxn>
                <a:cxn ang="0">
                  <a:pos x="220" y="521"/>
                </a:cxn>
                <a:cxn ang="0">
                  <a:pos x="124" y="703"/>
                </a:cxn>
                <a:cxn ang="0">
                  <a:pos x="93" y="706"/>
                </a:cxn>
                <a:cxn ang="0">
                  <a:pos x="18" y="416"/>
                </a:cxn>
                <a:cxn ang="0">
                  <a:pos x="77" y="532"/>
                </a:cxn>
                <a:cxn ang="0">
                  <a:pos x="178" y="363"/>
                </a:cxn>
                <a:cxn ang="0">
                  <a:pos x="208" y="360"/>
                </a:cxn>
                <a:cxn ang="0">
                  <a:pos x="514" y="573"/>
                </a:cxn>
                <a:cxn ang="0">
                  <a:pos x="468" y="583"/>
                </a:cxn>
                <a:cxn ang="0">
                  <a:pos x="347" y="564"/>
                </a:cxn>
                <a:cxn ang="0">
                  <a:pos x="452" y="455"/>
                </a:cxn>
                <a:cxn ang="0">
                  <a:pos x="385" y="408"/>
                </a:cxn>
                <a:cxn ang="0">
                  <a:pos x="324" y="450"/>
                </a:cxn>
                <a:cxn ang="0">
                  <a:pos x="315" y="422"/>
                </a:cxn>
                <a:cxn ang="0">
                  <a:pos x="417" y="369"/>
                </a:cxn>
                <a:cxn ang="0">
                  <a:pos x="461" y="482"/>
                </a:cxn>
                <a:cxn ang="0">
                  <a:pos x="384" y="550"/>
                </a:cxn>
                <a:cxn ang="0">
                  <a:pos x="461" y="482"/>
                </a:cxn>
                <a:cxn ang="0">
                  <a:pos x="711" y="506"/>
                </a:cxn>
                <a:cxn ang="0">
                  <a:pos x="569" y="523"/>
                </a:cxn>
                <a:cxn ang="0">
                  <a:pos x="528" y="366"/>
                </a:cxn>
                <a:cxn ang="0">
                  <a:pos x="514" y="337"/>
                </a:cxn>
                <a:cxn ang="0">
                  <a:pos x="644" y="301"/>
                </a:cxn>
                <a:cxn ang="0">
                  <a:pos x="651" y="332"/>
                </a:cxn>
                <a:cxn ang="0">
                  <a:pos x="708" y="476"/>
                </a:cxn>
                <a:cxn ang="0">
                  <a:pos x="918" y="437"/>
                </a:cxn>
                <a:cxn ang="0">
                  <a:pos x="884" y="420"/>
                </a:cxn>
                <a:cxn ang="0">
                  <a:pos x="755" y="457"/>
                </a:cxn>
                <a:cxn ang="0">
                  <a:pos x="819" y="333"/>
                </a:cxn>
                <a:cxn ang="0">
                  <a:pos x="802" y="272"/>
                </a:cxn>
                <a:cxn ang="0">
                  <a:pos x="722" y="318"/>
                </a:cxn>
                <a:cxn ang="0">
                  <a:pos x="708" y="298"/>
                </a:cxn>
                <a:cxn ang="0">
                  <a:pos x="773" y="245"/>
                </a:cxn>
                <a:cxn ang="0">
                  <a:pos x="923" y="429"/>
                </a:cxn>
                <a:cxn ang="0">
                  <a:pos x="776" y="401"/>
                </a:cxn>
                <a:cxn ang="0">
                  <a:pos x="870" y="392"/>
                </a:cxn>
                <a:cxn ang="0">
                  <a:pos x="1041" y="199"/>
                </a:cxn>
                <a:cxn ang="0">
                  <a:pos x="1011" y="204"/>
                </a:cxn>
                <a:cxn ang="0">
                  <a:pos x="1021" y="396"/>
                </a:cxn>
                <a:cxn ang="0">
                  <a:pos x="996" y="411"/>
                </a:cxn>
                <a:cxn ang="0">
                  <a:pos x="917" y="205"/>
                </a:cxn>
                <a:cxn ang="0">
                  <a:pos x="945" y="193"/>
                </a:cxn>
                <a:cxn ang="0">
                  <a:pos x="979" y="185"/>
                </a:cxn>
                <a:cxn ang="0">
                  <a:pos x="1025" y="165"/>
                </a:cxn>
                <a:cxn ang="0">
                  <a:pos x="1039" y="182"/>
                </a:cxn>
                <a:cxn ang="0">
                  <a:pos x="1294" y="312"/>
                </a:cxn>
                <a:cxn ang="0">
                  <a:pos x="1266" y="285"/>
                </a:cxn>
                <a:cxn ang="0">
                  <a:pos x="1109" y="304"/>
                </a:cxn>
                <a:cxn ang="0">
                  <a:pos x="1139" y="123"/>
                </a:cxn>
                <a:cxn ang="0">
                  <a:pos x="1174" y="10"/>
                </a:cxn>
                <a:cxn ang="0">
                  <a:pos x="1206" y="1"/>
                </a:cxn>
                <a:cxn ang="0">
                  <a:pos x="1153" y="153"/>
                </a:cxn>
                <a:cxn ang="0">
                  <a:pos x="1140" y="276"/>
                </a:cxn>
                <a:cxn ang="0">
                  <a:pos x="1229" y="293"/>
                </a:cxn>
              </a:cxnLst>
              <a:rect l="0" t="0" r="r" b="b"/>
              <a:pathLst>
                <a:path w="1308" h="709">
                  <a:moveTo>
                    <a:pt x="300" y="636"/>
                  </a:moveTo>
                  <a:cubicBezTo>
                    <a:pt x="301" y="638"/>
                    <a:pt x="301" y="639"/>
                    <a:pt x="300" y="640"/>
                  </a:cubicBezTo>
                  <a:cubicBezTo>
                    <a:pt x="300" y="641"/>
                    <a:pt x="299" y="642"/>
                    <a:pt x="298" y="643"/>
                  </a:cubicBezTo>
                  <a:cubicBezTo>
                    <a:pt x="297" y="644"/>
                    <a:pt x="295" y="645"/>
                    <a:pt x="292" y="646"/>
                  </a:cubicBezTo>
                  <a:cubicBezTo>
                    <a:pt x="290" y="647"/>
                    <a:pt x="287" y="649"/>
                    <a:pt x="284" y="650"/>
                  </a:cubicBezTo>
                  <a:cubicBezTo>
                    <a:pt x="280" y="651"/>
                    <a:pt x="277" y="652"/>
                    <a:pt x="274" y="652"/>
                  </a:cubicBezTo>
                  <a:cubicBezTo>
                    <a:pt x="272" y="653"/>
                    <a:pt x="270" y="653"/>
                    <a:pt x="268" y="653"/>
                  </a:cubicBezTo>
                  <a:cubicBezTo>
                    <a:pt x="266" y="653"/>
                    <a:pt x="265" y="653"/>
                    <a:pt x="264" y="652"/>
                  </a:cubicBezTo>
                  <a:cubicBezTo>
                    <a:pt x="263" y="651"/>
                    <a:pt x="263" y="650"/>
                    <a:pt x="262" y="649"/>
                  </a:cubicBezTo>
                  <a:lnTo>
                    <a:pt x="220" y="521"/>
                  </a:lnTo>
                  <a:lnTo>
                    <a:pt x="89" y="565"/>
                  </a:lnTo>
                  <a:lnTo>
                    <a:pt x="131" y="693"/>
                  </a:lnTo>
                  <a:cubicBezTo>
                    <a:pt x="132" y="694"/>
                    <a:pt x="132" y="695"/>
                    <a:pt x="131" y="696"/>
                  </a:cubicBezTo>
                  <a:cubicBezTo>
                    <a:pt x="131" y="697"/>
                    <a:pt x="130" y="698"/>
                    <a:pt x="129" y="699"/>
                  </a:cubicBezTo>
                  <a:cubicBezTo>
                    <a:pt x="128" y="700"/>
                    <a:pt x="126" y="701"/>
                    <a:pt x="124" y="703"/>
                  </a:cubicBezTo>
                  <a:cubicBezTo>
                    <a:pt x="121" y="704"/>
                    <a:pt x="118" y="705"/>
                    <a:pt x="114" y="706"/>
                  </a:cubicBezTo>
                  <a:cubicBezTo>
                    <a:pt x="111" y="707"/>
                    <a:pt x="108" y="708"/>
                    <a:pt x="105" y="709"/>
                  </a:cubicBezTo>
                  <a:cubicBezTo>
                    <a:pt x="103" y="709"/>
                    <a:pt x="100" y="709"/>
                    <a:pt x="99" y="709"/>
                  </a:cubicBezTo>
                  <a:cubicBezTo>
                    <a:pt x="97" y="709"/>
                    <a:pt x="96" y="709"/>
                    <a:pt x="95" y="708"/>
                  </a:cubicBezTo>
                  <a:cubicBezTo>
                    <a:pt x="94" y="708"/>
                    <a:pt x="93" y="707"/>
                    <a:pt x="93" y="706"/>
                  </a:cubicBezTo>
                  <a:lnTo>
                    <a:pt x="1" y="429"/>
                  </a:lnTo>
                  <a:cubicBezTo>
                    <a:pt x="0" y="428"/>
                    <a:pt x="0" y="427"/>
                    <a:pt x="1" y="426"/>
                  </a:cubicBezTo>
                  <a:cubicBezTo>
                    <a:pt x="1" y="425"/>
                    <a:pt x="2" y="424"/>
                    <a:pt x="3" y="423"/>
                  </a:cubicBezTo>
                  <a:cubicBezTo>
                    <a:pt x="4" y="422"/>
                    <a:pt x="6" y="421"/>
                    <a:pt x="9" y="420"/>
                  </a:cubicBezTo>
                  <a:cubicBezTo>
                    <a:pt x="11" y="418"/>
                    <a:pt x="14" y="417"/>
                    <a:pt x="18" y="416"/>
                  </a:cubicBezTo>
                  <a:cubicBezTo>
                    <a:pt x="21" y="415"/>
                    <a:pt x="24" y="414"/>
                    <a:pt x="27" y="413"/>
                  </a:cubicBezTo>
                  <a:cubicBezTo>
                    <a:pt x="30" y="413"/>
                    <a:pt x="32" y="413"/>
                    <a:pt x="33" y="413"/>
                  </a:cubicBezTo>
                  <a:cubicBezTo>
                    <a:pt x="35" y="413"/>
                    <a:pt x="36" y="413"/>
                    <a:pt x="37" y="414"/>
                  </a:cubicBezTo>
                  <a:cubicBezTo>
                    <a:pt x="38" y="415"/>
                    <a:pt x="39" y="416"/>
                    <a:pt x="39" y="417"/>
                  </a:cubicBezTo>
                  <a:lnTo>
                    <a:pt x="77" y="532"/>
                  </a:lnTo>
                  <a:lnTo>
                    <a:pt x="208" y="488"/>
                  </a:lnTo>
                  <a:lnTo>
                    <a:pt x="170" y="373"/>
                  </a:lnTo>
                  <a:cubicBezTo>
                    <a:pt x="170" y="372"/>
                    <a:pt x="170" y="371"/>
                    <a:pt x="170" y="370"/>
                  </a:cubicBezTo>
                  <a:cubicBezTo>
                    <a:pt x="170" y="368"/>
                    <a:pt x="171" y="367"/>
                    <a:pt x="172" y="366"/>
                  </a:cubicBezTo>
                  <a:cubicBezTo>
                    <a:pt x="174" y="365"/>
                    <a:pt x="175" y="364"/>
                    <a:pt x="178" y="363"/>
                  </a:cubicBezTo>
                  <a:cubicBezTo>
                    <a:pt x="180" y="362"/>
                    <a:pt x="183" y="361"/>
                    <a:pt x="187" y="359"/>
                  </a:cubicBezTo>
                  <a:cubicBezTo>
                    <a:pt x="190" y="358"/>
                    <a:pt x="193" y="357"/>
                    <a:pt x="196" y="357"/>
                  </a:cubicBezTo>
                  <a:cubicBezTo>
                    <a:pt x="198" y="357"/>
                    <a:pt x="201" y="356"/>
                    <a:pt x="202" y="356"/>
                  </a:cubicBezTo>
                  <a:cubicBezTo>
                    <a:pt x="204" y="356"/>
                    <a:pt x="205" y="357"/>
                    <a:pt x="206" y="357"/>
                  </a:cubicBezTo>
                  <a:cubicBezTo>
                    <a:pt x="207" y="358"/>
                    <a:pt x="208" y="359"/>
                    <a:pt x="208" y="360"/>
                  </a:cubicBezTo>
                  <a:lnTo>
                    <a:pt x="300" y="636"/>
                  </a:lnTo>
                  <a:close/>
                  <a:moveTo>
                    <a:pt x="528" y="561"/>
                  </a:moveTo>
                  <a:cubicBezTo>
                    <a:pt x="529" y="563"/>
                    <a:pt x="528" y="564"/>
                    <a:pt x="528" y="565"/>
                  </a:cubicBezTo>
                  <a:cubicBezTo>
                    <a:pt x="527" y="567"/>
                    <a:pt x="525" y="568"/>
                    <a:pt x="523" y="569"/>
                  </a:cubicBezTo>
                  <a:cubicBezTo>
                    <a:pt x="521" y="570"/>
                    <a:pt x="518" y="571"/>
                    <a:pt x="514" y="573"/>
                  </a:cubicBezTo>
                  <a:cubicBezTo>
                    <a:pt x="511" y="574"/>
                    <a:pt x="507" y="575"/>
                    <a:pt x="505" y="575"/>
                  </a:cubicBezTo>
                  <a:cubicBezTo>
                    <a:pt x="503" y="575"/>
                    <a:pt x="501" y="575"/>
                    <a:pt x="499" y="575"/>
                  </a:cubicBezTo>
                  <a:cubicBezTo>
                    <a:pt x="498" y="574"/>
                    <a:pt x="497" y="573"/>
                    <a:pt x="496" y="571"/>
                  </a:cubicBezTo>
                  <a:lnTo>
                    <a:pt x="490" y="551"/>
                  </a:lnTo>
                  <a:cubicBezTo>
                    <a:pt x="484" y="564"/>
                    <a:pt x="477" y="574"/>
                    <a:pt x="468" y="583"/>
                  </a:cubicBezTo>
                  <a:cubicBezTo>
                    <a:pt x="459" y="592"/>
                    <a:pt x="448" y="598"/>
                    <a:pt x="436" y="602"/>
                  </a:cubicBezTo>
                  <a:cubicBezTo>
                    <a:pt x="426" y="606"/>
                    <a:pt x="416" y="607"/>
                    <a:pt x="406" y="607"/>
                  </a:cubicBezTo>
                  <a:cubicBezTo>
                    <a:pt x="397" y="608"/>
                    <a:pt x="388" y="606"/>
                    <a:pt x="381" y="603"/>
                  </a:cubicBezTo>
                  <a:cubicBezTo>
                    <a:pt x="373" y="600"/>
                    <a:pt x="366" y="595"/>
                    <a:pt x="360" y="588"/>
                  </a:cubicBezTo>
                  <a:cubicBezTo>
                    <a:pt x="354" y="582"/>
                    <a:pt x="350" y="574"/>
                    <a:pt x="347" y="564"/>
                  </a:cubicBezTo>
                  <a:cubicBezTo>
                    <a:pt x="343" y="553"/>
                    <a:pt x="342" y="542"/>
                    <a:pt x="344" y="533"/>
                  </a:cubicBezTo>
                  <a:cubicBezTo>
                    <a:pt x="345" y="523"/>
                    <a:pt x="350" y="514"/>
                    <a:pt x="357" y="505"/>
                  </a:cubicBezTo>
                  <a:cubicBezTo>
                    <a:pt x="363" y="497"/>
                    <a:pt x="372" y="489"/>
                    <a:pt x="384" y="483"/>
                  </a:cubicBezTo>
                  <a:cubicBezTo>
                    <a:pt x="396" y="476"/>
                    <a:pt x="409" y="470"/>
                    <a:pt x="425" y="464"/>
                  </a:cubicBezTo>
                  <a:lnTo>
                    <a:pt x="452" y="455"/>
                  </a:lnTo>
                  <a:lnTo>
                    <a:pt x="447" y="440"/>
                  </a:lnTo>
                  <a:cubicBezTo>
                    <a:pt x="444" y="432"/>
                    <a:pt x="441" y="425"/>
                    <a:pt x="438" y="420"/>
                  </a:cubicBezTo>
                  <a:cubicBezTo>
                    <a:pt x="434" y="415"/>
                    <a:pt x="430" y="411"/>
                    <a:pt x="425" y="408"/>
                  </a:cubicBezTo>
                  <a:cubicBezTo>
                    <a:pt x="420" y="405"/>
                    <a:pt x="414" y="404"/>
                    <a:pt x="408" y="404"/>
                  </a:cubicBezTo>
                  <a:cubicBezTo>
                    <a:pt x="401" y="404"/>
                    <a:pt x="394" y="405"/>
                    <a:pt x="385" y="408"/>
                  </a:cubicBezTo>
                  <a:cubicBezTo>
                    <a:pt x="376" y="411"/>
                    <a:pt x="369" y="415"/>
                    <a:pt x="362" y="419"/>
                  </a:cubicBezTo>
                  <a:cubicBezTo>
                    <a:pt x="356" y="424"/>
                    <a:pt x="350" y="428"/>
                    <a:pt x="346" y="433"/>
                  </a:cubicBezTo>
                  <a:cubicBezTo>
                    <a:pt x="341" y="437"/>
                    <a:pt x="337" y="441"/>
                    <a:pt x="334" y="444"/>
                  </a:cubicBezTo>
                  <a:cubicBezTo>
                    <a:pt x="332" y="448"/>
                    <a:pt x="329" y="450"/>
                    <a:pt x="327" y="450"/>
                  </a:cubicBezTo>
                  <a:cubicBezTo>
                    <a:pt x="326" y="451"/>
                    <a:pt x="325" y="451"/>
                    <a:pt x="324" y="450"/>
                  </a:cubicBezTo>
                  <a:cubicBezTo>
                    <a:pt x="323" y="450"/>
                    <a:pt x="322" y="449"/>
                    <a:pt x="321" y="448"/>
                  </a:cubicBezTo>
                  <a:cubicBezTo>
                    <a:pt x="320" y="447"/>
                    <a:pt x="319" y="446"/>
                    <a:pt x="318" y="444"/>
                  </a:cubicBezTo>
                  <a:cubicBezTo>
                    <a:pt x="317" y="443"/>
                    <a:pt x="316" y="441"/>
                    <a:pt x="315" y="438"/>
                  </a:cubicBezTo>
                  <a:cubicBezTo>
                    <a:pt x="314" y="435"/>
                    <a:pt x="313" y="432"/>
                    <a:pt x="313" y="429"/>
                  </a:cubicBezTo>
                  <a:cubicBezTo>
                    <a:pt x="313" y="427"/>
                    <a:pt x="314" y="425"/>
                    <a:pt x="315" y="422"/>
                  </a:cubicBezTo>
                  <a:cubicBezTo>
                    <a:pt x="316" y="419"/>
                    <a:pt x="319" y="416"/>
                    <a:pt x="323" y="412"/>
                  </a:cubicBezTo>
                  <a:cubicBezTo>
                    <a:pt x="327" y="407"/>
                    <a:pt x="332" y="403"/>
                    <a:pt x="338" y="399"/>
                  </a:cubicBezTo>
                  <a:cubicBezTo>
                    <a:pt x="343" y="395"/>
                    <a:pt x="350" y="391"/>
                    <a:pt x="357" y="387"/>
                  </a:cubicBezTo>
                  <a:cubicBezTo>
                    <a:pt x="364" y="383"/>
                    <a:pt x="371" y="379"/>
                    <a:pt x="379" y="377"/>
                  </a:cubicBezTo>
                  <a:cubicBezTo>
                    <a:pt x="393" y="372"/>
                    <a:pt x="406" y="370"/>
                    <a:pt x="417" y="369"/>
                  </a:cubicBezTo>
                  <a:cubicBezTo>
                    <a:pt x="428" y="369"/>
                    <a:pt x="438" y="371"/>
                    <a:pt x="446" y="376"/>
                  </a:cubicBezTo>
                  <a:cubicBezTo>
                    <a:pt x="455" y="380"/>
                    <a:pt x="462" y="386"/>
                    <a:pt x="468" y="395"/>
                  </a:cubicBezTo>
                  <a:cubicBezTo>
                    <a:pt x="474" y="403"/>
                    <a:pt x="479" y="413"/>
                    <a:pt x="483" y="426"/>
                  </a:cubicBezTo>
                  <a:lnTo>
                    <a:pt x="528" y="561"/>
                  </a:lnTo>
                  <a:close/>
                  <a:moveTo>
                    <a:pt x="461" y="482"/>
                  </a:moveTo>
                  <a:lnTo>
                    <a:pt x="430" y="492"/>
                  </a:lnTo>
                  <a:cubicBezTo>
                    <a:pt x="420" y="495"/>
                    <a:pt x="411" y="499"/>
                    <a:pt x="404" y="503"/>
                  </a:cubicBezTo>
                  <a:cubicBezTo>
                    <a:pt x="397" y="508"/>
                    <a:pt x="392" y="512"/>
                    <a:pt x="388" y="517"/>
                  </a:cubicBezTo>
                  <a:cubicBezTo>
                    <a:pt x="385" y="522"/>
                    <a:pt x="382" y="527"/>
                    <a:pt x="382" y="533"/>
                  </a:cubicBezTo>
                  <a:cubicBezTo>
                    <a:pt x="381" y="538"/>
                    <a:pt x="382" y="544"/>
                    <a:pt x="384" y="550"/>
                  </a:cubicBezTo>
                  <a:cubicBezTo>
                    <a:pt x="387" y="560"/>
                    <a:pt x="393" y="568"/>
                    <a:pt x="402" y="571"/>
                  </a:cubicBezTo>
                  <a:cubicBezTo>
                    <a:pt x="410" y="575"/>
                    <a:pt x="421" y="575"/>
                    <a:pt x="432" y="571"/>
                  </a:cubicBezTo>
                  <a:cubicBezTo>
                    <a:pt x="442" y="568"/>
                    <a:pt x="450" y="563"/>
                    <a:pt x="457" y="555"/>
                  </a:cubicBezTo>
                  <a:cubicBezTo>
                    <a:pt x="463" y="548"/>
                    <a:pt x="470" y="537"/>
                    <a:pt x="475" y="524"/>
                  </a:cubicBezTo>
                  <a:lnTo>
                    <a:pt x="461" y="482"/>
                  </a:lnTo>
                  <a:close/>
                  <a:moveTo>
                    <a:pt x="714" y="487"/>
                  </a:moveTo>
                  <a:cubicBezTo>
                    <a:pt x="715" y="490"/>
                    <a:pt x="715" y="493"/>
                    <a:pt x="716" y="495"/>
                  </a:cubicBezTo>
                  <a:cubicBezTo>
                    <a:pt x="716" y="497"/>
                    <a:pt x="716" y="499"/>
                    <a:pt x="716" y="500"/>
                  </a:cubicBezTo>
                  <a:cubicBezTo>
                    <a:pt x="716" y="502"/>
                    <a:pt x="715" y="503"/>
                    <a:pt x="714" y="504"/>
                  </a:cubicBezTo>
                  <a:cubicBezTo>
                    <a:pt x="713" y="505"/>
                    <a:pt x="712" y="505"/>
                    <a:pt x="711" y="506"/>
                  </a:cubicBezTo>
                  <a:lnTo>
                    <a:pt x="588" y="547"/>
                  </a:lnTo>
                  <a:cubicBezTo>
                    <a:pt x="585" y="548"/>
                    <a:pt x="582" y="548"/>
                    <a:pt x="579" y="546"/>
                  </a:cubicBezTo>
                  <a:cubicBezTo>
                    <a:pt x="577" y="545"/>
                    <a:pt x="574" y="542"/>
                    <a:pt x="573" y="537"/>
                  </a:cubicBezTo>
                  <a:lnTo>
                    <a:pt x="570" y="529"/>
                  </a:lnTo>
                  <a:cubicBezTo>
                    <a:pt x="570" y="527"/>
                    <a:pt x="569" y="525"/>
                    <a:pt x="569" y="523"/>
                  </a:cubicBezTo>
                  <a:cubicBezTo>
                    <a:pt x="569" y="522"/>
                    <a:pt x="568" y="520"/>
                    <a:pt x="569" y="518"/>
                  </a:cubicBezTo>
                  <a:cubicBezTo>
                    <a:pt x="569" y="516"/>
                    <a:pt x="569" y="514"/>
                    <a:pt x="569" y="512"/>
                  </a:cubicBezTo>
                  <a:cubicBezTo>
                    <a:pt x="570" y="510"/>
                    <a:pt x="570" y="507"/>
                    <a:pt x="571" y="504"/>
                  </a:cubicBezTo>
                  <a:lnTo>
                    <a:pt x="613" y="338"/>
                  </a:lnTo>
                  <a:lnTo>
                    <a:pt x="528" y="366"/>
                  </a:lnTo>
                  <a:cubicBezTo>
                    <a:pt x="525" y="367"/>
                    <a:pt x="523" y="366"/>
                    <a:pt x="521" y="364"/>
                  </a:cubicBezTo>
                  <a:cubicBezTo>
                    <a:pt x="519" y="362"/>
                    <a:pt x="517" y="359"/>
                    <a:pt x="515" y="353"/>
                  </a:cubicBezTo>
                  <a:cubicBezTo>
                    <a:pt x="514" y="351"/>
                    <a:pt x="513" y="348"/>
                    <a:pt x="513" y="346"/>
                  </a:cubicBezTo>
                  <a:cubicBezTo>
                    <a:pt x="512" y="344"/>
                    <a:pt x="512" y="342"/>
                    <a:pt x="513" y="341"/>
                  </a:cubicBezTo>
                  <a:cubicBezTo>
                    <a:pt x="513" y="339"/>
                    <a:pt x="513" y="338"/>
                    <a:pt x="514" y="337"/>
                  </a:cubicBezTo>
                  <a:cubicBezTo>
                    <a:pt x="515" y="336"/>
                    <a:pt x="516" y="336"/>
                    <a:pt x="517" y="335"/>
                  </a:cubicBezTo>
                  <a:lnTo>
                    <a:pt x="632" y="297"/>
                  </a:lnTo>
                  <a:cubicBezTo>
                    <a:pt x="634" y="296"/>
                    <a:pt x="635" y="296"/>
                    <a:pt x="637" y="296"/>
                  </a:cubicBezTo>
                  <a:cubicBezTo>
                    <a:pt x="638" y="296"/>
                    <a:pt x="639" y="297"/>
                    <a:pt x="641" y="297"/>
                  </a:cubicBezTo>
                  <a:cubicBezTo>
                    <a:pt x="642" y="298"/>
                    <a:pt x="643" y="299"/>
                    <a:pt x="644" y="301"/>
                  </a:cubicBezTo>
                  <a:cubicBezTo>
                    <a:pt x="645" y="302"/>
                    <a:pt x="646" y="304"/>
                    <a:pt x="647" y="307"/>
                  </a:cubicBezTo>
                  <a:lnTo>
                    <a:pt x="649" y="314"/>
                  </a:lnTo>
                  <a:cubicBezTo>
                    <a:pt x="650" y="316"/>
                    <a:pt x="650" y="318"/>
                    <a:pt x="651" y="320"/>
                  </a:cubicBezTo>
                  <a:cubicBezTo>
                    <a:pt x="651" y="322"/>
                    <a:pt x="651" y="323"/>
                    <a:pt x="651" y="325"/>
                  </a:cubicBezTo>
                  <a:cubicBezTo>
                    <a:pt x="651" y="327"/>
                    <a:pt x="651" y="329"/>
                    <a:pt x="651" y="332"/>
                  </a:cubicBezTo>
                  <a:cubicBezTo>
                    <a:pt x="650" y="334"/>
                    <a:pt x="650" y="336"/>
                    <a:pt x="649" y="339"/>
                  </a:cubicBezTo>
                  <a:lnTo>
                    <a:pt x="607" y="506"/>
                  </a:lnTo>
                  <a:lnTo>
                    <a:pt x="701" y="475"/>
                  </a:lnTo>
                  <a:cubicBezTo>
                    <a:pt x="702" y="474"/>
                    <a:pt x="703" y="474"/>
                    <a:pt x="704" y="474"/>
                  </a:cubicBezTo>
                  <a:cubicBezTo>
                    <a:pt x="705" y="475"/>
                    <a:pt x="707" y="475"/>
                    <a:pt x="708" y="476"/>
                  </a:cubicBezTo>
                  <a:cubicBezTo>
                    <a:pt x="709" y="477"/>
                    <a:pt x="710" y="478"/>
                    <a:pt x="711" y="480"/>
                  </a:cubicBezTo>
                  <a:cubicBezTo>
                    <a:pt x="712" y="482"/>
                    <a:pt x="713" y="485"/>
                    <a:pt x="714" y="487"/>
                  </a:cubicBezTo>
                  <a:close/>
                  <a:moveTo>
                    <a:pt x="923" y="429"/>
                  </a:moveTo>
                  <a:cubicBezTo>
                    <a:pt x="923" y="431"/>
                    <a:pt x="923" y="432"/>
                    <a:pt x="922" y="434"/>
                  </a:cubicBezTo>
                  <a:cubicBezTo>
                    <a:pt x="921" y="435"/>
                    <a:pt x="920" y="436"/>
                    <a:pt x="918" y="437"/>
                  </a:cubicBezTo>
                  <a:cubicBezTo>
                    <a:pt x="916" y="438"/>
                    <a:pt x="913" y="440"/>
                    <a:pt x="909" y="441"/>
                  </a:cubicBezTo>
                  <a:cubicBezTo>
                    <a:pt x="905" y="442"/>
                    <a:pt x="902" y="443"/>
                    <a:pt x="900" y="443"/>
                  </a:cubicBezTo>
                  <a:cubicBezTo>
                    <a:pt x="897" y="444"/>
                    <a:pt x="895" y="444"/>
                    <a:pt x="894" y="443"/>
                  </a:cubicBezTo>
                  <a:cubicBezTo>
                    <a:pt x="893" y="442"/>
                    <a:pt x="892" y="441"/>
                    <a:pt x="891" y="440"/>
                  </a:cubicBezTo>
                  <a:lnTo>
                    <a:pt x="884" y="420"/>
                  </a:lnTo>
                  <a:cubicBezTo>
                    <a:pt x="879" y="432"/>
                    <a:pt x="871" y="442"/>
                    <a:pt x="862" y="451"/>
                  </a:cubicBezTo>
                  <a:cubicBezTo>
                    <a:pt x="853" y="460"/>
                    <a:pt x="843" y="466"/>
                    <a:pt x="831" y="470"/>
                  </a:cubicBezTo>
                  <a:cubicBezTo>
                    <a:pt x="820" y="474"/>
                    <a:pt x="810" y="476"/>
                    <a:pt x="801" y="476"/>
                  </a:cubicBezTo>
                  <a:cubicBezTo>
                    <a:pt x="791" y="476"/>
                    <a:pt x="783" y="474"/>
                    <a:pt x="775" y="471"/>
                  </a:cubicBezTo>
                  <a:cubicBezTo>
                    <a:pt x="767" y="468"/>
                    <a:pt x="761" y="463"/>
                    <a:pt x="755" y="457"/>
                  </a:cubicBezTo>
                  <a:cubicBezTo>
                    <a:pt x="749" y="450"/>
                    <a:pt x="744" y="442"/>
                    <a:pt x="741" y="433"/>
                  </a:cubicBezTo>
                  <a:cubicBezTo>
                    <a:pt x="737" y="421"/>
                    <a:pt x="736" y="411"/>
                    <a:pt x="738" y="401"/>
                  </a:cubicBezTo>
                  <a:cubicBezTo>
                    <a:pt x="740" y="391"/>
                    <a:pt x="744" y="382"/>
                    <a:pt x="751" y="374"/>
                  </a:cubicBezTo>
                  <a:cubicBezTo>
                    <a:pt x="758" y="365"/>
                    <a:pt x="767" y="358"/>
                    <a:pt x="779" y="351"/>
                  </a:cubicBezTo>
                  <a:cubicBezTo>
                    <a:pt x="790" y="344"/>
                    <a:pt x="804" y="338"/>
                    <a:pt x="819" y="333"/>
                  </a:cubicBezTo>
                  <a:lnTo>
                    <a:pt x="847" y="323"/>
                  </a:lnTo>
                  <a:lnTo>
                    <a:pt x="842" y="308"/>
                  </a:lnTo>
                  <a:cubicBezTo>
                    <a:pt x="839" y="300"/>
                    <a:pt x="836" y="294"/>
                    <a:pt x="832" y="288"/>
                  </a:cubicBezTo>
                  <a:cubicBezTo>
                    <a:pt x="829" y="283"/>
                    <a:pt x="824" y="279"/>
                    <a:pt x="819" y="276"/>
                  </a:cubicBezTo>
                  <a:cubicBezTo>
                    <a:pt x="815" y="273"/>
                    <a:pt x="809" y="272"/>
                    <a:pt x="802" y="272"/>
                  </a:cubicBezTo>
                  <a:cubicBezTo>
                    <a:pt x="796" y="272"/>
                    <a:pt x="788" y="273"/>
                    <a:pt x="780" y="276"/>
                  </a:cubicBezTo>
                  <a:cubicBezTo>
                    <a:pt x="771" y="279"/>
                    <a:pt x="763" y="283"/>
                    <a:pt x="757" y="287"/>
                  </a:cubicBezTo>
                  <a:cubicBezTo>
                    <a:pt x="750" y="292"/>
                    <a:pt x="745" y="296"/>
                    <a:pt x="740" y="301"/>
                  </a:cubicBezTo>
                  <a:cubicBezTo>
                    <a:pt x="736" y="305"/>
                    <a:pt x="732" y="309"/>
                    <a:pt x="729" y="312"/>
                  </a:cubicBezTo>
                  <a:cubicBezTo>
                    <a:pt x="726" y="316"/>
                    <a:pt x="724" y="318"/>
                    <a:pt x="722" y="318"/>
                  </a:cubicBezTo>
                  <a:cubicBezTo>
                    <a:pt x="721" y="319"/>
                    <a:pt x="720" y="319"/>
                    <a:pt x="719" y="318"/>
                  </a:cubicBezTo>
                  <a:cubicBezTo>
                    <a:pt x="718" y="318"/>
                    <a:pt x="716" y="318"/>
                    <a:pt x="715" y="317"/>
                  </a:cubicBezTo>
                  <a:cubicBezTo>
                    <a:pt x="714" y="316"/>
                    <a:pt x="713" y="314"/>
                    <a:pt x="712" y="313"/>
                  </a:cubicBezTo>
                  <a:cubicBezTo>
                    <a:pt x="712" y="311"/>
                    <a:pt x="711" y="309"/>
                    <a:pt x="710" y="307"/>
                  </a:cubicBezTo>
                  <a:cubicBezTo>
                    <a:pt x="709" y="303"/>
                    <a:pt x="708" y="300"/>
                    <a:pt x="708" y="298"/>
                  </a:cubicBezTo>
                  <a:cubicBezTo>
                    <a:pt x="708" y="295"/>
                    <a:pt x="708" y="293"/>
                    <a:pt x="710" y="290"/>
                  </a:cubicBezTo>
                  <a:cubicBezTo>
                    <a:pt x="711" y="288"/>
                    <a:pt x="714" y="284"/>
                    <a:pt x="718" y="280"/>
                  </a:cubicBezTo>
                  <a:cubicBezTo>
                    <a:pt x="722" y="276"/>
                    <a:pt x="726" y="271"/>
                    <a:pt x="732" y="267"/>
                  </a:cubicBezTo>
                  <a:cubicBezTo>
                    <a:pt x="738" y="263"/>
                    <a:pt x="744" y="259"/>
                    <a:pt x="751" y="255"/>
                  </a:cubicBezTo>
                  <a:cubicBezTo>
                    <a:pt x="758" y="251"/>
                    <a:pt x="766" y="248"/>
                    <a:pt x="773" y="245"/>
                  </a:cubicBezTo>
                  <a:cubicBezTo>
                    <a:pt x="788" y="240"/>
                    <a:pt x="801" y="238"/>
                    <a:pt x="812" y="238"/>
                  </a:cubicBezTo>
                  <a:cubicBezTo>
                    <a:pt x="823" y="238"/>
                    <a:pt x="833" y="240"/>
                    <a:pt x="841" y="244"/>
                  </a:cubicBezTo>
                  <a:cubicBezTo>
                    <a:pt x="849" y="248"/>
                    <a:pt x="856" y="254"/>
                    <a:pt x="862" y="263"/>
                  </a:cubicBezTo>
                  <a:cubicBezTo>
                    <a:pt x="868" y="271"/>
                    <a:pt x="873" y="282"/>
                    <a:pt x="877" y="294"/>
                  </a:cubicBezTo>
                  <a:lnTo>
                    <a:pt x="923" y="429"/>
                  </a:lnTo>
                  <a:close/>
                  <a:moveTo>
                    <a:pt x="856" y="350"/>
                  </a:moveTo>
                  <a:lnTo>
                    <a:pt x="824" y="360"/>
                  </a:lnTo>
                  <a:cubicBezTo>
                    <a:pt x="814" y="364"/>
                    <a:pt x="806" y="367"/>
                    <a:pt x="799" y="372"/>
                  </a:cubicBezTo>
                  <a:cubicBezTo>
                    <a:pt x="792" y="376"/>
                    <a:pt x="787" y="380"/>
                    <a:pt x="783" y="385"/>
                  </a:cubicBezTo>
                  <a:cubicBezTo>
                    <a:pt x="779" y="390"/>
                    <a:pt x="777" y="395"/>
                    <a:pt x="776" y="401"/>
                  </a:cubicBezTo>
                  <a:cubicBezTo>
                    <a:pt x="775" y="406"/>
                    <a:pt x="776" y="412"/>
                    <a:pt x="778" y="418"/>
                  </a:cubicBezTo>
                  <a:cubicBezTo>
                    <a:pt x="782" y="429"/>
                    <a:pt x="788" y="436"/>
                    <a:pt x="796" y="440"/>
                  </a:cubicBezTo>
                  <a:cubicBezTo>
                    <a:pt x="805" y="444"/>
                    <a:pt x="815" y="444"/>
                    <a:pt x="827" y="440"/>
                  </a:cubicBezTo>
                  <a:cubicBezTo>
                    <a:pt x="837" y="436"/>
                    <a:pt x="845" y="431"/>
                    <a:pt x="851" y="423"/>
                  </a:cubicBezTo>
                  <a:cubicBezTo>
                    <a:pt x="858" y="416"/>
                    <a:pt x="864" y="405"/>
                    <a:pt x="870" y="392"/>
                  </a:cubicBezTo>
                  <a:lnTo>
                    <a:pt x="856" y="350"/>
                  </a:lnTo>
                  <a:close/>
                  <a:moveTo>
                    <a:pt x="1039" y="182"/>
                  </a:moveTo>
                  <a:cubicBezTo>
                    <a:pt x="1040" y="185"/>
                    <a:pt x="1041" y="188"/>
                    <a:pt x="1041" y="190"/>
                  </a:cubicBezTo>
                  <a:cubicBezTo>
                    <a:pt x="1042" y="193"/>
                    <a:pt x="1042" y="195"/>
                    <a:pt x="1042" y="196"/>
                  </a:cubicBezTo>
                  <a:cubicBezTo>
                    <a:pt x="1042" y="197"/>
                    <a:pt x="1042" y="199"/>
                    <a:pt x="1041" y="199"/>
                  </a:cubicBezTo>
                  <a:cubicBezTo>
                    <a:pt x="1041" y="200"/>
                    <a:pt x="1040" y="201"/>
                    <a:pt x="1039" y="201"/>
                  </a:cubicBezTo>
                  <a:cubicBezTo>
                    <a:pt x="1038" y="202"/>
                    <a:pt x="1036" y="202"/>
                    <a:pt x="1034" y="202"/>
                  </a:cubicBezTo>
                  <a:cubicBezTo>
                    <a:pt x="1032" y="202"/>
                    <a:pt x="1030" y="202"/>
                    <a:pt x="1028" y="202"/>
                  </a:cubicBezTo>
                  <a:cubicBezTo>
                    <a:pt x="1025" y="202"/>
                    <a:pt x="1023" y="202"/>
                    <a:pt x="1020" y="202"/>
                  </a:cubicBezTo>
                  <a:cubicBezTo>
                    <a:pt x="1017" y="203"/>
                    <a:pt x="1014" y="203"/>
                    <a:pt x="1011" y="204"/>
                  </a:cubicBezTo>
                  <a:cubicBezTo>
                    <a:pt x="1007" y="205"/>
                    <a:pt x="1004" y="207"/>
                    <a:pt x="1001" y="210"/>
                  </a:cubicBezTo>
                  <a:cubicBezTo>
                    <a:pt x="998" y="213"/>
                    <a:pt x="995" y="216"/>
                    <a:pt x="992" y="221"/>
                  </a:cubicBezTo>
                  <a:cubicBezTo>
                    <a:pt x="989" y="226"/>
                    <a:pt x="987" y="232"/>
                    <a:pt x="984" y="239"/>
                  </a:cubicBezTo>
                  <a:cubicBezTo>
                    <a:pt x="982" y="246"/>
                    <a:pt x="979" y="254"/>
                    <a:pt x="977" y="264"/>
                  </a:cubicBezTo>
                  <a:lnTo>
                    <a:pt x="1021" y="396"/>
                  </a:lnTo>
                  <a:cubicBezTo>
                    <a:pt x="1021" y="397"/>
                    <a:pt x="1021" y="398"/>
                    <a:pt x="1021" y="399"/>
                  </a:cubicBezTo>
                  <a:cubicBezTo>
                    <a:pt x="1021" y="400"/>
                    <a:pt x="1020" y="401"/>
                    <a:pt x="1019" y="402"/>
                  </a:cubicBezTo>
                  <a:cubicBezTo>
                    <a:pt x="1018" y="403"/>
                    <a:pt x="1016" y="404"/>
                    <a:pt x="1014" y="405"/>
                  </a:cubicBezTo>
                  <a:cubicBezTo>
                    <a:pt x="1011" y="407"/>
                    <a:pt x="1008" y="408"/>
                    <a:pt x="1005" y="409"/>
                  </a:cubicBezTo>
                  <a:cubicBezTo>
                    <a:pt x="1001" y="410"/>
                    <a:pt x="998" y="411"/>
                    <a:pt x="996" y="411"/>
                  </a:cubicBezTo>
                  <a:cubicBezTo>
                    <a:pt x="993" y="412"/>
                    <a:pt x="991" y="412"/>
                    <a:pt x="990" y="412"/>
                  </a:cubicBezTo>
                  <a:cubicBezTo>
                    <a:pt x="988" y="412"/>
                    <a:pt x="987" y="412"/>
                    <a:pt x="986" y="411"/>
                  </a:cubicBezTo>
                  <a:cubicBezTo>
                    <a:pt x="985" y="410"/>
                    <a:pt x="985" y="409"/>
                    <a:pt x="984" y="408"/>
                  </a:cubicBezTo>
                  <a:lnTo>
                    <a:pt x="917" y="208"/>
                  </a:lnTo>
                  <a:cubicBezTo>
                    <a:pt x="917" y="207"/>
                    <a:pt x="917" y="206"/>
                    <a:pt x="917" y="205"/>
                  </a:cubicBezTo>
                  <a:cubicBezTo>
                    <a:pt x="917" y="204"/>
                    <a:pt x="918" y="203"/>
                    <a:pt x="919" y="202"/>
                  </a:cubicBezTo>
                  <a:cubicBezTo>
                    <a:pt x="920" y="201"/>
                    <a:pt x="922" y="200"/>
                    <a:pt x="924" y="199"/>
                  </a:cubicBezTo>
                  <a:cubicBezTo>
                    <a:pt x="926" y="198"/>
                    <a:pt x="928" y="197"/>
                    <a:pt x="932" y="196"/>
                  </a:cubicBezTo>
                  <a:cubicBezTo>
                    <a:pt x="935" y="195"/>
                    <a:pt x="938" y="194"/>
                    <a:pt x="940" y="193"/>
                  </a:cubicBezTo>
                  <a:cubicBezTo>
                    <a:pt x="942" y="193"/>
                    <a:pt x="944" y="193"/>
                    <a:pt x="945" y="193"/>
                  </a:cubicBezTo>
                  <a:cubicBezTo>
                    <a:pt x="947" y="193"/>
                    <a:pt x="948" y="194"/>
                    <a:pt x="949" y="194"/>
                  </a:cubicBezTo>
                  <a:cubicBezTo>
                    <a:pt x="950" y="195"/>
                    <a:pt x="950" y="196"/>
                    <a:pt x="951" y="197"/>
                  </a:cubicBezTo>
                  <a:lnTo>
                    <a:pt x="960" y="226"/>
                  </a:lnTo>
                  <a:cubicBezTo>
                    <a:pt x="963" y="216"/>
                    <a:pt x="966" y="208"/>
                    <a:pt x="969" y="201"/>
                  </a:cubicBezTo>
                  <a:cubicBezTo>
                    <a:pt x="972" y="195"/>
                    <a:pt x="976" y="189"/>
                    <a:pt x="979" y="185"/>
                  </a:cubicBezTo>
                  <a:cubicBezTo>
                    <a:pt x="982" y="181"/>
                    <a:pt x="986" y="177"/>
                    <a:pt x="990" y="175"/>
                  </a:cubicBezTo>
                  <a:cubicBezTo>
                    <a:pt x="994" y="172"/>
                    <a:pt x="998" y="170"/>
                    <a:pt x="1002" y="169"/>
                  </a:cubicBezTo>
                  <a:cubicBezTo>
                    <a:pt x="1004" y="168"/>
                    <a:pt x="1006" y="167"/>
                    <a:pt x="1009" y="167"/>
                  </a:cubicBezTo>
                  <a:cubicBezTo>
                    <a:pt x="1011" y="166"/>
                    <a:pt x="1014" y="166"/>
                    <a:pt x="1017" y="166"/>
                  </a:cubicBezTo>
                  <a:cubicBezTo>
                    <a:pt x="1019" y="165"/>
                    <a:pt x="1022" y="165"/>
                    <a:pt x="1025" y="165"/>
                  </a:cubicBezTo>
                  <a:cubicBezTo>
                    <a:pt x="1027" y="165"/>
                    <a:pt x="1029" y="165"/>
                    <a:pt x="1030" y="166"/>
                  </a:cubicBezTo>
                  <a:cubicBezTo>
                    <a:pt x="1031" y="166"/>
                    <a:pt x="1032" y="167"/>
                    <a:pt x="1032" y="167"/>
                  </a:cubicBezTo>
                  <a:cubicBezTo>
                    <a:pt x="1033" y="168"/>
                    <a:pt x="1033" y="169"/>
                    <a:pt x="1034" y="170"/>
                  </a:cubicBezTo>
                  <a:cubicBezTo>
                    <a:pt x="1035" y="171"/>
                    <a:pt x="1035" y="172"/>
                    <a:pt x="1036" y="174"/>
                  </a:cubicBezTo>
                  <a:cubicBezTo>
                    <a:pt x="1037" y="176"/>
                    <a:pt x="1038" y="179"/>
                    <a:pt x="1039" y="182"/>
                  </a:cubicBezTo>
                  <a:close/>
                  <a:moveTo>
                    <a:pt x="1307" y="300"/>
                  </a:moveTo>
                  <a:cubicBezTo>
                    <a:pt x="1308" y="301"/>
                    <a:pt x="1308" y="303"/>
                    <a:pt x="1308" y="304"/>
                  </a:cubicBezTo>
                  <a:cubicBezTo>
                    <a:pt x="1307" y="305"/>
                    <a:pt x="1307" y="306"/>
                    <a:pt x="1306" y="307"/>
                  </a:cubicBezTo>
                  <a:cubicBezTo>
                    <a:pt x="1305" y="308"/>
                    <a:pt x="1303" y="309"/>
                    <a:pt x="1301" y="309"/>
                  </a:cubicBezTo>
                  <a:cubicBezTo>
                    <a:pt x="1299" y="310"/>
                    <a:pt x="1297" y="311"/>
                    <a:pt x="1294" y="312"/>
                  </a:cubicBezTo>
                  <a:cubicBezTo>
                    <a:pt x="1291" y="314"/>
                    <a:pt x="1288" y="314"/>
                    <a:pt x="1286" y="315"/>
                  </a:cubicBezTo>
                  <a:cubicBezTo>
                    <a:pt x="1284" y="315"/>
                    <a:pt x="1282" y="315"/>
                    <a:pt x="1280" y="315"/>
                  </a:cubicBezTo>
                  <a:cubicBezTo>
                    <a:pt x="1279" y="315"/>
                    <a:pt x="1278" y="315"/>
                    <a:pt x="1277" y="314"/>
                  </a:cubicBezTo>
                  <a:cubicBezTo>
                    <a:pt x="1276" y="313"/>
                    <a:pt x="1275" y="312"/>
                    <a:pt x="1275" y="311"/>
                  </a:cubicBezTo>
                  <a:lnTo>
                    <a:pt x="1266" y="285"/>
                  </a:lnTo>
                  <a:cubicBezTo>
                    <a:pt x="1259" y="300"/>
                    <a:pt x="1251" y="312"/>
                    <a:pt x="1242" y="322"/>
                  </a:cubicBezTo>
                  <a:cubicBezTo>
                    <a:pt x="1233" y="332"/>
                    <a:pt x="1221" y="340"/>
                    <a:pt x="1208" y="344"/>
                  </a:cubicBezTo>
                  <a:cubicBezTo>
                    <a:pt x="1193" y="349"/>
                    <a:pt x="1180" y="351"/>
                    <a:pt x="1168" y="348"/>
                  </a:cubicBezTo>
                  <a:cubicBezTo>
                    <a:pt x="1155" y="346"/>
                    <a:pt x="1144" y="341"/>
                    <a:pt x="1135" y="334"/>
                  </a:cubicBezTo>
                  <a:cubicBezTo>
                    <a:pt x="1125" y="326"/>
                    <a:pt x="1116" y="316"/>
                    <a:pt x="1109" y="304"/>
                  </a:cubicBezTo>
                  <a:cubicBezTo>
                    <a:pt x="1102" y="292"/>
                    <a:pt x="1096" y="279"/>
                    <a:pt x="1091" y="264"/>
                  </a:cubicBezTo>
                  <a:cubicBezTo>
                    <a:pt x="1085" y="247"/>
                    <a:pt x="1082" y="231"/>
                    <a:pt x="1081" y="216"/>
                  </a:cubicBezTo>
                  <a:cubicBezTo>
                    <a:pt x="1080" y="201"/>
                    <a:pt x="1081" y="187"/>
                    <a:pt x="1085" y="175"/>
                  </a:cubicBezTo>
                  <a:cubicBezTo>
                    <a:pt x="1089" y="163"/>
                    <a:pt x="1096" y="152"/>
                    <a:pt x="1105" y="143"/>
                  </a:cubicBezTo>
                  <a:cubicBezTo>
                    <a:pt x="1114" y="134"/>
                    <a:pt x="1125" y="128"/>
                    <a:pt x="1139" y="123"/>
                  </a:cubicBezTo>
                  <a:cubicBezTo>
                    <a:pt x="1151" y="119"/>
                    <a:pt x="1163" y="118"/>
                    <a:pt x="1174" y="120"/>
                  </a:cubicBezTo>
                  <a:cubicBezTo>
                    <a:pt x="1186" y="122"/>
                    <a:pt x="1198" y="126"/>
                    <a:pt x="1210" y="133"/>
                  </a:cubicBezTo>
                  <a:lnTo>
                    <a:pt x="1172" y="16"/>
                  </a:lnTo>
                  <a:cubicBezTo>
                    <a:pt x="1171" y="15"/>
                    <a:pt x="1171" y="14"/>
                    <a:pt x="1171" y="13"/>
                  </a:cubicBezTo>
                  <a:cubicBezTo>
                    <a:pt x="1172" y="12"/>
                    <a:pt x="1172" y="11"/>
                    <a:pt x="1174" y="10"/>
                  </a:cubicBezTo>
                  <a:cubicBezTo>
                    <a:pt x="1175" y="9"/>
                    <a:pt x="1177" y="8"/>
                    <a:pt x="1179" y="7"/>
                  </a:cubicBezTo>
                  <a:cubicBezTo>
                    <a:pt x="1181" y="6"/>
                    <a:pt x="1184" y="4"/>
                    <a:pt x="1187" y="3"/>
                  </a:cubicBezTo>
                  <a:cubicBezTo>
                    <a:pt x="1191" y="2"/>
                    <a:pt x="1194" y="1"/>
                    <a:pt x="1197" y="1"/>
                  </a:cubicBezTo>
                  <a:cubicBezTo>
                    <a:pt x="1199" y="0"/>
                    <a:pt x="1201" y="0"/>
                    <a:pt x="1203" y="0"/>
                  </a:cubicBezTo>
                  <a:cubicBezTo>
                    <a:pt x="1204" y="0"/>
                    <a:pt x="1205" y="1"/>
                    <a:pt x="1206" y="1"/>
                  </a:cubicBezTo>
                  <a:cubicBezTo>
                    <a:pt x="1207" y="2"/>
                    <a:pt x="1208" y="3"/>
                    <a:pt x="1208" y="4"/>
                  </a:cubicBezTo>
                  <a:lnTo>
                    <a:pt x="1307" y="300"/>
                  </a:lnTo>
                  <a:close/>
                  <a:moveTo>
                    <a:pt x="1223" y="172"/>
                  </a:moveTo>
                  <a:cubicBezTo>
                    <a:pt x="1209" y="163"/>
                    <a:pt x="1197" y="157"/>
                    <a:pt x="1185" y="153"/>
                  </a:cubicBezTo>
                  <a:cubicBezTo>
                    <a:pt x="1174" y="150"/>
                    <a:pt x="1163" y="150"/>
                    <a:pt x="1153" y="153"/>
                  </a:cubicBezTo>
                  <a:cubicBezTo>
                    <a:pt x="1144" y="156"/>
                    <a:pt x="1137" y="161"/>
                    <a:pt x="1132" y="168"/>
                  </a:cubicBezTo>
                  <a:cubicBezTo>
                    <a:pt x="1126" y="175"/>
                    <a:pt x="1123" y="182"/>
                    <a:pt x="1121" y="191"/>
                  </a:cubicBezTo>
                  <a:cubicBezTo>
                    <a:pt x="1120" y="199"/>
                    <a:pt x="1120" y="209"/>
                    <a:pt x="1121" y="218"/>
                  </a:cubicBezTo>
                  <a:cubicBezTo>
                    <a:pt x="1122" y="228"/>
                    <a:pt x="1124" y="238"/>
                    <a:pt x="1127" y="247"/>
                  </a:cubicBezTo>
                  <a:cubicBezTo>
                    <a:pt x="1131" y="257"/>
                    <a:pt x="1135" y="267"/>
                    <a:pt x="1140" y="276"/>
                  </a:cubicBezTo>
                  <a:cubicBezTo>
                    <a:pt x="1144" y="285"/>
                    <a:pt x="1150" y="293"/>
                    <a:pt x="1156" y="299"/>
                  </a:cubicBezTo>
                  <a:cubicBezTo>
                    <a:pt x="1163" y="305"/>
                    <a:pt x="1170" y="310"/>
                    <a:pt x="1178" y="312"/>
                  </a:cubicBezTo>
                  <a:cubicBezTo>
                    <a:pt x="1186" y="314"/>
                    <a:pt x="1194" y="314"/>
                    <a:pt x="1204" y="311"/>
                  </a:cubicBezTo>
                  <a:cubicBezTo>
                    <a:pt x="1209" y="309"/>
                    <a:pt x="1213" y="307"/>
                    <a:pt x="1217" y="304"/>
                  </a:cubicBezTo>
                  <a:cubicBezTo>
                    <a:pt x="1221" y="301"/>
                    <a:pt x="1225" y="297"/>
                    <a:pt x="1229" y="293"/>
                  </a:cubicBezTo>
                  <a:cubicBezTo>
                    <a:pt x="1233" y="288"/>
                    <a:pt x="1236" y="282"/>
                    <a:pt x="1240" y="276"/>
                  </a:cubicBezTo>
                  <a:cubicBezTo>
                    <a:pt x="1243" y="269"/>
                    <a:pt x="1247" y="261"/>
                    <a:pt x="1250" y="252"/>
                  </a:cubicBezTo>
                  <a:lnTo>
                    <a:pt x="1223" y="1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2" name="Freeform 30"/>
            <p:cNvSpPr>
              <a:spLocks noEditPoints="1"/>
            </p:cNvSpPr>
            <p:nvPr/>
          </p:nvSpPr>
          <p:spPr bwMode="auto">
            <a:xfrm>
              <a:off x="1588" y="1715"/>
              <a:ext cx="968" cy="316"/>
            </a:xfrm>
            <a:custGeom>
              <a:avLst/>
              <a:gdLst/>
              <a:ahLst/>
              <a:cxnLst>
                <a:cxn ang="0">
                  <a:pos x="3694" y="75"/>
                </a:cxn>
                <a:cxn ang="0">
                  <a:pos x="88" y="1329"/>
                </a:cxn>
                <a:cxn ang="0">
                  <a:pos x="62" y="1254"/>
                </a:cxn>
                <a:cxn ang="0">
                  <a:pos x="3667" y="0"/>
                </a:cxn>
                <a:cxn ang="0">
                  <a:pos x="3694" y="75"/>
                </a:cxn>
                <a:cxn ang="0">
                  <a:pos x="340" y="1384"/>
                </a:cxn>
                <a:cxn ang="0">
                  <a:pos x="0" y="1318"/>
                </a:cxn>
                <a:cxn ang="0">
                  <a:pos x="226" y="1054"/>
                </a:cxn>
                <a:cxn ang="0">
                  <a:pos x="282" y="1050"/>
                </a:cxn>
                <a:cxn ang="0">
                  <a:pos x="286" y="1106"/>
                </a:cxn>
                <a:cxn ang="0">
                  <a:pos x="106" y="1317"/>
                </a:cxn>
                <a:cxn ang="0">
                  <a:pos x="83" y="1252"/>
                </a:cxn>
                <a:cxn ang="0">
                  <a:pos x="356" y="1306"/>
                </a:cxn>
                <a:cxn ang="0">
                  <a:pos x="387" y="1353"/>
                </a:cxn>
                <a:cxn ang="0">
                  <a:pos x="340" y="1384"/>
                </a:cxn>
              </a:cxnLst>
              <a:rect l="0" t="0" r="r" b="b"/>
              <a:pathLst>
                <a:path w="3694" h="1388">
                  <a:moveTo>
                    <a:pt x="3694" y="75"/>
                  </a:moveTo>
                  <a:lnTo>
                    <a:pt x="88" y="1329"/>
                  </a:lnTo>
                  <a:lnTo>
                    <a:pt x="62" y="1254"/>
                  </a:lnTo>
                  <a:lnTo>
                    <a:pt x="3667" y="0"/>
                  </a:lnTo>
                  <a:lnTo>
                    <a:pt x="3694" y="75"/>
                  </a:lnTo>
                  <a:close/>
                  <a:moveTo>
                    <a:pt x="340" y="1384"/>
                  </a:moveTo>
                  <a:lnTo>
                    <a:pt x="0" y="1318"/>
                  </a:lnTo>
                  <a:lnTo>
                    <a:pt x="226" y="1054"/>
                  </a:lnTo>
                  <a:cubicBezTo>
                    <a:pt x="240" y="1038"/>
                    <a:pt x="265" y="1036"/>
                    <a:pt x="282" y="1050"/>
                  </a:cubicBezTo>
                  <a:cubicBezTo>
                    <a:pt x="299" y="1064"/>
                    <a:pt x="301" y="1090"/>
                    <a:pt x="286" y="1106"/>
                  </a:cubicBezTo>
                  <a:lnTo>
                    <a:pt x="106" y="1317"/>
                  </a:lnTo>
                  <a:lnTo>
                    <a:pt x="83" y="1252"/>
                  </a:lnTo>
                  <a:lnTo>
                    <a:pt x="356" y="1306"/>
                  </a:lnTo>
                  <a:cubicBezTo>
                    <a:pt x="377" y="1310"/>
                    <a:pt x="391" y="1331"/>
                    <a:pt x="387" y="1353"/>
                  </a:cubicBezTo>
                  <a:cubicBezTo>
                    <a:pt x="383" y="1374"/>
                    <a:pt x="362" y="1388"/>
                    <a:pt x="340" y="138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3" name="Freeform 31"/>
            <p:cNvSpPr>
              <a:spLocks noEditPoints="1"/>
            </p:cNvSpPr>
            <p:nvPr/>
          </p:nvSpPr>
          <p:spPr bwMode="auto">
            <a:xfrm>
              <a:off x="2549" y="1715"/>
              <a:ext cx="968" cy="316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632" y="1254"/>
                </a:cxn>
                <a:cxn ang="0">
                  <a:pos x="3606" y="1329"/>
                </a:cxn>
                <a:cxn ang="0">
                  <a:pos x="0" y="75"/>
                </a:cxn>
                <a:cxn ang="0">
                  <a:pos x="27" y="0"/>
                </a:cxn>
                <a:cxn ang="0">
                  <a:pos x="3468" y="1054"/>
                </a:cxn>
                <a:cxn ang="0">
                  <a:pos x="3694" y="1318"/>
                </a:cxn>
                <a:cxn ang="0">
                  <a:pos x="3354" y="1384"/>
                </a:cxn>
                <a:cxn ang="0">
                  <a:pos x="3307" y="1353"/>
                </a:cxn>
                <a:cxn ang="0">
                  <a:pos x="3338" y="1306"/>
                </a:cxn>
                <a:cxn ang="0">
                  <a:pos x="3611" y="1252"/>
                </a:cxn>
                <a:cxn ang="0">
                  <a:pos x="3588" y="1317"/>
                </a:cxn>
                <a:cxn ang="0">
                  <a:pos x="3408" y="1106"/>
                </a:cxn>
                <a:cxn ang="0">
                  <a:pos x="3412" y="1050"/>
                </a:cxn>
                <a:cxn ang="0">
                  <a:pos x="3468" y="1054"/>
                </a:cxn>
              </a:cxnLst>
              <a:rect l="0" t="0" r="r" b="b"/>
              <a:pathLst>
                <a:path w="3694" h="1388">
                  <a:moveTo>
                    <a:pt x="27" y="0"/>
                  </a:moveTo>
                  <a:lnTo>
                    <a:pt x="3632" y="1254"/>
                  </a:lnTo>
                  <a:lnTo>
                    <a:pt x="3606" y="1329"/>
                  </a:lnTo>
                  <a:lnTo>
                    <a:pt x="0" y="75"/>
                  </a:lnTo>
                  <a:lnTo>
                    <a:pt x="27" y="0"/>
                  </a:lnTo>
                  <a:close/>
                  <a:moveTo>
                    <a:pt x="3468" y="1054"/>
                  </a:moveTo>
                  <a:lnTo>
                    <a:pt x="3694" y="1318"/>
                  </a:lnTo>
                  <a:lnTo>
                    <a:pt x="3354" y="1384"/>
                  </a:lnTo>
                  <a:cubicBezTo>
                    <a:pt x="3332" y="1388"/>
                    <a:pt x="3311" y="1374"/>
                    <a:pt x="3307" y="1353"/>
                  </a:cubicBezTo>
                  <a:cubicBezTo>
                    <a:pt x="3302" y="1331"/>
                    <a:pt x="3317" y="1310"/>
                    <a:pt x="3338" y="1306"/>
                  </a:cubicBezTo>
                  <a:lnTo>
                    <a:pt x="3611" y="1252"/>
                  </a:lnTo>
                  <a:lnTo>
                    <a:pt x="3588" y="1317"/>
                  </a:lnTo>
                  <a:lnTo>
                    <a:pt x="3408" y="1106"/>
                  </a:lnTo>
                  <a:cubicBezTo>
                    <a:pt x="3393" y="1090"/>
                    <a:pt x="3395" y="1064"/>
                    <a:pt x="3412" y="1050"/>
                  </a:cubicBezTo>
                  <a:cubicBezTo>
                    <a:pt x="3429" y="1036"/>
                    <a:pt x="3454" y="1038"/>
                    <a:pt x="3468" y="105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4" name="Freeform 32"/>
            <p:cNvSpPr>
              <a:spLocks noEditPoints="1"/>
            </p:cNvSpPr>
            <p:nvPr/>
          </p:nvSpPr>
          <p:spPr bwMode="auto">
            <a:xfrm>
              <a:off x="2503" y="1724"/>
              <a:ext cx="98" cy="291"/>
            </a:xfrm>
            <a:custGeom>
              <a:avLst/>
              <a:gdLst/>
              <a:ahLst/>
              <a:cxnLst>
                <a:cxn ang="0">
                  <a:pos x="225" y="0"/>
                </a:cxn>
                <a:cxn ang="0">
                  <a:pos x="225" y="1201"/>
                </a:cxn>
                <a:cxn ang="0">
                  <a:pos x="145" y="1201"/>
                </a:cxn>
                <a:cxn ang="0">
                  <a:pos x="145" y="0"/>
                </a:cxn>
                <a:cxn ang="0">
                  <a:pos x="225" y="0"/>
                </a:cxn>
                <a:cxn ang="0">
                  <a:pos x="360" y="981"/>
                </a:cxn>
                <a:cxn ang="0">
                  <a:pos x="185" y="1281"/>
                </a:cxn>
                <a:cxn ang="0">
                  <a:pos x="11" y="981"/>
                </a:cxn>
                <a:cxn ang="0">
                  <a:pos x="25" y="927"/>
                </a:cxn>
                <a:cxn ang="0">
                  <a:pos x="80" y="941"/>
                </a:cxn>
                <a:cxn ang="0">
                  <a:pos x="220" y="1181"/>
                </a:cxn>
                <a:cxn ang="0">
                  <a:pos x="151" y="1181"/>
                </a:cxn>
                <a:cxn ang="0">
                  <a:pos x="291" y="941"/>
                </a:cxn>
                <a:cxn ang="0">
                  <a:pos x="346" y="927"/>
                </a:cxn>
                <a:cxn ang="0">
                  <a:pos x="360" y="981"/>
                </a:cxn>
              </a:cxnLst>
              <a:rect l="0" t="0" r="r" b="b"/>
              <a:pathLst>
                <a:path w="371" h="1281">
                  <a:moveTo>
                    <a:pt x="225" y="0"/>
                  </a:moveTo>
                  <a:lnTo>
                    <a:pt x="225" y="1201"/>
                  </a:lnTo>
                  <a:lnTo>
                    <a:pt x="145" y="1201"/>
                  </a:lnTo>
                  <a:lnTo>
                    <a:pt x="145" y="0"/>
                  </a:lnTo>
                  <a:lnTo>
                    <a:pt x="225" y="0"/>
                  </a:lnTo>
                  <a:close/>
                  <a:moveTo>
                    <a:pt x="360" y="981"/>
                  </a:moveTo>
                  <a:lnTo>
                    <a:pt x="185" y="1281"/>
                  </a:lnTo>
                  <a:lnTo>
                    <a:pt x="11" y="981"/>
                  </a:lnTo>
                  <a:cubicBezTo>
                    <a:pt x="0" y="962"/>
                    <a:pt x="6" y="938"/>
                    <a:pt x="25" y="927"/>
                  </a:cubicBezTo>
                  <a:cubicBezTo>
                    <a:pt x="44" y="916"/>
                    <a:pt x="69" y="922"/>
                    <a:pt x="80" y="941"/>
                  </a:cubicBezTo>
                  <a:lnTo>
                    <a:pt x="220" y="1181"/>
                  </a:lnTo>
                  <a:lnTo>
                    <a:pt x="151" y="1181"/>
                  </a:lnTo>
                  <a:lnTo>
                    <a:pt x="291" y="941"/>
                  </a:lnTo>
                  <a:cubicBezTo>
                    <a:pt x="302" y="922"/>
                    <a:pt x="327" y="916"/>
                    <a:pt x="346" y="927"/>
                  </a:cubicBezTo>
                  <a:cubicBezTo>
                    <a:pt x="365" y="938"/>
                    <a:pt x="371" y="962"/>
                    <a:pt x="360" y="98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5" name="Freeform 33"/>
            <p:cNvSpPr>
              <a:spLocks noEditPoints="1"/>
            </p:cNvSpPr>
            <p:nvPr/>
          </p:nvSpPr>
          <p:spPr bwMode="auto">
            <a:xfrm>
              <a:off x="1582" y="2334"/>
              <a:ext cx="383" cy="22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1419" y="916"/>
                </a:cxn>
                <a:cxn ang="0">
                  <a:pos x="1374" y="983"/>
                </a:cxn>
                <a:cxn ang="0">
                  <a:pos x="0" y="67"/>
                </a:cxn>
                <a:cxn ang="0">
                  <a:pos x="45" y="0"/>
                </a:cxn>
                <a:cxn ang="0">
                  <a:pos x="1310" y="682"/>
                </a:cxn>
                <a:cxn ang="0">
                  <a:pos x="1463" y="994"/>
                </a:cxn>
                <a:cxn ang="0">
                  <a:pos x="1117" y="973"/>
                </a:cxn>
                <a:cxn ang="0">
                  <a:pos x="1079" y="930"/>
                </a:cxn>
                <a:cxn ang="0">
                  <a:pos x="1122" y="893"/>
                </a:cxn>
                <a:cxn ang="0">
                  <a:pos x="1399" y="910"/>
                </a:cxn>
                <a:cxn ang="0">
                  <a:pos x="1361" y="967"/>
                </a:cxn>
                <a:cxn ang="0">
                  <a:pos x="1239" y="717"/>
                </a:cxn>
                <a:cxn ang="0">
                  <a:pos x="1257" y="664"/>
                </a:cxn>
                <a:cxn ang="0">
                  <a:pos x="1310" y="682"/>
                </a:cxn>
              </a:cxnLst>
              <a:rect l="0" t="0" r="r" b="b"/>
              <a:pathLst>
                <a:path w="1463" h="994">
                  <a:moveTo>
                    <a:pt x="45" y="0"/>
                  </a:moveTo>
                  <a:lnTo>
                    <a:pt x="1419" y="916"/>
                  </a:lnTo>
                  <a:lnTo>
                    <a:pt x="1374" y="983"/>
                  </a:lnTo>
                  <a:lnTo>
                    <a:pt x="0" y="67"/>
                  </a:lnTo>
                  <a:lnTo>
                    <a:pt x="45" y="0"/>
                  </a:lnTo>
                  <a:close/>
                  <a:moveTo>
                    <a:pt x="1310" y="682"/>
                  </a:moveTo>
                  <a:lnTo>
                    <a:pt x="1463" y="994"/>
                  </a:lnTo>
                  <a:lnTo>
                    <a:pt x="1117" y="973"/>
                  </a:lnTo>
                  <a:cubicBezTo>
                    <a:pt x="1095" y="971"/>
                    <a:pt x="1078" y="953"/>
                    <a:pt x="1079" y="930"/>
                  </a:cubicBezTo>
                  <a:cubicBezTo>
                    <a:pt x="1081" y="908"/>
                    <a:pt x="1100" y="892"/>
                    <a:pt x="1122" y="893"/>
                  </a:cubicBezTo>
                  <a:lnTo>
                    <a:pt x="1399" y="910"/>
                  </a:lnTo>
                  <a:lnTo>
                    <a:pt x="1361" y="967"/>
                  </a:lnTo>
                  <a:lnTo>
                    <a:pt x="1239" y="717"/>
                  </a:lnTo>
                  <a:cubicBezTo>
                    <a:pt x="1229" y="698"/>
                    <a:pt x="1237" y="674"/>
                    <a:pt x="1257" y="664"/>
                  </a:cubicBezTo>
                  <a:cubicBezTo>
                    <a:pt x="1277" y="654"/>
                    <a:pt x="1301" y="663"/>
                    <a:pt x="1310" y="682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6" name="Freeform 34"/>
            <p:cNvSpPr>
              <a:spLocks noEditPoints="1"/>
            </p:cNvSpPr>
            <p:nvPr/>
          </p:nvSpPr>
          <p:spPr bwMode="auto">
            <a:xfrm>
              <a:off x="1965" y="2334"/>
              <a:ext cx="591" cy="236"/>
            </a:xfrm>
            <a:custGeom>
              <a:avLst/>
              <a:gdLst/>
              <a:ahLst/>
              <a:cxnLst>
                <a:cxn ang="0">
                  <a:pos x="2256" y="73"/>
                </a:cxn>
                <a:cxn ang="0">
                  <a:pos x="89" y="1002"/>
                </a:cxn>
                <a:cxn ang="0">
                  <a:pos x="58" y="929"/>
                </a:cxn>
                <a:cxn ang="0">
                  <a:pos x="2225" y="0"/>
                </a:cxn>
                <a:cxn ang="0">
                  <a:pos x="2256" y="73"/>
                </a:cxn>
                <a:cxn ang="0">
                  <a:pos x="344" y="1039"/>
                </a:cxn>
                <a:cxn ang="0">
                  <a:pos x="0" y="997"/>
                </a:cxn>
                <a:cxn ang="0">
                  <a:pos x="207" y="718"/>
                </a:cxn>
                <a:cxn ang="0">
                  <a:pos x="263" y="710"/>
                </a:cxn>
                <a:cxn ang="0">
                  <a:pos x="271" y="766"/>
                </a:cxn>
                <a:cxn ang="0">
                  <a:pos x="105" y="989"/>
                </a:cxn>
                <a:cxn ang="0">
                  <a:pos x="78" y="926"/>
                </a:cxn>
                <a:cxn ang="0">
                  <a:pos x="354" y="960"/>
                </a:cxn>
                <a:cxn ang="0">
                  <a:pos x="389" y="1004"/>
                </a:cxn>
                <a:cxn ang="0">
                  <a:pos x="344" y="1039"/>
                </a:cxn>
              </a:cxnLst>
              <a:rect l="0" t="0" r="r" b="b"/>
              <a:pathLst>
                <a:path w="2256" h="1042">
                  <a:moveTo>
                    <a:pt x="2256" y="73"/>
                  </a:moveTo>
                  <a:lnTo>
                    <a:pt x="89" y="1002"/>
                  </a:lnTo>
                  <a:lnTo>
                    <a:pt x="58" y="929"/>
                  </a:lnTo>
                  <a:lnTo>
                    <a:pt x="2225" y="0"/>
                  </a:lnTo>
                  <a:lnTo>
                    <a:pt x="2256" y="73"/>
                  </a:lnTo>
                  <a:close/>
                  <a:moveTo>
                    <a:pt x="344" y="1039"/>
                  </a:moveTo>
                  <a:lnTo>
                    <a:pt x="0" y="997"/>
                  </a:lnTo>
                  <a:lnTo>
                    <a:pt x="207" y="718"/>
                  </a:lnTo>
                  <a:cubicBezTo>
                    <a:pt x="220" y="700"/>
                    <a:pt x="245" y="697"/>
                    <a:pt x="263" y="710"/>
                  </a:cubicBezTo>
                  <a:cubicBezTo>
                    <a:pt x="280" y="723"/>
                    <a:pt x="284" y="748"/>
                    <a:pt x="271" y="766"/>
                  </a:cubicBezTo>
                  <a:lnTo>
                    <a:pt x="105" y="989"/>
                  </a:lnTo>
                  <a:lnTo>
                    <a:pt x="78" y="926"/>
                  </a:lnTo>
                  <a:lnTo>
                    <a:pt x="354" y="960"/>
                  </a:lnTo>
                  <a:cubicBezTo>
                    <a:pt x="376" y="962"/>
                    <a:pt x="391" y="982"/>
                    <a:pt x="389" y="1004"/>
                  </a:cubicBezTo>
                  <a:cubicBezTo>
                    <a:pt x="386" y="1026"/>
                    <a:pt x="366" y="1042"/>
                    <a:pt x="344" y="1039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7" name="Freeform 35"/>
            <p:cNvSpPr>
              <a:spLocks noEditPoints="1"/>
            </p:cNvSpPr>
            <p:nvPr/>
          </p:nvSpPr>
          <p:spPr bwMode="auto">
            <a:xfrm>
              <a:off x="2510" y="2335"/>
              <a:ext cx="1013" cy="734"/>
            </a:xfrm>
            <a:custGeom>
              <a:avLst/>
              <a:gdLst/>
              <a:ahLst/>
              <a:cxnLst>
                <a:cxn ang="0">
                  <a:pos x="3866" y="61"/>
                </a:cxn>
                <a:cxn ang="0">
                  <a:pos x="87" y="3210"/>
                </a:cxn>
                <a:cxn ang="0">
                  <a:pos x="36" y="3149"/>
                </a:cxn>
                <a:cxn ang="0">
                  <a:pos x="3815" y="0"/>
                </a:cxn>
                <a:cxn ang="0">
                  <a:pos x="3866" y="61"/>
                </a:cxn>
                <a:cxn ang="0">
                  <a:pos x="342" y="3173"/>
                </a:cxn>
                <a:cxn ang="0">
                  <a:pos x="0" y="3231"/>
                </a:cxn>
                <a:cxn ang="0">
                  <a:pos x="118" y="2905"/>
                </a:cxn>
                <a:cxn ang="0">
                  <a:pos x="170" y="2881"/>
                </a:cxn>
                <a:cxn ang="0">
                  <a:pos x="194" y="2932"/>
                </a:cxn>
                <a:cxn ang="0">
                  <a:pos x="99" y="3193"/>
                </a:cxn>
                <a:cxn ang="0">
                  <a:pos x="55" y="3140"/>
                </a:cxn>
                <a:cxn ang="0">
                  <a:pos x="329" y="3094"/>
                </a:cxn>
                <a:cxn ang="0">
                  <a:pos x="375" y="3127"/>
                </a:cxn>
                <a:cxn ang="0">
                  <a:pos x="342" y="3173"/>
                </a:cxn>
              </a:cxnLst>
              <a:rect l="0" t="0" r="r" b="b"/>
              <a:pathLst>
                <a:path w="3866" h="3231">
                  <a:moveTo>
                    <a:pt x="3866" y="61"/>
                  </a:moveTo>
                  <a:lnTo>
                    <a:pt x="87" y="3210"/>
                  </a:lnTo>
                  <a:lnTo>
                    <a:pt x="36" y="3149"/>
                  </a:lnTo>
                  <a:lnTo>
                    <a:pt x="3815" y="0"/>
                  </a:lnTo>
                  <a:lnTo>
                    <a:pt x="3866" y="61"/>
                  </a:lnTo>
                  <a:close/>
                  <a:moveTo>
                    <a:pt x="342" y="3173"/>
                  </a:moveTo>
                  <a:lnTo>
                    <a:pt x="0" y="3231"/>
                  </a:lnTo>
                  <a:lnTo>
                    <a:pt x="118" y="2905"/>
                  </a:lnTo>
                  <a:cubicBezTo>
                    <a:pt x="126" y="2884"/>
                    <a:pt x="149" y="2873"/>
                    <a:pt x="170" y="2881"/>
                  </a:cubicBezTo>
                  <a:cubicBezTo>
                    <a:pt x="190" y="2888"/>
                    <a:pt x="201" y="2911"/>
                    <a:pt x="194" y="2932"/>
                  </a:cubicBezTo>
                  <a:lnTo>
                    <a:pt x="99" y="3193"/>
                  </a:lnTo>
                  <a:lnTo>
                    <a:pt x="55" y="3140"/>
                  </a:lnTo>
                  <a:lnTo>
                    <a:pt x="329" y="3094"/>
                  </a:lnTo>
                  <a:cubicBezTo>
                    <a:pt x="350" y="3091"/>
                    <a:pt x="371" y="3105"/>
                    <a:pt x="375" y="3127"/>
                  </a:cubicBezTo>
                  <a:cubicBezTo>
                    <a:pt x="378" y="3149"/>
                    <a:pt x="364" y="3169"/>
                    <a:pt x="342" y="3173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8" name="Freeform 36"/>
            <p:cNvSpPr>
              <a:spLocks noEditPoints="1"/>
            </p:cNvSpPr>
            <p:nvPr/>
          </p:nvSpPr>
          <p:spPr bwMode="auto">
            <a:xfrm>
              <a:off x="1961" y="2879"/>
              <a:ext cx="549" cy="20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035" y="772"/>
                </a:cxn>
                <a:cxn ang="0">
                  <a:pos x="2006" y="846"/>
                </a:cxn>
                <a:cxn ang="0">
                  <a:pos x="0" y="75"/>
                </a:cxn>
                <a:cxn ang="0">
                  <a:pos x="29" y="0"/>
                </a:cxn>
                <a:cxn ang="0">
                  <a:pos x="1878" y="567"/>
                </a:cxn>
                <a:cxn ang="0">
                  <a:pos x="2095" y="838"/>
                </a:cxn>
                <a:cxn ang="0">
                  <a:pos x="1753" y="893"/>
                </a:cxn>
                <a:cxn ang="0">
                  <a:pos x="1707" y="860"/>
                </a:cxn>
                <a:cxn ang="0">
                  <a:pos x="1740" y="814"/>
                </a:cxn>
                <a:cxn ang="0">
                  <a:pos x="2014" y="770"/>
                </a:cxn>
                <a:cxn ang="0">
                  <a:pos x="1989" y="834"/>
                </a:cxn>
                <a:cxn ang="0">
                  <a:pos x="1816" y="617"/>
                </a:cxn>
                <a:cxn ang="0">
                  <a:pos x="1822" y="561"/>
                </a:cxn>
                <a:cxn ang="0">
                  <a:pos x="1878" y="567"/>
                </a:cxn>
              </a:cxnLst>
              <a:rect l="0" t="0" r="r" b="b"/>
              <a:pathLst>
                <a:path w="2095" h="897">
                  <a:moveTo>
                    <a:pt x="29" y="0"/>
                  </a:moveTo>
                  <a:lnTo>
                    <a:pt x="2035" y="772"/>
                  </a:lnTo>
                  <a:lnTo>
                    <a:pt x="2006" y="846"/>
                  </a:lnTo>
                  <a:lnTo>
                    <a:pt x="0" y="75"/>
                  </a:lnTo>
                  <a:lnTo>
                    <a:pt x="29" y="0"/>
                  </a:lnTo>
                  <a:close/>
                  <a:moveTo>
                    <a:pt x="1878" y="567"/>
                  </a:moveTo>
                  <a:lnTo>
                    <a:pt x="2095" y="838"/>
                  </a:lnTo>
                  <a:lnTo>
                    <a:pt x="1753" y="893"/>
                  </a:lnTo>
                  <a:cubicBezTo>
                    <a:pt x="1731" y="897"/>
                    <a:pt x="1710" y="882"/>
                    <a:pt x="1707" y="860"/>
                  </a:cubicBezTo>
                  <a:cubicBezTo>
                    <a:pt x="1703" y="838"/>
                    <a:pt x="1718" y="818"/>
                    <a:pt x="1740" y="814"/>
                  </a:cubicBezTo>
                  <a:lnTo>
                    <a:pt x="2014" y="770"/>
                  </a:lnTo>
                  <a:lnTo>
                    <a:pt x="1989" y="834"/>
                  </a:lnTo>
                  <a:lnTo>
                    <a:pt x="1816" y="617"/>
                  </a:lnTo>
                  <a:cubicBezTo>
                    <a:pt x="1802" y="600"/>
                    <a:pt x="1805" y="575"/>
                    <a:pt x="1822" y="561"/>
                  </a:cubicBezTo>
                  <a:cubicBezTo>
                    <a:pt x="1839" y="547"/>
                    <a:pt x="1864" y="550"/>
                    <a:pt x="1878" y="567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9" name="Freeform 37"/>
            <p:cNvSpPr>
              <a:spLocks noEditPoints="1"/>
            </p:cNvSpPr>
            <p:nvPr/>
          </p:nvSpPr>
          <p:spPr bwMode="auto">
            <a:xfrm>
              <a:off x="2462" y="3396"/>
              <a:ext cx="97" cy="219"/>
            </a:xfrm>
            <a:custGeom>
              <a:avLst/>
              <a:gdLst/>
              <a:ahLst/>
              <a:cxnLst>
                <a:cxn ang="0">
                  <a:pos x="225" y="0"/>
                </a:cxn>
                <a:cxn ang="0">
                  <a:pos x="225" y="881"/>
                </a:cxn>
                <a:cxn ang="0">
                  <a:pos x="145" y="881"/>
                </a:cxn>
                <a:cxn ang="0">
                  <a:pos x="145" y="0"/>
                </a:cxn>
                <a:cxn ang="0">
                  <a:pos x="225" y="0"/>
                </a:cxn>
                <a:cxn ang="0">
                  <a:pos x="360" y="661"/>
                </a:cxn>
                <a:cxn ang="0">
                  <a:pos x="185" y="961"/>
                </a:cxn>
                <a:cxn ang="0">
                  <a:pos x="11" y="661"/>
                </a:cxn>
                <a:cxn ang="0">
                  <a:pos x="25" y="607"/>
                </a:cxn>
                <a:cxn ang="0">
                  <a:pos x="80" y="621"/>
                </a:cxn>
                <a:cxn ang="0">
                  <a:pos x="220" y="861"/>
                </a:cxn>
                <a:cxn ang="0">
                  <a:pos x="151" y="861"/>
                </a:cxn>
                <a:cxn ang="0">
                  <a:pos x="291" y="621"/>
                </a:cxn>
                <a:cxn ang="0">
                  <a:pos x="346" y="607"/>
                </a:cxn>
                <a:cxn ang="0">
                  <a:pos x="360" y="661"/>
                </a:cxn>
              </a:cxnLst>
              <a:rect l="0" t="0" r="r" b="b"/>
              <a:pathLst>
                <a:path w="371" h="961">
                  <a:moveTo>
                    <a:pt x="225" y="0"/>
                  </a:moveTo>
                  <a:lnTo>
                    <a:pt x="225" y="881"/>
                  </a:lnTo>
                  <a:lnTo>
                    <a:pt x="145" y="881"/>
                  </a:lnTo>
                  <a:lnTo>
                    <a:pt x="145" y="0"/>
                  </a:lnTo>
                  <a:lnTo>
                    <a:pt x="225" y="0"/>
                  </a:lnTo>
                  <a:close/>
                  <a:moveTo>
                    <a:pt x="360" y="661"/>
                  </a:moveTo>
                  <a:lnTo>
                    <a:pt x="185" y="961"/>
                  </a:lnTo>
                  <a:lnTo>
                    <a:pt x="11" y="661"/>
                  </a:lnTo>
                  <a:cubicBezTo>
                    <a:pt x="0" y="642"/>
                    <a:pt x="6" y="618"/>
                    <a:pt x="25" y="607"/>
                  </a:cubicBezTo>
                  <a:cubicBezTo>
                    <a:pt x="44" y="596"/>
                    <a:pt x="69" y="602"/>
                    <a:pt x="80" y="621"/>
                  </a:cubicBezTo>
                  <a:lnTo>
                    <a:pt x="220" y="861"/>
                  </a:lnTo>
                  <a:lnTo>
                    <a:pt x="151" y="861"/>
                  </a:lnTo>
                  <a:lnTo>
                    <a:pt x="291" y="621"/>
                  </a:lnTo>
                  <a:cubicBezTo>
                    <a:pt x="302" y="602"/>
                    <a:pt x="327" y="596"/>
                    <a:pt x="346" y="607"/>
                  </a:cubicBezTo>
                  <a:cubicBezTo>
                    <a:pt x="365" y="618"/>
                    <a:pt x="371" y="642"/>
                    <a:pt x="360" y="66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10" name="Rectangle 38"/>
            <p:cNvSpPr>
              <a:spLocks noChangeArrowheads="1"/>
            </p:cNvSpPr>
            <p:nvPr/>
          </p:nvSpPr>
          <p:spPr bwMode="auto">
            <a:xfrm>
              <a:off x="1399" y="759"/>
              <a:ext cx="540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Situation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1" name="Freeform 39"/>
            <p:cNvSpPr>
              <a:spLocks noEditPoints="1"/>
            </p:cNvSpPr>
            <p:nvPr/>
          </p:nvSpPr>
          <p:spPr bwMode="auto">
            <a:xfrm>
              <a:off x="3097" y="1354"/>
              <a:ext cx="1048" cy="85"/>
            </a:xfrm>
            <a:custGeom>
              <a:avLst/>
              <a:gdLst/>
              <a:ahLst/>
              <a:cxnLst>
                <a:cxn ang="0">
                  <a:pos x="3760" y="225"/>
                </a:cxn>
                <a:cxn ang="0">
                  <a:pos x="4000" y="145"/>
                </a:cxn>
                <a:cxn ang="0">
                  <a:pos x="3680" y="225"/>
                </a:cxn>
                <a:cxn ang="0">
                  <a:pos x="3440" y="145"/>
                </a:cxn>
                <a:cxn ang="0">
                  <a:pos x="3680" y="225"/>
                </a:cxn>
                <a:cxn ang="0">
                  <a:pos x="3120" y="225"/>
                </a:cxn>
                <a:cxn ang="0">
                  <a:pos x="3360" y="145"/>
                </a:cxn>
                <a:cxn ang="0">
                  <a:pos x="3040" y="225"/>
                </a:cxn>
                <a:cxn ang="0">
                  <a:pos x="2800" y="145"/>
                </a:cxn>
                <a:cxn ang="0">
                  <a:pos x="3040" y="225"/>
                </a:cxn>
                <a:cxn ang="0">
                  <a:pos x="2480" y="225"/>
                </a:cxn>
                <a:cxn ang="0">
                  <a:pos x="2720" y="145"/>
                </a:cxn>
                <a:cxn ang="0">
                  <a:pos x="2400" y="225"/>
                </a:cxn>
                <a:cxn ang="0">
                  <a:pos x="2160" y="145"/>
                </a:cxn>
                <a:cxn ang="0">
                  <a:pos x="2400" y="225"/>
                </a:cxn>
                <a:cxn ang="0">
                  <a:pos x="1840" y="225"/>
                </a:cxn>
                <a:cxn ang="0">
                  <a:pos x="2080" y="145"/>
                </a:cxn>
                <a:cxn ang="0">
                  <a:pos x="1760" y="225"/>
                </a:cxn>
                <a:cxn ang="0">
                  <a:pos x="1520" y="145"/>
                </a:cxn>
                <a:cxn ang="0">
                  <a:pos x="1760" y="225"/>
                </a:cxn>
                <a:cxn ang="0">
                  <a:pos x="1200" y="225"/>
                </a:cxn>
                <a:cxn ang="0">
                  <a:pos x="1440" y="145"/>
                </a:cxn>
                <a:cxn ang="0">
                  <a:pos x="1120" y="225"/>
                </a:cxn>
                <a:cxn ang="0">
                  <a:pos x="880" y="145"/>
                </a:cxn>
                <a:cxn ang="0">
                  <a:pos x="1120" y="225"/>
                </a:cxn>
                <a:cxn ang="0">
                  <a:pos x="560" y="225"/>
                </a:cxn>
                <a:cxn ang="0">
                  <a:pos x="800" y="145"/>
                </a:cxn>
                <a:cxn ang="0">
                  <a:pos x="480" y="225"/>
                </a:cxn>
                <a:cxn ang="0">
                  <a:pos x="240" y="145"/>
                </a:cxn>
                <a:cxn ang="0">
                  <a:pos x="480" y="225"/>
                </a:cxn>
                <a:cxn ang="0">
                  <a:pos x="80" y="225"/>
                </a:cxn>
                <a:cxn ang="0">
                  <a:pos x="160" y="145"/>
                </a:cxn>
                <a:cxn ang="0">
                  <a:pos x="300" y="360"/>
                </a:cxn>
                <a:cxn ang="0">
                  <a:pos x="300" y="11"/>
                </a:cxn>
                <a:cxn ang="0">
                  <a:pos x="340" y="80"/>
                </a:cxn>
                <a:cxn ang="0">
                  <a:pos x="100" y="151"/>
                </a:cxn>
                <a:cxn ang="0">
                  <a:pos x="354" y="346"/>
                </a:cxn>
              </a:cxnLst>
              <a:rect l="0" t="0" r="r" b="b"/>
              <a:pathLst>
                <a:path w="4000" h="371">
                  <a:moveTo>
                    <a:pt x="4000" y="225"/>
                  </a:moveTo>
                  <a:lnTo>
                    <a:pt x="3760" y="225"/>
                  </a:lnTo>
                  <a:lnTo>
                    <a:pt x="3760" y="145"/>
                  </a:lnTo>
                  <a:lnTo>
                    <a:pt x="4000" y="145"/>
                  </a:lnTo>
                  <a:lnTo>
                    <a:pt x="4000" y="225"/>
                  </a:lnTo>
                  <a:close/>
                  <a:moveTo>
                    <a:pt x="3680" y="225"/>
                  </a:moveTo>
                  <a:lnTo>
                    <a:pt x="3440" y="225"/>
                  </a:lnTo>
                  <a:lnTo>
                    <a:pt x="3440" y="145"/>
                  </a:lnTo>
                  <a:lnTo>
                    <a:pt x="3680" y="145"/>
                  </a:lnTo>
                  <a:lnTo>
                    <a:pt x="3680" y="225"/>
                  </a:lnTo>
                  <a:close/>
                  <a:moveTo>
                    <a:pt x="3360" y="225"/>
                  </a:moveTo>
                  <a:lnTo>
                    <a:pt x="3120" y="225"/>
                  </a:lnTo>
                  <a:lnTo>
                    <a:pt x="3120" y="145"/>
                  </a:lnTo>
                  <a:lnTo>
                    <a:pt x="3360" y="145"/>
                  </a:lnTo>
                  <a:lnTo>
                    <a:pt x="3360" y="225"/>
                  </a:lnTo>
                  <a:close/>
                  <a:moveTo>
                    <a:pt x="3040" y="225"/>
                  </a:moveTo>
                  <a:lnTo>
                    <a:pt x="2800" y="225"/>
                  </a:lnTo>
                  <a:lnTo>
                    <a:pt x="2800" y="145"/>
                  </a:lnTo>
                  <a:lnTo>
                    <a:pt x="3040" y="145"/>
                  </a:lnTo>
                  <a:lnTo>
                    <a:pt x="3040" y="225"/>
                  </a:lnTo>
                  <a:close/>
                  <a:moveTo>
                    <a:pt x="2720" y="225"/>
                  </a:moveTo>
                  <a:lnTo>
                    <a:pt x="2480" y="225"/>
                  </a:lnTo>
                  <a:lnTo>
                    <a:pt x="2480" y="145"/>
                  </a:lnTo>
                  <a:lnTo>
                    <a:pt x="2720" y="145"/>
                  </a:lnTo>
                  <a:lnTo>
                    <a:pt x="2720" y="225"/>
                  </a:lnTo>
                  <a:close/>
                  <a:moveTo>
                    <a:pt x="2400" y="225"/>
                  </a:moveTo>
                  <a:lnTo>
                    <a:pt x="2160" y="225"/>
                  </a:lnTo>
                  <a:lnTo>
                    <a:pt x="2160" y="145"/>
                  </a:lnTo>
                  <a:lnTo>
                    <a:pt x="2400" y="145"/>
                  </a:lnTo>
                  <a:lnTo>
                    <a:pt x="2400" y="225"/>
                  </a:lnTo>
                  <a:close/>
                  <a:moveTo>
                    <a:pt x="2080" y="225"/>
                  </a:moveTo>
                  <a:lnTo>
                    <a:pt x="1840" y="225"/>
                  </a:lnTo>
                  <a:lnTo>
                    <a:pt x="1840" y="145"/>
                  </a:lnTo>
                  <a:lnTo>
                    <a:pt x="2080" y="145"/>
                  </a:lnTo>
                  <a:lnTo>
                    <a:pt x="2080" y="225"/>
                  </a:lnTo>
                  <a:close/>
                  <a:moveTo>
                    <a:pt x="1760" y="225"/>
                  </a:moveTo>
                  <a:lnTo>
                    <a:pt x="1520" y="225"/>
                  </a:lnTo>
                  <a:lnTo>
                    <a:pt x="1520" y="145"/>
                  </a:lnTo>
                  <a:lnTo>
                    <a:pt x="1760" y="145"/>
                  </a:lnTo>
                  <a:lnTo>
                    <a:pt x="1760" y="225"/>
                  </a:lnTo>
                  <a:close/>
                  <a:moveTo>
                    <a:pt x="1440" y="225"/>
                  </a:moveTo>
                  <a:lnTo>
                    <a:pt x="1200" y="225"/>
                  </a:lnTo>
                  <a:lnTo>
                    <a:pt x="1200" y="145"/>
                  </a:lnTo>
                  <a:lnTo>
                    <a:pt x="1440" y="145"/>
                  </a:lnTo>
                  <a:lnTo>
                    <a:pt x="1440" y="225"/>
                  </a:lnTo>
                  <a:close/>
                  <a:moveTo>
                    <a:pt x="1120" y="225"/>
                  </a:moveTo>
                  <a:lnTo>
                    <a:pt x="880" y="225"/>
                  </a:lnTo>
                  <a:lnTo>
                    <a:pt x="880" y="145"/>
                  </a:lnTo>
                  <a:lnTo>
                    <a:pt x="1120" y="145"/>
                  </a:lnTo>
                  <a:lnTo>
                    <a:pt x="1120" y="225"/>
                  </a:lnTo>
                  <a:close/>
                  <a:moveTo>
                    <a:pt x="800" y="225"/>
                  </a:moveTo>
                  <a:lnTo>
                    <a:pt x="560" y="225"/>
                  </a:lnTo>
                  <a:lnTo>
                    <a:pt x="560" y="145"/>
                  </a:lnTo>
                  <a:lnTo>
                    <a:pt x="800" y="145"/>
                  </a:lnTo>
                  <a:lnTo>
                    <a:pt x="800" y="225"/>
                  </a:lnTo>
                  <a:close/>
                  <a:moveTo>
                    <a:pt x="480" y="225"/>
                  </a:moveTo>
                  <a:lnTo>
                    <a:pt x="240" y="225"/>
                  </a:lnTo>
                  <a:lnTo>
                    <a:pt x="240" y="145"/>
                  </a:lnTo>
                  <a:lnTo>
                    <a:pt x="480" y="145"/>
                  </a:lnTo>
                  <a:lnTo>
                    <a:pt x="480" y="225"/>
                  </a:lnTo>
                  <a:close/>
                  <a:moveTo>
                    <a:pt x="160" y="225"/>
                  </a:moveTo>
                  <a:lnTo>
                    <a:pt x="80" y="225"/>
                  </a:lnTo>
                  <a:lnTo>
                    <a:pt x="80" y="145"/>
                  </a:lnTo>
                  <a:lnTo>
                    <a:pt x="160" y="145"/>
                  </a:lnTo>
                  <a:lnTo>
                    <a:pt x="160" y="225"/>
                  </a:lnTo>
                  <a:close/>
                  <a:moveTo>
                    <a:pt x="300" y="360"/>
                  </a:moveTo>
                  <a:lnTo>
                    <a:pt x="0" y="185"/>
                  </a:lnTo>
                  <a:lnTo>
                    <a:pt x="300" y="11"/>
                  </a:lnTo>
                  <a:cubicBezTo>
                    <a:pt x="319" y="0"/>
                    <a:pt x="343" y="6"/>
                    <a:pt x="354" y="25"/>
                  </a:cubicBezTo>
                  <a:cubicBezTo>
                    <a:pt x="365" y="44"/>
                    <a:pt x="359" y="69"/>
                    <a:pt x="340" y="80"/>
                  </a:cubicBezTo>
                  <a:lnTo>
                    <a:pt x="100" y="220"/>
                  </a:lnTo>
                  <a:lnTo>
                    <a:pt x="100" y="151"/>
                  </a:lnTo>
                  <a:lnTo>
                    <a:pt x="340" y="291"/>
                  </a:lnTo>
                  <a:cubicBezTo>
                    <a:pt x="359" y="302"/>
                    <a:pt x="365" y="327"/>
                    <a:pt x="354" y="346"/>
                  </a:cubicBezTo>
                  <a:cubicBezTo>
                    <a:pt x="343" y="365"/>
                    <a:pt x="319" y="371"/>
                    <a:pt x="300" y="360"/>
                  </a:cubicBezTo>
                  <a:close/>
                </a:path>
              </a:pathLst>
            </a:custGeom>
            <a:solidFill>
              <a:srgbClr val="00B0F0"/>
            </a:solidFill>
            <a:ln w="0" cap="flat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12" name="Freeform 40"/>
            <p:cNvSpPr>
              <a:spLocks noEditPoints="1"/>
            </p:cNvSpPr>
            <p:nvPr/>
          </p:nvSpPr>
          <p:spPr bwMode="auto">
            <a:xfrm>
              <a:off x="4135" y="1396"/>
              <a:ext cx="21" cy="2364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21" y="73"/>
                </a:cxn>
                <a:cxn ang="0">
                  <a:pos x="0" y="73"/>
                </a:cxn>
                <a:cxn ang="0">
                  <a:pos x="21" y="200"/>
                </a:cxn>
                <a:cxn ang="0">
                  <a:pos x="21" y="146"/>
                </a:cxn>
                <a:cxn ang="0">
                  <a:pos x="0" y="273"/>
                </a:cxn>
                <a:cxn ang="0">
                  <a:pos x="21" y="291"/>
                </a:cxn>
                <a:cxn ang="0">
                  <a:pos x="0" y="291"/>
                </a:cxn>
                <a:cxn ang="0">
                  <a:pos x="21" y="418"/>
                </a:cxn>
                <a:cxn ang="0">
                  <a:pos x="21" y="364"/>
                </a:cxn>
                <a:cxn ang="0">
                  <a:pos x="0" y="491"/>
                </a:cxn>
                <a:cxn ang="0">
                  <a:pos x="21" y="509"/>
                </a:cxn>
                <a:cxn ang="0">
                  <a:pos x="0" y="509"/>
                </a:cxn>
                <a:cxn ang="0">
                  <a:pos x="21" y="637"/>
                </a:cxn>
                <a:cxn ang="0">
                  <a:pos x="21" y="582"/>
                </a:cxn>
                <a:cxn ang="0">
                  <a:pos x="0" y="709"/>
                </a:cxn>
                <a:cxn ang="0">
                  <a:pos x="21" y="728"/>
                </a:cxn>
                <a:cxn ang="0">
                  <a:pos x="0" y="728"/>
                </a:cxn>
                <a:cxn ang="0">
                  <a:pos x="21" y="855"/>
                </a:cxn>
                <a:cxn ang="0">
                  <a:pos x="21" y="800"/>
                </a:cxn>
                <a:cxn ang="0">
                  <a:pos x="0" y="928"/>
                </a:cxn>
                <a:cxn ang="0">
                  <a:pos x="21" y="946"/>
                </a:cxn>
                <a:cxn ang="0">
                  <a:pos x="0" y="946"/>
                </a:cxn>
                <a:cxn ang="0">
                  <a:pos x="21" y="1073"/>
                </a:cxn>
                <a:cxn ang="0">
                  <a:pos x="21" y="1019"/>
                </a:cxn>
                <a:cxn ang="0">
                  <a:pos x="0" y="1146"/>
                </a:cxn>
                <a:cxn ang="0">
                  <a:pos x="21" y="1164"/>
                </a:cxn>
                <a:cxn ang="0">
                  <a:pos x="0" y="1164"/>
                </a:cxn>
                <a:cxn ang="0">
                  <a:pos x="21" y="1291"/>
                </a:cxn>
                <a:cxn ang="0">
                  <a:pos x="21" y="1237"/>
                </a:cxn>
                <a:cxn ang="0">
                  <a:pos x="0" y="1364"/>
                </a:cxn>
                <a:cxn ang="0">
                  <a:pos x="21" y="1382"/>
                </a:cxn>
                <a:cxn ang="0">
                  <a:pos x="0" y="1382"/>
                </a:cxn>
                <a:cxn ang="0">
                  <a:pos x="21" y="1510"/>
                </a:cxn>
                <a:cxn ang="0">
                  <a:pos x="21" y="1455"/>
                </a:cxn>
                <a:cxn ang="0">
                  <a:pos x="0" y="1582"/>
                </a:cxn>
                <a:cxn ang="0">
                  <a:pos x="21" y="1600"/>
                </a:cxn>
                <a:cxn ang="0">
                  <a:pos x="0" y="1600"/>
                </a:cxn>
                <a:cxn ang="0">
                  <a:pos x="21" y="1728"/>
                </a:cxn>
                <a:cxn ang="0">
                  <a:pos x="21" y="1673"/>
                </a:cxn>
                <a:cxn ang="0">
                  <a:pos x="0" y="1800"/>
                </a:cxn>
                <a:cxn ang="0">
                  <a:pos x="21" y="1819"/>
                </a:cxn>
                <a:cxn ang="0">
                  <a:pos x="0" y="1819"/>
                </a:cxn>
                <a:cxn ang="0">
                  <a:pos x="21" y="1946"/>
                </a:cxn>
                <a:cxn ang="0">
                  <a:pos x="21" y="1891"/>
                </a:cxn>
                <a:cxn ang="0">
                  <a:pos x="0" y="2019"/>
                </a:cxn>
                <a:cxn ang="0">
                  <a:pos x="21" y="2037"/>
                </a:cxn>
                <a:cxn ang="0">
                  <a:pos x="0" y="2037"/>
                </a:cxn>
                <a:cxn ang="0">
                  <a:pos x="21" y="2164"/>
                </a:cxn>
                <a:cxn ang="0">
                  <a:pos x="21" y="2110"/>
                </a:cxn>
                <a:cxn ang="0">
                  <a:pos x="0" y="2237"/>
                </a:cxn>
                <a:cxn ang="0">
                  <a:pos x="21" y="2255"/>
                </a:cxn>
                <a:cxn ang="0">
                  <a:pos x="0" y="2255"/>
                </a:cxn>
                <a:cxn ang="0">
                  <a:pos x="21" y="2364"/>
                </a:cxn>
                <a:cxn ang="0">
                  <a:pos x="21" y="2328"/>
                </a:cxn>
              </a:cxnLst>
              <a:rect l="0" t="0" r="r" b="b"/>
              <a:pathLst>
                <a:path w="21" h="2364">
                  <a:moveTo>
                    <a:pt x="21" y="0"/>
                  </a:moveTo>
                  <a:lnTo>
                    <a:pt x="21" y="55"/>
                  </a:lnTo>
                  <a:lnTo>
                    <a:pt x="0" y="55"/>
                  </a:lnTo>
                  <a:lnTo>
                    <a:pt x="0" y="0"/>
                  </a:lnTo>
                  <a:lnTo>
                    <a:pt x="21" y="0"/>
                  </a:lnTo>
                  <a:close/>
                  <a:moveTo>
                    <a:pt x="21" y="73"/>
                  </a:moveTo>
                  <a:lnTo>
                    <a:pt x="21" y="128"/>
                  </a:lnTo>
                  <a:lnTo>
                    <a:pt x="0" y="128"/>
                  </a:lnTo>
                  <a:lnTo>
                    <a:pt x="0" y="73"/>
                  </a:lnTo>
                  <a:lnTo>
                    <a:pt x="21" y="73"/>
                  </a:lnTo>
                  <a:close/>
                  <a:moveTo>
                    <a:pt x="21" y="146"/>
                  </a:moveTo>
                  <a:lnTo>
                    <a:pt x="21" y="200"/>
                  </a:lnTo>
                  <a:lnTo>
                    <a:pt x="0" y="200"/>
                  </a:lnTo>
                  <a:lnTo>
                    <a:pt x="0" y="146"/>
                  </a:lnTo>
                  <a:lnTo>
                    <a:pt x="21" y="146"/>
                  </a:lnTo>
                  <a:close/>
                  <a:moveTo>
                    <a:pt x="21" y="218"/>
                  </a:moveTo>
                  <a:lnTo>
                    <a:pt x="21" y="273"/>
                  </a:lnTo>
                  <a:lnTo>
                    <a:pt x="0" y="273"/>
                  </a:lnTo>
                  <a:lnTo>
                    <a:pt x="0" y="218"/>
                  </a:lnTo>
                  <a:lnTo>
                    <a:pt x="21" y="218"/>
                  </a:lnTo>
                  <a:close/>
                  <a:moveTo>
                    <a:pt x="21" y="291"/>
                  </a:moveTo>
                  <a:lnTo>
                    <a:pt x="21" y="346"/>
                  </a:lnTo>
                  <a:lnTo>
                    <a:pt x="0" y="346"/>
                  </a:lnTo>
                  <a:lnTo>
                    <a:pt x="0" y="291"/>
                  </a:lnTo>
                  <a:lnTo>
                    <a:pt x="21" y="291"/>
                  </a:lnTo>
                  <a:close/>
                  <a:moveTo>
                    <a:pt x="21" y="364"/>
                  </a:moveTo>
                  <a:lnTo>
                    <a:pt x="21" y="418"/>
                  </a:lnTo>
                  <a:lnTo>
                    <a:pt x="0" y="418"/>
                  </a:lnTo>
                  <a:lnTo>
                    <a:pt x="0" y="364"/>
                  </a:lnTo>
                  <a:lnTo>
                    <a:pt x="21" y="364"/>
                  </a:lnTo>
                  <a:close/>
                  <a:moveTo>
                    <a:pt x="21" y="437"/>
                  </a:moveTo>
                  <a:lnTo>
                    <a:pt x="21" y="491"/>
                  </a:lnTo>
                  <a:lnTo>
                    <a:pt x="0" y="491"/>
                  </a:lnTo>
                  <a:lnTo>
                    <a:pt x="0" y="437"/>
                  </a:lnTo>
                  <a:lnTo>
                    <a:pt x="21" y="437"/>
                  </a:lnTo>
                  <a:close/>
                  <a:moveTo>
                    <a:pt x="21" y="509"/>
                  </a:moveTo>
                  <a:lnTo>
                    <a:pt x="21" y="564"/>
                  </a:lnTo>
                  <a:lnTo>
                    <a:pt x="0" y="564"/>
                  </a:lnTo>
                  <a:lnTo>
                    <a:pt x="0" y="509"/>
                  </a:lnTo>
                  <a:lnTo>
                    <a:pt x="21" y="509"/>
                  </a:lnTo>
                  <a:close/>
                  <a:moveTo>
                    <a:pt x="21" y="582"/>
                  </a:moveTo>
                  <a:lnTo>
                    <a:pt x="21" y="637"/>
                  </a:lnTo>
                  <a:lnTo>
                    <a:pt x="0" y="637"/>
                  </a:lnTo>
                  <a:lnTo>
                    <a:pt x="0" y="582"/>
                  </a:lnTo>
                  <a:lnTo>
                    <a:pt x="21" y="582"/>
                  </a:lnTo>
                  <a:close/>
                  <a:moveTo>
                    <a:pt x="21" y="655"/>
                  </a:moveTo>
                  <a:lnTo>
                    <a:pt x="21" y="709"/>
                  </a:lnTo>
                  <a:lnTo>
                    <a:pt x="0" y="709"/>
                  </a:lnTo>
                  <a:lnTo>
                    <a:pt x="0" y="655"/>
                  </a:lnTo>
                  <a:lnTo>
                    <a:pt x="21" y="655"/>
                  </a:lnTo>
                  <a:close/>
                  <a:moveTo>
                    <a:pt x="21" y="728"/>
                  </a:moveTo>
                  <a:lnTo>
                    <a:pt x="21" y="782"/>
                  </a:lnTo>
                  <a:lnTo>
                    <a:pt x="0" y="782"/>
                  </a:lnTo>
                  <a:lnTo>
                    <a:pt x="0" y="728"/>
                  </a:lnTo>
                  <a:lnTo>
                    <a:pt x="21" y="728"/>
                  </a:lnTo>
                  <a:close/>
                  <a:moveTo>
                    <a:pt x="21" y="800"/>
                  </a:moveTo>
                  <a:lnTo>
                    <a:pt x="21" y="855"/>
                  </a:lnTo>
                  <a:lnTo>
                    <a:pt x="0" y="855"/>
                  </a:lnTo>
                  <a:lnTo>
                    <a:pt x="0" y="800"/>
                  </a:lnTo>
                  <a:lnTo>
                    <a:pt x="21" y="800"/>
                  </a:lnTo>
                  <a:close/>
                  <a:moveTo>
                    <a:pt x="21" y="873"/>
                  </a:moveTo>
                  <a:lnTo>
                    <a:pt x="21" y="928"/>
                  </a:lnTo>
                  <a:lnTo>
                    <a:pt x="0" y="928"/>
                  </a:lnTo>
                  <a:lnTo>
                    <a:pt x="0" y="873"/>
                  </a:lnTo>
                  <a:lnTo>
                    <a:pt x="21" y="873"/>
                  </a:lnTo>
                  <a:close/>
                  <a:moveTo>
                    <a:pt x="21" y="946"/>
                  </a:moveTo>
                  <a:lnTo>
                    <a:pt x="21" y="1000"/>
                  </a:lnTo>
                  <a:lnTo>
                    <a:pt x="0" y="1000"/>
                  </a:lnTo>
                  <a:lnTo>
                    <a:pt x="0" y="946"/>
                  </a:lnTo>
                  <a:lnTo>
                    <a:pt x="21" y="946"/>
                  </a:lnTo>
                  <a:close/>
                  <a:moveTo>
                    <a:pt x="21" y="1019"/>
                  </a:moveTo>
                  <a:lnTo>
                    <a:pt x="21" y="1073"/>
                  </a:lnTo>
                  <a:lnTo>
                    <a:pt x="0" y="1073"/>
                  </a:lnTo>
                  <a:lnTo>
                    <a:pt x="0" y="1019"/>
                  </a:lnTo>
                  <a:lnTo>
                    <a:pt x="21" y="1019"/>
                  </a:lnTo>
                  <a:close/>
                  <a:moveTo>
                    <a:pt x="21" y="1091"/>
                  </a:moveTo>
                  <a:lnTo>
                    <a:pt x="21" y="1146"/>
                  </a:lnTo>
                  <a:lnTo>
                    <a:pt x="0" y="1146"/>
                  </a:lnTo>
                  <a:lnTo>
                    <a:pt x="0" y="1091"/>
                  </a:lnTo>
                  <a:lnTo>
                    <a:pt x="21" y="1091"/>
                  </a:lnTo>
                  <a:close/>
                  <a:moveTo>
                    <a:pt x="21" y="1164"/>
                  </a:moveTo>
                  <a:lnTo>
                    <a:pt x="21" y="1219"/>
                  </a:lnTo>
                  <a:lnTo>
                    <a:pt x="0" y="1219"/>
                  </a:lnTo>
                  <a:lnTo>
                    <a:pt x="0" y="1164"/>
                  </a:lnTo>
                  <a:lnTo>
                    <a:pt x="21" y="1164"/>
                  </a:lnTo>
                  <a:close/>
                  <a:moveTo>
                    <a:pt x="21" y="1237"/>
                  </a:moveTo>
                  <a:lnTo>
                    <a:pt x="21" y="1291"/>
                  </a:lnTo>
                  <a:lnTo>
                    <a:pt x="0" y="1291"/>
                  </a:lnTo>
                  <a:lnTo>
                    <a:pt x="0" y="1237"/>
                  </a:lnTo>
                  <a:lnTo>
                    <a:pt x="21" y="1237"/>
                  </a:lnTo>
                  <a:close/>
                  <a:moveTo>
                    <a:pt x="21" y="1309"/>
                  </a:moveTo>
                  <a:lnTo>
                    <a:pt x="21" y="1364"/>
                  </a:lnTo>
                  <a:lnTo>
                    <a:pt x="0" y="1364"/>
                  </a:lnTo>
                  <a:lnTo>
                    <a:pt x="0" y="1309"/>
                  </a:lnTo>
                  <a:lnTo>
                    <a:pt x="21" y="1309"/>
                  </a:lnTo>
                  <a:close/>
                  <a:moveTo>
                    <a:pt x="21" y="1382"/>
                  </a:moveTo>
                  <a:lnTo>
                    <a:pt x="21" y="1437"/>
                  </a:lnTo>
                  <a:lnTo>
                    <a:pt x="0" y="1437"/>
                  </a:lnTo>
                  <a:lnTo>
                    <a:pt x="0" y="1382"/>
                  </a:lnTo>
                  <a:lnTo>
                    <a:pt x="21" y="1382"/>
                  </a:lnTo>
                  <a:close/>
                  <a:moveTo>
                    <a:pt x="21" y="1455"/>
                  </a:moveTo>
                  <a:lnTo>
                    <a:pt x="21" y="1510"/>
                  </a:lnTo>
                  <a:lnTo>
                    <a:pt x="0" y="1510"/>
                  </a:lnTo>
                  <a:lnTo>
                    <a:pt x="0" y="1455"/>
                  </a:lnTo>
                  <a:lnTo>
                    <a:pt x="21" y="1455"/>
                  </a:lnTo>
                  <a:close/>
                  <a:moveTo>
                    <a:pt x="21" y="1528"/>
                  </a:moveTo>
                  <a:lnTo>
                    <a:pt x="21" y="1582"/>
                  </a:lnTo>
                  <a:lnTo>
                    <a:pt x="0" y="1582"/>
                  </a:lnTo>
                  <a:lnTo>
                    <a:pt x="0" y="1528"/>
                  </a:lnTo>
                  <a:lnTo>
                    <a:pt x="21" y="1528"/>
                  </a:lnTo>
                  <a:close/>
                  <a:moveTo>
                    <a:pt x="21" y="1600"/>
                  </a:moveTo>
                  <a:lnTo>
                    <a:pt x="21" y="1655"/>
                  </a:lnTo>
                  <a:lnTo>
                    <a:pt x="0" y="1655"/>
                  </a:lnTo>
                  <a:lnTo>
                    <a:pt x="0" y="1600"/>
                  </a:lnTo>
                  <a:lnTo>
                    <a:pt x="21" y="1600"/>
                  </a:lnTo>
                  <a:close/>
                  <a:moveTo>
                    <a:pt x="21" y="1673"/>
                  </a:moveTo>
                  <a:lnTo>
                    <a:pt x="21" y="1728"/>
                  </a:lnTo>
                  <a:lnTo>
                    <a:pt x="0" y="1728"/>
                  </a:lnTo>
                  <a:lnTo>
                    <a:pt x="0" y="1673"/>
                  </a:lnTo>
                  <a:lnTo>
                    <a:pt x="21" y="1673"/>
                  </a:lnTo>
                  <a:close/>
                  <a:moveTo>
                    <a:pt x="21" y="1746"/>
                  </a:moveTo>
                  <a:lnTo>
                    <a:pt x="21" y="1800"/>
                  </a:lnTo>
                  <a:lnTo>
                    <a:pt x="0" y="1800"/>
                  </a:lnTo>
                  <a:lnTo>
                    <a:pt x="0" y="1746"/>
                  </a:lnTo>
                  <a:lnTo>
                    <a:pt x="21" y="1746"/>
                  </a:lnTo>
                  <a:close/>
                  <a:moveTo>
                    <a:pt x="21" y="1819"/>
                  </a:moveTo>
                  <a:lnTo>
                    <a:pt x="21" y="1873"/>
                  </a:lnTo>
                  <a:lnTo>
                    <a:pt x="0" y="1873"/>
                  </a:lnTo>
                  <a:lnTo>
                    <a:pt x="0" y="1819"/>
                  </a:lnTo>
                  <a:lnTo>
                    <a:pt x="21" y="1819"/>
                  </a:lnTo>
                  <a:close/>
                  <a:moveTo>
                    <a:pt x="21" y="1891"/>
                  </a:moveTo>
                  <a:lnTo>
                    <a:pt x="21" y="1946"/>
                  </a:lnTo>
                  <a:lnTo>
                    <a:pt x="0" y="1946"/>
                  </a:lnTo>
                  <a:lnTo>
                    <a:pt x="0" y="1891"/>
                  </a:lnTo>
                  <a:lnTo>
                    <a:pt x="21" y="1891"/>
                  </a:lnTo>
                  <a:close/>
                  <a:moveTo>
                    <a:pt x="21" y="1964"/>
                  </a:moveTo>
                  <a:lnTo>
                    <a:pt x="21" y="2019"/>
                  </a:lnTo>
                  <a:lnTo>
                    <a:pt x="0" y="2019"/>
                  </a:lnTo>
                  <a:lnTo>
                    <a:pt x="0" y="1964"/>
                  </a:lnTo>
                  <a:lnTo>
                    <a:pt x="21" y="1964"/>
                  </a:lnTo>
                  <a:close/>
                  <a:moveTo>
                    <a:pt x="21" y="2037"/>
                  </a:moveTo>
                  <a:lnTo>
                    <a:pt x="21" y="2091"/>
                  </a:lnTo>
                  <a:lnTo>
                    <a:pt x="0" y="2091"/>
                  </a:lnTo>
                  <a:lnTo>
                    <a:pt x="0" y="2037"/>
                  </a:lnTo>
                  <a:lnTo>
                    <a:pt x="21" y="2037"/>
                  </a:lnTo>
                  <a:close/>
                  <a:moveTo>
                    <a:pt x="21" y="2110"/>
                  </a:moveTo>
                  <a:lnTo>
                    <a:pt x="21" y="2164"/>
                  </a:lnTo>
                  <a:lnTo>
                    <a:pt x="0" y="2164"/>
                  </a:lnTo>
                  <a:lnTo>
                    <a:pt x="0" y="2110"/>
                  </a:lnTo>
                  <a:lnTo>
                    <a:pt x="21" y="2110"/>
                  </a:lnTo>
                  <a:close/>
                  <a:moveTo>
                    <a:pt x="21" y="2182"/>
                  </a:moveTo>
                  <a:lnTo>
                    <a:pt x="21" y="2237"/>
                  </a:lnTo>
                  <a:lnTo>
                    <a:pt x="0" y="2237"/>
                  </a:lnTo>
                  <a:lnTo>
                    <a:pt x="0" y="2182"/>
                  </a:lnTo>
                  <a:lnTo>
                    <a:pt x="21" y="2182"/>
                  </a:lnTo>
                  <a:close/>
                  <a:moveTo>
                    <a:pt x="21" y="2255"/>
                  </a:moveTo>
                  <a:lnTo>
                    <a:pt x="21" y="2310"/>
                  </a:lnTo>
                  <a:lnTo>
                    <a:pt x="0" y="2310"/>
                  </a:lnTo>
                  <a:lnTo>
                    <a:pt x="0" y="2255"/>
                  </a:lnTo>
                  <a:lnTo>
                    <a:pt x="21" y="2255"/>
                  </a:lnTo>
                  <a:close/>
                  <a:moveTo>
                    <a:pt x="21" y="2328"/>
                  </a:moveTo>
                  <a:lnTo>
                    <a:pt x="21" y="2364"/>
                  </a:lnTo>
                  <a:lnTo>
                    <a:pt x="0" y="2364"/>
                  </a:lnTo>
                  <a:lnTo>
                    <a:pt x="0" y="2328"/>
                  </a:lnTo>
                  <a:lnTo>
                    <a:pt x="21" y="2328"/>
                  </a:lnTo>
                  <a:close/>
                </a:path>
              </a:pathLst>
            </a:custGeom>
            <a:solidFill>
              <a:srgbClr val="00B0F0"/>
            </a:solidFill>
            <a:ln w="0" cap="flat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13" name="Freeform 41"/>
            <p:cNvSpPr>
              <a:spLocks noEditPoints="1"/>
            </p:cNvSpPr>
            <p:nvPr/>
          </p:nvSpPr>
          <p:spPr bwMode="auto">
            <a:xfrm>
              <a:off x="2887" y="3751"/>
              <a:ext cx="1237" cy="18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0" y="18"/>
                </a:cxn>
                <a:cxn ang="0">
                  <a:pos x="84" y="0"/>
                </a:cxn>
                <a:cxn ang="0">
                  <a:pos x="147" y="18"/>
                </a:cxn>
                <a:cxn ang="0">
                  <a:pos x="84" y="0"/>
                </a:cxn>
                <a:cxn ang="0">
                  <a:pos x="231" y="0"/>
                </a:cxn>
                <a:cxn ang="0">
                  <a:pos x="168" y="18"/>
                </a:cxn>
                <a:cxn ang="0">
                  <a:pos x="252" y="0"/>
                </a:cxn>
                <a:cxn ang="0">
                  <a:pos x="315" y="18"/>
                </a:cxn>
                <a:cxn ang="0">
                  <a:pos x="252" y="0"/>
                </a:cxn>
                <a:cxn ang="0">
                  <a:pos x="399" y="0"/>
                </a:cxn>
                <a:cxn ang="0">
                  <a:pos x="336" y="18"/>
                </a:cxn>
                <a:cxn ang="0">
                  <a:pos x="420" y="0"/>
                </a:cxn>
                <a:cxn ang="0">
                  <a:pos x="483" y="18"/>
                </a:cxn>
                <a:cxn ang="0">
                  <a:pos x="420" y="0"/>
                </a:cxn>
                <a:cxn ang="0">
                  <a:pos x="567" y="0"/>
                </a:cxn>
                <a:cxn ang="0">
                  <a:pos x="504" y="18"/>
                </a:cxn>
                <a:cxn ang="0">
                  <a:pos x="587" y="0"/>
                </a:cxn>
                <a:cxn ang="0">
                  <a:pos x="650" y="18"/>
                </a:cxn>
                <a:cxn ang="0">
                  <a:pos x="587" y="0"/>
                </a:cxn>
                <a:cxn ang="0">
                  <a:pos x="734" y="0"/>
                </a:cxn>
                <a:cxn ang="0">
                  <a:pos x="671" y="18"/>
                </a:cxn>
                <a:cxn ang="0">
                  <a:pos x="755" y="0"/>
                </a:cxn>
                <a:cxn ang="0">
                  <a:pos x="818" y="18"/>
                </a:cxn>
                <a:cxn ang="0">
                  <a:pos x="755" y="0"/>
                </a:cxn>
                <a:cxn ang="0">
                  <a:pos x="902" y="0"/>
                </a:cxn>
                <a:cxn ang="0">
                  <a:pos x="839" y="18"/>
                </a:cxn>
                <a:cxn ang="0">
                  <a:pos x="923" y="0"/>
                </a:cxn>
                <a:cxn ang="0">
                  <a:pos x="986" y="18"/>
                </a:cxn>
                <a:cxn ang="0">
                  <a:pos x="923" y="0"/>
                </a:cxn>
                <a:cxn ang="0">
                  <a:pos x="1070" y="0"/>
                </a:cxn>
                <a:cxn ang="0">
                  <a:pos x="1007" y="18"/>
                </a:cxn>
                <a:cxn ang="0">
                  <a:pos x="1091" y="0"/>
                </a:cxn>
                <a:cxn ang="0">
                  <a:pos x="1154" y="18"/>
                </a:cxn>
                <a:cxn ang="0">
                  <a:pos x="1091" y="0"/>
                </a:cxn>
                <a:cxn ang="0">
                  <a:pos x="1237" y="0"/>
                </a:cxn>
                <a:cxn ang="0">
                  <a:pos x="1175" y="18"/>
                </a:cxn>
              </a:cxnLst>
              <a:rect l="0" t="0" r="r" b="b"/>
              <a:pathLst>
                <a:path w="1237" h="18">
                  <a:moveTo>
                    <a:pt x="0" y="0"/>
                  </a:moveTo>
                  <a:lnTo>
                    <a:pt x="63" y="0"/>
                  </a:lnTo>
                  <a:lnTo>
                    <a:pt x="63" y="18"/>
                  </a:lnTo>
                  <a:lnTo>
                    <a:pt x="0" y="18"/>
                  </a:lnTo>
                  <a:lnTo>
                    <a:pt x="0" y="0"/>
                  </a:lnTo>
                  <a:close/>
                  <a:moveTo>
                    <a:pt x="84" y="0"/>
                  </a:moveTo>
                  <a:lnTo>
                    <a:pt x="147" y="0"/>
                  </a:lnTo>
                  <a:lnTo>
                    <a:pt x="147" y="18"/>
                  </a:lnTo>
                  <a:lnTo>
                    <a:pt x="84" y="18"/>
                  </a:lnTo>
                  <a:lnTo>
                    <a:pt x="84" y="0"/>
                  </a:lnTo>
                  <a:close/>
                  <a:moveTo>
                    <a:pt x="168" y="0"/>
                  </a:moveTo>
                  <a:lnTo>
                    <a:pt x="231" y="0"/>
                  </a:lnTo>
                  <a:lnTo>
                    <a:pt x="231" y="18"/>
                  </a:lnTo>
                  <a:lnTo>
                    <a:pt x="168" y="18"/>
                  </a:lnTo>
                  <a:lnTo>
                    <a:pt x="168" y="0"/>
                  </a:lnTo>
                  <a:close/>
                  <a:moveTo>
                    <a:pt x="252" y="0"/>
                  </a:moveTo>
                  <a:lnTo>
                    <a:pt x="315" y="0"/>
                  </a:lnTo>
                  <a:lnTo>
                    <a:pt x="315" y="18"/>
                  </a:lnTo>
                  <a:lnTo>
                    <a:pt x="252" y="18"/>
                  </a:lnTo>
                  <a:lnTo>
                    <a:pt x="252" y="0"/>
                  </a:lnTo>
                  <a:close/>
                  <a:moveTo>
                    <a:pt x="336" y="0"/>
                  </a:moveTo>
                  <a:lnTo>
                    <a:pt x="399" y="0"/>
                  </a:lnTo>
                  <a:lnTo>
                    <a:pt x="399" y="18"/>
                  </a:lnTo>
                  <a:lnTo>
                    <a:pt x="336" y="18"/>
                  </a:lnTo>
                  <a:lnTo>
                    <a:pt x="336" y="0"/>
                  </a:lnTo>
                  <a:close/>
                  <a:moveTo>
                    <a:pt x="420" y="0"/>
                  </a:moveTo>
                  <a:lnTo>
                    <a:pt x="483" y="0"/>
                  </a:lnTo>
                  <a:lnTo>
                    <a:pt x="483" y="18"/>
                  </a:lnTo>
                  <a:lnTo>
                    <a:pt x="420" y="18"/>
                  </a:lnTo>
                  <a:lnTo>
                    <a:pt x="420" y="0"/>
                  </a:lnTo>
                  <a:close/>
                  <a:moveTo>
                    <a:pt x="504" y="0"/>
                  </a:moveTo>
                  <a:lnTo>
                    <a:pt x="567" y="0"/>
                  </a:lnTo>
                  <a:lnTo>
                    <a:pt x="567" y="18"/>
                  </a:lnTo>
                  <a:lnTo>
                    <a:pt x="504" y="18"/>
                  </a:lnTo>
                  <a:lnTo>
                    <a:pt x="504" y="0"/>
                  </a:lnTo>
                  <a:close/>
                  <a:moveTo>
                    <a:pt x="587" y="0"/>
                  </a:moveTo>
                  <a:lnTo>
                    <a:pt x="650" y="0"/>
                  </a:lnTo>
                  <a:lnTo>
                    <a:pt x="650" y="18"/>
                  </a:lnTo>
                  <a:lnTo>
                    <a:pt x="587" y="18"/>
                  </a:lnTo>
                  <a:lnTo>
                    <a:pt x="587" y="0"/>
                  </a:lnTo>
                  <a:close/>
                  <a:moveTo>
                    <a:pt x="671" y="0"/>
                  </a:moveTo>
                  <a:lnTo>
                    <a:pt x="734" y="0"/>
                  </a:lnTo>
                  <a:lnTo>
                    <a:pt x="734" y="18"/>
                  </a:lnTo>
                  <a:lnTo>
                    <a:pt x="671" y="18"/>
                  </a:lnTo>
                  <a:lnTo>
                    <a:pt x="671" y="0"/>
                  </a:lnTo>
                  <a:close/>
                  <a:moveTo>
                    <a:pt x="755" y="0"/>
                  </a:moveTo>
                  <a:lnTo>
                    <a:pt x="818" y="0"/>
                  </a:lnTo>
                  <a:lnTo>
                    <a:pt x="818" y="18"/>
                  </a:lnTo>
                  <a:lnTo>
                    <a:pt x="755" y="18"/>
                  </a:lnTo>
                  <a:lnTo>
                    <a:pt x="755" y="0"/>
                  </a:lnTo>
                  <a:close/>
                  <a:moveTo>
                    <a:pt x="839" y="0"/>
                  </a:moveTo>
                  <a:lnTo>
                    <a:pt x="902" y="0"/>
                  </a:lnTo>
                  <a:lnTo>
                    <a:pt x="902" y="18"/>
                  </a:lnTo>
                  <a:lnTo>
                    <a:pt x="839" y="18"/>
                  </a:lnTo>
                  <a:lnTo>
                    <a:pt x="839" y="0"/>
                  </a:lnTo>
                  <a:close/>
                  <a:moveTo>
                    <a:pt x="923" y="0"/>
                  </a:moveTo>
                  <a:lnTo>
                    <a:pt x="986" y="0"/>
                  </a:lnTo>
                  <a:lnTo>
                    <a:pt x="986" y="18"/>
                  </a:lnTo>
                  <a:lnTo>
                    <a:pt x="923" y="18"/>
                  </a:lnTo>
                  <a:lnTo>
                    <a:pt x="923" y="0"/>
                  </a:lnTo>
                  <a:close/>
                  <a:moveTo>
                    <a:pt x="1007" y="0"/>
                  </a:moveTo>
                  <a:lnTo>
                    <a:pt x="1070" y="0"/>
                  </a:lnTo>
                  <a:lnTo>
                    <a:pt x="1070" y="18"/>
                  </a:lnTo>
                  <a:lnTo>
                    <a:pt x="1007" y="18"/>
                  </a:lnTo>
                  <a:lnTo>
                    <a:pt x="1007" y="0"/>
                  </a:lnTo>
                  <a:close/>
                  <a:moveTo>
                    <a:pt x="1091" y="0"/>
                  </a:moveTo>
                  <a:lnTo>
                    <a:pt x="1154" y="0"/>
                  </a:lnTo>
                  <a:lnTo>
                    <a:pt x="1154" y="18"/>
                  </a:lnTo>
                  <a:lnTo>
                    <a:pt x="1091" y="18"/>
                  </a:lnTo>
                  <a:lnTo>
                    <a:pt x="1091" y="0"/>
                  </a:lnTo>
                  <a:close/>
                  <a:moveTo>
                    <a:pt x="1175" y="0"/>
                  </a:moveTo>
                  <a:lnTo>
                    <a:pt x="1237" y="0"/>
                  </a:lnTo>
                  <a:lnTo>
                    <a:pt x="1237" y="18"/>
                  </a:lnTo>
                  <a:lnTo>
                    <a:pt x="1175" y="18"/>
                  </a:lnTo>
                  <a:lnTo>
                    <a:pt x="1175" y="0"/>
                  </a:lnTo>
                  <a:close/>
                </a:path>
              </a:pathLst>
            </a:custGeom>
            <a:solidFill>
              <a:srgbClr val="00B0F0"/>
            </a:solidFill>
            <a:ln w="0" cap="flat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5105400" y="1143000"/>
            <a:ext cx="3810000" cy="2476500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Dimensions of vulnerability factors:</a:t>
            </a:r>
          </a:p>
          <a:p>
            <a:pPr lvl="1"/>
            <a:r>
              <a:rPr lang="en-US" sz="1400" dirty="0" smtClean="0"/>
              <a:t>Internal – properties of the vulnerable system or community itself</a:t>
            </a:r>
          </a:p>
          <a:p>
            <a:pPr lvl="1"/>
            <a:r>
              <a:rPr lang="en-US" sz="1400" dirty="0" smtClean="0"/>
              <a:t>External – factors outside the vulnerable system</a:t>
            </a:r>
          </a:p>
          <a:p>
            <a:pPr lvl="1"/>
            <a:r>
              <a:rPr lang="en-US" sz="1400" dirty="0" smtClean="0"/>
              <a:t>Socioeconomic – relate to economic resources, distribution of power, social institutions, cultural practices, etc.</a:t>
            </a:r>
          </a:p>
          <a:p>
            <a:pPr lvl="1"/>
            <a:r>
              <a:rPr lang="en-US" sz="1400" dirty="0" smtClean="0"/>
              <a:t>Biophysical – properties investigated by the physical sciences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886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Identify purpose and policy/decision making objectives for assessing vulnerability.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Create a matrix of internal and external socioeconomic and biophysical factors to describe the vulnerability profile of a given situation.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Define system components and valued functions.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Link the vulnerability factors and their characteristics to valued functions of the system, explicitly considering the exposure, sensitivity, and adaptive capacity of the system to the hazard.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Establish metrics that can be used to measure the identified suite of vulnerability factors. </a:t>
            </a:r>
          </a:p>
          <a:p>
            <a:pPr marL="914400" lvl="1" indent="-514350"/>
            <a:r>
              <a:rPr lang="en-US" sz="1400" dirty="0" smtClean="0"/>
              <a:t>As few as possible.</a:t>
            </a:r>
          </a:p>
          <a:p>
            <a:pPr marL="914400" lvl="1" indent="-514350"/>
            <a:r>
              <a:rPr lang="en-US" sz="1400" dirty="0" smtClean="0"/>
              <a:t>As simple as possible.</a:t>
            </a:r>
          </a:p>
          <a:p>
            <a:pPr marL="914400" lvl="1" indent="-514350"/>
            <a:r>
              <a:rPr lang="en-US" sz="1400" dirty="0" smtClean="0"/>
              <a:t>Appropriate for the temporal and spatial </a:t>
            </a:r>
            <a:r>
              <a:rPr lang="en-US" sz="1400" dirty="0" smtClean="0"/>
              <a:t>scale of the assessment.</a:t>
            </a:r>
            <a:endParaRPr lang="en-US" sz="1400" dirty="0" smtClean="0"/>
          </a:p>
          <a:p>
            <a:pPr marL="914400" lvl="1" indent="-514350"/>
            <a:r>
              <a:rPr lang="en-US" sz="1400" dirty="0" smtClean="0"/>
              <a:t>Subject to data availability</a:t>
            </a:r>
            <a:r>
              <a:rPr lang="en-US" sz="1400" dirty="0" smtClean="0"/>
              <a:t>.</a:t>
            </a:r>
          </a:p>
          <a:p>
            <a:pPr marL="914400" lvl="1" indent="-514350"/>
            <a:r>
              <a:rPr lang="en-US" sz="1400" dirty="0" smtClean="0"/>
              <a:t>Must consider the schedule and budget for conducting the assessment.</a:t>
            </a: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Vulnerability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0150" y="5800725"/>
            <a:ext cx="663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Vulnerability = f(factor measure x </a:t>
            </a:r>
            <a:r>
              <a:rPr lang="en-US" b="1" dirty="0" smtClean="0">
                <a:solidFill>
                  <a:srgbClr val="0033CC"/>
                </a:solidFill>
              </a:rPr>
              <a:t>value assignment</a:t>
            </a:r>
            <a:r>
              <a:rPr lang="en-US" b="1" dirty="0" smtClean="0"/>
              <a:t>)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563536" y="995621"/>
            <a:ext cx="7704164" cy="4643179"/>
            <a:chOff x="563536" y="995621"/>
            <a:chExt cx="7704164" cy="4643179"/>
          </a:xfrm>
        </p:grpSpPr>
        <p:pic>
          <p:nvPicPr>
            <p:cNvPr id="4" name="Picture 3" descr="jimenez_function.png"/>
            <p:cNvPicPr/>
            <p:nvPr/>
          </p:nvPicPr>
          <p:blipFill>
            <a:blip r:embed="rId2" cstate="print"/>
            <a:srcRect t="8514" b="5966"/>
            <a:stretch>
              <a:fillRect/>
            </a:stretch>
          </p:blipFill>
          <p:spPr>
            <a:xfrm>
              <a:off x="563536" y="995621"/>
              <a:ext cx="7704164" cy="464317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467475" y="4962525"/>
              <a:ext cx="12477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METRIC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Vulnerability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5706" t="29839" r="26888" b="27822"/>
          <a:stretch>
            <a:fillRect/>
          </a:stretch>
        </p:blipFill>
        <p:spPr bwMode="auto">
          <a:xfrm>
            <a:off x="280220" y="988141"/>
            <a:ext cx="4866968" cy="30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35706" t="29839" r="26888" b="27822"/>
          <a:stretch>
            <a:fillRect/>
          </a:stretch>
        </p:blipFill>
        <p:spPr bwMode="auto">
          <a:xfrm>
            <a:off x="2320413" y="2231921"/>
            <a:ext cx="4866968" cy="30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35706" t="29839" r="26888" b="27822"/>
          <a:stretch>
            <a:fillRect/>
          </a:stretch>
        </p:blipFill>
        <p:spPr bwMode="auto">
          <a:xfrm>
            <a:off x="4075471" y="3760838"/>
            <a:ext cx="4866968" cy="30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45342" y="3746091"/>
            <a:ext cx="899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+</a:t>
            </a:r>
            <a:endParaRPr lang="en-US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5317" y="5196349"/>
            <a:ext cx="899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+</a:t>
            </a:r>
            <a:endParaRPr lang="en-US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4757738" y="1014413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X Weighting factor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67488" y="2238375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X Weighting factor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5867400"/>
            <a:ext cx="220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X Weighting factor</a:t>
            </a:r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Vulnerability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29600" cy="3886200"/>
          </a:xfrm>
        </p:spPr>
        <p:txBody>
          <a:bodyPr/>
          <a:lstStyle/>
          <a:p>
            <a:r>
              <a:rPr lang="en-US" sz="2400" dirty="0" smtClean="0"/>
              <a:t>“Valuing” and weighting metrics is a subjective process and therefore should be:</a:t>
            </a:r>
          </a:p>
          <a:p>
            <a:pPr lvl="1"/>
            <a:r>
              <a:rPr lang="en-US" sz="2000" dirty="0" smtClean="0"/>
              <a:t>Based on a structured decision making </a:t>
            </a:r>
            <a:r>
              <a:rPr lang="en-US" sz="2000" dirty="0" smtClean="0"/>
              <a:t>process</a:t>
            </a:r>
            <a:endParaRPr lang="en-US" sz="2000" dirty="0" smtClean="0"/>
          </a:p>
          <a:p>
            <a:pPr lvl="1"/>
            <a:r>
              <a:rPr lang="en-US" sz="2000" dirty="0" smtClean="0"/>
              <a:t>Transparent</a:t>
            </a:r>
            <a:endParaRPr lang="en-US" sz="2000" dirty="0" smtClean="0"/>
          </a:p>
          <a:p>
            <a:pPr lvl="1"/>
            <a:r>
              <a:rPr lang="en-US" sz="2000" dirty="0" smtClean="0"/>
              <a:t>Well documented</a:t>
            </a:r>
            <a:endParaRPr lang="en-US" sz="2000" dirty="0" smtClean="0"/>
          </a:p>
          <a:p>
            <a:pPr lvl="1">
              <a:buNone/>
            </a:pPr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333" t="22000" r="24583" b="21453"/>
          <a:stretch>
            <a:fillRect/>
          </a:stretch>
        </p:blipFill>
        <p:spPr bwMode="auto">
          <a:xfrm>
            <a:off x="1752600" y="3276600"/>
            <a:ext cx="4724400" cy="320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Title Master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78935D8F5A52499ECBE1228EFFE2DF" ma:contentTypeVersion="0" ma:contentTypeDescription="Create a new document." ma:contentTypeScope="" ma:versionID="a30af94e9fff2661a1240c93a58f5709">
  <xsd:schema xmlns:xsd="http://www.w3.org/2001/XMLSchema" xmlns:p="http://schemas.microsoft.com/office/2006/metadata/properties" targetNamespace="http://schemas.microsoft.com/office/2006/metadata/properties" ma:root="true" ma:fieldsID="aaa183e94e5f7308538a43790d90a2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: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8111903-88B2-4055-824A-249352DB2C7D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C350F64-642B-42B3-B7AD-7FB7352999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4F38FB-2188-4C83-A2F9-B622BBFAF1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31056</TotalTime>
  <Words>501</Words>
  <Application>Microsoft Office PowerPoint</Application>
  <PresentationFormat>On-screen Show (4:3)</PresentationFormat>
  <Paragraphs>80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1_Title Master</vt:lpstr>
      <vt:lpstr>Slide Master</vt:lpstr>
      <vt:lpstr>Vulnerability Metrics</vt:lpstr>
      <vt:lpstr>Scope of Task</vt:lpstr>
      <vt:lpstr>Approach</vt:lpstr>
      <vt:lpstr>Approach</vt:lpstr>
      <vt:lpstr>Vulnerability</vt:lpstr>
      <vt:lpstr>Process</vt:lpstr>
      <vt:lpstr>Vulnerability Assessment</vt:lpstr>
      <vt:lpstr>Vulnerability Assessment</vt:lpstr>
      <vt:lpstr>Vulnerability Assessment</vt:lpstr>
      <vt:lpstr>Summary</vt:lpstr>
    </vt:vector>
  </TitlesOfParts>
  <Company>US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b6imemb6</dc:creator>
  <cp:lastModifiedBy>U4HCCTVW</cp:lastModifiedBy>
  <cp:revision>266</cp:revision>
  <dcterms:created xsi:type="dcterms:W3CDTF">2013-01-11T19:53:37Z</dcterms:created>
  <dcterms:modified xsi:type="dcterms:W3CDTF">2013-09-23T18:05:39Z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C3F847D0-7A03-4F3B-B9C4-73E1E885AE44</vt:lpwstr>
  </property>
  <property fmtid="{D5CDD505-2E9C-101B-9397-08002B2CF9AE}" pid="3" name="ArticulatePath">
    <vt:lpwstr>ERDC-PPT_Template</vt:lpwstr>
  </property>
</Properties>
</file>