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24"/>
  </p:notesMasterIdLst>
  <p:handoutMasterIdLst>
    <p:handoutMasterId r:id="rId25"/>
  </p:handoutMasterIdLst>
  <p:sldIdLst>
    <p:sldId id="702" r:id="rId3"/>
    <p:sldId id="943" r:id="rId4"/>
    <p:sldId id="920" r:id="rId5"/>
    <p:sldId id="942" r:id="rId6"/>
    <p:sldId id="775" r:id="rId7"/>
    <p:sldId id="777" r:id="rId8"/>
    <p:sldId id="776" r:id="rId9"/>
    <p:sldId id="922" r:id="rId10"/>
    <p:sldId id="898" r:id="rId11"/>
    <p:sldId id="924" r:id="rId12"/>
    <p:sldId id="926" r:id="rId13"/>
    <p:sldId id="925" r:id="rId14"/>
    <p:sldId id="927" r:id="rId15"/>
    <p:sldId id="934" r:id="rId16"/>
    <p:sldId id="935" r:id="rId17"/>
    <p:sldId id="937" r:id="rId18"/>
    <p:sldId id="938" r:id="rId19"/>
    <p:sldId id="939" r:id="rId20"/>
    <p:sldId id="940" r:id="rId21"/>
    <p:sldId id="941" r:id="rId22"/>
    <p:sldId id="928" r:id="rId23"/>
  </p:sldIdLst>
  <p:sldSz cx="9144000" cy="6858000" type="screen4x3"/>
  <p:notesSz cx="6946900" cy="9271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A. Burks-Copes" initials="Kabc" lastIdx="3" clrIdx="0"/>
  <p:cmAuthor id="1" name="Kelly" initials="Kabc" lastIdx="1" clrIdx="1"/>
  <p:cmAuthor id="2" name="Q0IWRLD9" initials="LDL" lastIdx="4" clrIdx="2"/>
  <p:cmAuthor id="3" name="q0iwryjc" initials="YJ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37"/>
    <a:srgbClr val="006600"/>
    <a:srgbClr val="000000"/>
    <a:srgbClr val="004529"/>
    <a:srgbClr val="EAEAEA"/>
    <a:srgbClr val="A2E6B9"/>
    <a:srgbClr val="238443"/>
    <a:srgbClr val="F7FCB9"/>
    <a:srgbClr val="D9F0A3"/>
    <a:srgbClr val="78C67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4" autoAdjust="0"/>
    <p:restoredTop sz="88647" autoAdjust="0"/>
  </p:normalViewPr>
  <p:slideViewPr>
    <p:cSldViewPr snapToGrid="0">
      <p:cViewPr>
        <p:scale>
          <a:sx n="66" d="100"/>
          <a:sy n="66" d="100"/>
        </p:scale>
        <p:origin x="-1786" y="-341"/>
      </p:cViewPr>
      <p:guideLst>
        <p:guide orient="horz" pos="2160"/>
        <p:guide pos="2880"/>
      </p:guideLst>
    </p:cSldViewPr>
  </p:slideViewPr>
  <p:outlineViewPr>
    <p:cViewPr>
      <p:scale>
        <a:sx n="33" d="100"/>
        <a:sy n="33" d="100"/>
      </p:scale>
      <p:origin x="44" y="116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37" d="100"/>
          <a:sy n="37" d="100"/>
        </p:scale>
        <p:origin x="-1512" y="-106"/>
      </p:cViewPr>
      <p:guideLst>
        <p:guide orient="horz" pos="2920"/>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10113" cy="462916"/>
          </a:xfrm>
          <a:prstGeom prst="rect">
            <a:avLst/>
          </a:prstGeom>
          <a:noFill/>
          <a:ln w="9525">
            <a:noFill/>
            <a:miter lim="800000"/>
            <a:headEnd/>
            <a:tailEnd/>
          </a:ln>
        </p:spPr>
        <p:txBody>
          <a:bodyPr vert="horz" wrap="square" lIns="92659" tIns="46330" rIns="92659" bIns="46330" numCol="1" anchor="t" anchorCtr="0" compatLnSpc="1">
            <a:prstTxWarp prst="textNoShape">
              <a:avLst/>
            </a:prstTxWarp>
          </a:bodyPr>
          <a:lstStyle>
            <a:lvl1pPr defTabSz="926554">
              <a:defRPr sz="1200" b="0"/>
            </a:lvl1pPr>
          </a:lstStyle>
          <a:p>
            <a:pPr>
              <a:defRPr/>
            </a:pPr>
            <a:endParaRPr lang="en-US" dirty="0"/>
          </a:p>
        </p:txBody>
      </p:sp>
      <p:sp>
        <p:nvSpPr>
          <p:cNvPr id="28675" name="Rectangle 3"/>
          <p:cNvSpPr>
            <a:spLocks noGrp="1" noChangeArrowheads="1"/>
          </p:cNvSpPr>
          <p:nvPr>
            <p:ph type="dt" sz="quarter" idx="1"/>
          </p:nvPr>
        </p:nvSpPr>
        <p:spPr bwMode="auto">
          <a:xfrm>
            <a:off x="3935212" y="0"/>
            <a:ext cx="3010113" cy="462916"/>
          </a:xfrm>
          <a:prstGeom prst="rect">
            <a:avLst/>
          </a:prstGeom>
          <a:noFill/>
          <a:ln w="9525">
            <a:noFill/>
            <a:miter lim="800000"/>
            <a:headEnd/>
            <a:tailEnd/>
          </a:ln>
        </p:spPr>
        <p:txBody>
          <a:bodyPr vert="horz" wrap="square" lIns="92659" tIns="46330" rIns="92659" bIns="46330" numCol="1" anchor="t" anchorCtr="0" compatLnSpc="1">
            <a:prstTxWarp prst="textNoShape">
              <a:avLst/>
            </a:prstTxWarp>
          </a:bodyPr>
          <a:lstStyle>
            <a:lvl1pPr algn="r" defTabSz="926554">
              <a:defRPr sz="1200" b="0"/>
            </a:lvl1pPr>
          </a:lstStyle>
          <a:p>
            <a:pPr>
              <a:defRPr/>
            </a:pPr>
            <a:fld id="{D91E26CC-430B-4957-A474-0ADC94FC79A1}" type="datetimeFigureOut">
              <a:rPr lang="en-US"/>
              <a:pPr>
                <a:defRPr/>
              </a:pPr>
              <a:t>12/13/2013</a:t>
            </a:fld>
            <a:endParaRPr lang="en-US" dirty="0"/>
          </a:p>
        </p:txBody>
      </p:sp>
      <p:sp>
        <p:nvSpPr>
          <p:cNvPr id="28676" name="Rectangle 4"/>
          <p:cNvSpPr>
            <a:spLocks noGrp="1" noChangeArrowheads="1"/>
          </p:cNvSpPr>
          <p:nvPr>
            <p:ph type="ftr" sz="quarter" idx="2"/>
          </p:nvPr>
        </p:nvSpPr>
        <p:spPr bwMode="auto">
          <a:xfrm>
            <a:off x="1" y="8806499"/>
            <a:ext cx="3010113" cy="462916"/>
          </a:xfrm>
          <a:prstGeom prst="rect">
            <a:avLst/>
          </a:prstGeom>
          <a:noFill/>
          <a:ln w="9525">
            <a:noFill/>
            <a:miter lim="800000"/>
            <a:headEnd/>
            <a:tailEnd/>
          </a:ln>
        </p:spPr>
        <p:txBody>
          <a:bodyPr vert="horz" wrap="square" lIns="92659" tIns="46330" rIns="92659" bIns="46330" numCol="1" anchor="b" anchorCtr="0" compatLnSpc="1">
            <a:prstTxWarp prst="textNoShape">
              <a:avLst/>
            </a:prstTxWarp>
          </a:bodyPr>
          <a:lstStyle>
            <a:lvl1pPr defTabSz="926554">
              <a:defRPr sz="1200" b="0"/>
            </a:lvl1pPr>
          </a:lstStyle>
          <a:p>
            <a:pPr>
              <a:defRPr/>
            </a:pPr>
            <a:endParaRPr lang="en-US" dirty="0"/>
          </a:p>
        </p:txBody>
      </p:sp>
      <p:sp>
        <p:nvSpPr>
          <p:cNvPr id="28677" name="Rectangle 5"/>
          <p:cNvSpPr>
            <a:spLocks noGrp="1" noChangeArrowheads="1"/>
          </p:cNvSpPr>
          <p:nvPr>
            <p:ph type="sldNum" sz="quarter" idx="3"/>
          </p:nvPr>
        </p:nvSpPr>
        <p:spPr bwMode="auto">
          <a:xfrm>
            <a:off x="3935212" y="8806499"/>
            <a:ext cx="3010113" cy="462916"/>
          </a:xfrm>
          <a:prstGeom prst="rect">
            <a:avLst/>
          </a:prstGeom>
          <a:noFill/>
          <a:ln w="9525">
            <a:noFill/>
            <a:miter lim="800000"/>
            <a:headEnd/>
            <a:tailEnd/>
          </a:ln>
        </p:spPr>
        <p:txBody>
          <a:bodyPr vert="horz" wrap="square" lIns="92659" tIns="46330" rIns="92659" bIns="46330" numCol="1" anchor="b" anchorCtr="0" compatLnSpc="1">
            <a:prstTxWarp prst="textNoShape">
              <a:avLst/>
            </a:prstTxWarp>
          </a:bodyPr>
          <a:lstStyle>
            <a:lvl1pPr algn="r" defTabSz="926554">
              <a:defRPr sz="1200" b="0"/>
            </a:lvl1pPr>
          </a:lstStyle>
          <a:p>
            <a:pPr>
              <a:defRPr/>
            </a:pPr>
            <a:fld id="{D4CD458C-6943-47B7-8C6B-1DAFB57E1514}" type="slidenum">
              <a:rPr lang="en-US"/>
              <a:pPr>
                <a:defRPr/>
              </a:pPr>
              <a:t>‹#›</a:t>
            </a:fld>
            <a:endParaRPr lang="en-US" dirty="0"/>
          </a:p>
        </p:txBody>
      </p:sp>
    </p:spTree>
    <p:extLst>
      <p:ext uri="{BB962C8B-B14F-4D97-AF65-F5344CB8AC3E}">
        <p14:creationId xmlns="" xmlns:p14="http://schemas.microsoft.com/office/powerpoint/2010/main" val="2231873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3010113" cy="462916"/>
          </a:xfrm>
          <a:prstGeom prst="rect">
            <a:avLst/>
          </a:prstGeom>
          <a:noFill/>
          <a:ln w="9525">
            <a:noFill/>
            <a:miter lim="800000"/>
            <a:headEnd/>
            <a:tailEnd/>
          </a:ln>
        </p:spPr>
        <p:txBody>
          <a:bodyPr vert="horz" wrap="square" lIns="92659" tIns="46330" rIns="92659" bIns="46330" numCol="1" anchor="t" anchorCtr="0" compatLnSpc="1">
            <a:prstTxWarp prst="textNoShape">
              <a:avLst/>
            </a:prstTxWarp>
          </a:bodyPr>
          <a:lstStyle>
            <a:lvl1pPr defTabSz="926554">
              <a:defRPr sz="1200" b="0"/>
            </a:lvl1pPr>
          </a:lstStyle>
          <a:p>
            <a:pPr>
              <a:defRPr/>
            </a:pPr>
            <a:endParaRPr lang="en-US" dirty="0"/>
          </a:p>
        </p:txBody>
      </p:sp>
      <p:sp>
        <p:nvSpPr>
          <p:cNvPr id="27651" name="Rectangle 3"/>
          <p:cNvSpPr>
            <a:spLocks noGrp="1" noChangeArrowheads="1"/>
          </p:cNvSpPr>
          <p:nvPr>
            <p:ph type="dt" idx="1"/>
          </p:nvPr>
        </p:nvSpPr>
        <p:spPr bwMode="auto">
          <a:xfrm>
            <a:off x="3935212" y="0"/>
            <a:ext cx="3010113" cy="462916"/>
          </a:xfrm>
          <a:prstGeom prst="rect">
            <a:avLst/>
          </a:prstGeom>
          <a:noFill/>
          <a:ln w="9525">
            <a:noFill/>
            <a:miter lim="800000"/>
            <a:headEnd/>
            <a:tailEnd/>
          </a:ln>
        </p:spPr>
        <p:txBody>
          <a:bodyPr vert="horz" wrap="square" lIns="92659" tIns="46330" rIns="92659" bIns="46330" numCol="1" anchor="t" anchorCtr="0" compatLnSpc="1">
            <a:prstTxWarp prst="textNoShape">
              <a:avLst/>
            </a:prstTxWarp>
          </a:bodyPr>
          <a:lstStyle>
            <a:lvl1pPr algn="r" defTabSz="926554">
              <a:defRPr sz="1200" b="0"/>
            </a:lvl1pPr>
          </a:lstStyle>
          <a:p>
            <a:pPr>
              <a:defRPr/>
            </a:pPr>
            <a:fld id="{4CE125B5-FD31-45E0-811F-3847790F55A8}" type="datetimeFigureOut">
              <a:rPr lang="en-US"/>
              <a:pPr>
                <a:defRPr/>
              </a:pPr>
              <a:t>12/13/2013</a:t>
            </a:fld>
            <a:endParaRPr lang="en-US" dirty="0"/>
          </a:p>
        </p:txBody>
      </p:sp>
      <p:sp>
        <p:nvSpPr>
          <p:cNvPr id="16388" name="Rectangle 4"/>
          <p:cNvSpPr>
            <a:spLocks noGrp="1" noRot="1" noChangeAspect="1" noChangeArrowheads="1" noTextEdit="1"/>
          </p:cNvSpPr>
          <p:nvPr>
            <p:ph type="sldImg" idx="2"/>
          </p:nvPr>
        </p:nvSpPr>
        <p:spPr bwMode="auto">
          <a:xfrm>
            <a:off x="1155700" y="695325"/>
            <a:ext cx="4635500" cy="3476625"/>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95006" y="4404043"/>
            <a:ext cx="5556890" cy="4170999"/>
          </a:xfrm>
          <a:prstGeom prst="rect">
            <a:avLst/>
          </a:prstGeom>
          <a:noFill/>
          <a:ln w="9525">
            <a:noFill/>
            <a:miter lim="800000"/>
            <a:headEnd/>
            <a:tailEnd/>
          </a:ln>
        </p:spPr>
        <p:txBody>
          <a:bodyPr vert="horz" wrap="square" lIns="92659" tIns="46330" rIns="92659" bIns="46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1" y="8806499"/>
            <a:ext cx="3010113" cy="462916"/>
          </a:xfrm>
          <a:prstGeom prst="rect">
            <a:avLst/>
          </a:prstGeom>
          <a:noFill/>
          <a:ln w="9525">
            <a:noFill/>
            <a:miter lim="800000"/>
            <a:headEnd/>
            <a:tailEnd/>
          </a:ln>
        </p:spPr>
        <p:txBody>
          <a:bodyPr vert="horz" wrap="square" lIns="92659" tIns="46330" rIns="92659" bIns="46330" numCol="1" anchor="b" anchorCtr="0" compatLnSpc="1">
            <a:prstTxWarp prst="textNoShape">
              <a:avLst/>
            </a:prstTxWarp>
          </a:bodyPr>
          <a:lstStyle>
            <a:lvl1pPr defTabSz="926554">
              <a:defRPr sz="1200" b="0"/>
            </a:lvl1pPr>
          </a:lstStyle>
          <a:p>
            <a:pPr>
              <a:defRPr/>
            </a:pPr>
            <a:endParaRPr lang="en-US" dirty="0"/>
          </a:p>
        </p:txBody>
      </p:sp>
      <p:sp>
        <p:nvSpPr>
          <p:cNvPr id="27655" name="Rectangle 7"/>
          <p:cNvSpPr>
            <a:spLocks noGrp="1" noChangeArrowheads="1"/>
          </p:cNvSpPr>
          <p:nvPr>
            <p:ph type="sldNum" sz="quarter" idx="5"/>
          </p:nvPr>
        </p:nvSpPr>
        <p:spPr bwMode="auto">
          <a:xfrm>
            <a:off x="3935212" y="8806499"/>
            <a:ext cx="3010113" cy="462916"/>
          </a:xfrm>
          <a:prstGeom prst="rect">
            <a:avLst/>
          </a:prstGeom>
          <a:noFill/>
          <a:ln w="9525">
            <a:noFill/>
            <a:miter lim="800000"/>
            <a:headEnd/>
            <a:tailEnd/>
          </a:ln>
        </p:spPr>
        <p:txBody>
          <a:bodyPr vert="horz" wrap="square" lIns="92659" tIns="46330" rIns="92659" bIns="46330" numCol="1" anchor="b" anchorCtr="0" compatLnSpc="1">
            <a:prstTxWarp prst="textNoShape">
              <a:avLst/>
            </a:prstTxWarp>
          </a:bodyPr>
          <a:lstStyle>
            <a:lvl1pPr algn="r" defTabSz="926554">
              <a:defRPr sz="1200" b="0"/>
            </a:lvl1pPr>
          </a:lstStyle>
          <a:p>
            <a:pPr>
              <a:defRPr/>
            </a:pPr>
            <a:fld id="{1CC76511-FE91-4447-B48C-F86EF8F05BDA}" type="slidenum">
              <a:rPr lang="en-US"/>
              <a:pPr>
                <a:defRPr/>
              </a:pPr>
              <a:t>‹#›</a:t>
            </a:fld>
            <a:endParaRPr lang="en-US" dirty="0"/>
          </a:p>
        </p:txBody>
      </p:sp>
    </p:spTree>
    <p:extLst>
      <p:ext uri="{BB962C8B-B14F-4D97-AF65-F5344CB8AC3E}">
        <p14:creationId xmlns="" xmlns:p14="http://schemas.microsoft.com/office/powerpoint/2010/main" val="3992712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CC76511-FE91-4447-B48C-F86EF8F05BDA}"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Workshop was major</a:t>
            </a:r>
            <a:r>
              <a:rPr lang="en-US" baseline="0" dirty="0" smtClean="0"/>
              <a:t> component to </a:t>
            </a:r>
            <a:r>
              <a:rPr lang="en-US" sz="1200" b="0" u="none" baseline="0" dirty="0" smtClean="0">
                <a:latin typeface="Calibri" pitchFamily="34" charset="0"/>
                <a:cs typeface="Calibri" pitchFamily="34" charset="0"/>
              </a:rPr>
              <a:t>i</a:t>
            </a:r>
            <a:r>
              <a:rPr lang="en-US" sz="1200" b="0" u="none" dirty="0" smtClean="0">
                <a:latin typeface="Calibri" pitchFamily="34" charset="0"/>
                <a:cs typeface="Calibri" pitchFamily="34" charset="0"/>
              </a:rPr>
              <a:t>dentify institutional barriers </a:t>
            </a:r>
            <a:r>
              <a:rPr lang="en-US" sz="1200" dirty="0" smtClean="0">
                <a:latin typeface="Calibri" pitchFamily="34" charset="0"/>
                <a:cs typeface="Calibri" pitchFamily="34" charset="0"/>
              </a:rPr>
              <a:t>and develop strategies to address them.</a:t>
            </a:r>
          </a:p>
          <a:p>
            <a:endParaRPr lang="en-US" dirty="0"/>
          </a:p>
        </p:txBody>
      </p:sp>
      <p:sp>
        <p:nvSpPr>
          <p:cNvPr id="4" name="Slide Number Placeholder 3"/>
          <p:cNvSpPr>
            <a:spLocks noGrp="1"/>
          </p:cNvSpPr>
          <p:nvPr>
            <p:ph type="sldNum" sz="quarter" idx="10"/>
          </p:nvPr>
        </p:nvSpPr>
        <p:spPr/>
        <p:txBody>
          <a:bodyPr/>
          <a:lstStyle/>
          <a:p>
            <a:pPr>
              <a:defRPr/>
            </a:pPr>
            <a:fld id="{1CC76511-FE91-4447-B48C-F86EF8F05BDA}"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latin typeface="Calibri" pitchFamily="34" charset="0"/>
                <a:cs typeface="Calibri" pitchFamily="34" charset="0"/>
              </a:rPr>
              <a:t>Intent of study is "</a:t>
            </a:r>
            <a:r>
              <a:rPr lang="en-US" sz="2400" b="1" u="sng" dirty="0" smtClean="0">
                <a:latin typeface="Calibri" pitchFamily="34" charset="0"/>
                <a:cs typeface="Calibri" pitchFamily="34" charset="0"/>
              </a:rPr>
              <a:t>Address flood risks of vulnerable coastal populations </a:t>
            </a:r>
            <a:r>
              <a:rPr lang="en-US" sz="2400" dirty="0" smtClean="0">
                <a:latin typeface="Calibri" pitchFamily="34" charset="0"/>
                <a:cs typeface="Calibri" pitchFamily="34" charset="0"/>
              </a:rPr>
              <a:t>affected by Hurricane Sandy within North Atlantic Division...”</a:t>
            </a:r>
          </a:p>
          <a:p>
            <a:pPr lvl="1"/>
            <a:r>
              <a:rPr lang="en-US" sz="2400" dirty="0" smtClean="0">
                <a:latin typeface="Calibri" pitchFamily="34" charset="0"/>
                <a:cs typeface="Calibri" pitchFamily="34" charset="0"/>
              </a:rPr>
              <a:t>Coastline as defined by FEMA’s Hurricane Sandy storm surge data</a:t>
            </a:r>
          </a:p>
          <a:p>
            <a:pPr lvl="1"/>
            <a:r>
              <a:rPr lang="en-US" sz="2400" dirty="0" smtClean="0">
                <a:latin typeface="Calibri" pitchFamily="34" charset="0"/>
                <a:cs typeface="Calibri" pitchFamily="34" charset="0"/>
              </a:rPr>
              <a:t>Affected by erosion, precipitation, winds, surge, etc.</a:t>
            </a:r>
            <a:endParaRPr lang="en-US" dirty="0"/>
          </a:p>
        </p:txBody>
      </p:sp>
      <p:sp>
        <p:nvSpPr>
          <p:cNvPr id="4" name="Slide Number Placeholder 3"/>
          <p:cNvSpPr>
            <a:spLocks noGrp="1"/>
          </p:cNvSpPr>
          <p:nvPr>
            <p:ph type="sldNum" sz="quarter" idx="10"/>
          </p:nvPr>
        </p:nvSpPr>
        <p:spPr/>
        <p:txBody>
          <a:bodyPr/>
          <a:lstStyle/>
          <a:p>
            <a:pPr>
              <a:defRPr/>
            </a:pPr>
            <a:fld id="{1CC76511-FE91-4447-B48C-F86EF8F05BDA}"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examples of NBI and the engineering goals and objectives they are being designed</a:t>
            </a:r>
            <a:r>
              <a:rPr lang="en-US" baseline="0" dirty="0" smtClean="0"/>
              <a:t> to address</a:t>
            </a:r>
            <a:endParaRPr lang="en-US" dirty="0"/>
          </a:p>
        </p:txBody>
      </p:sp>
      <p:sp>
        <p:nvSpPr>
          <p:cNvPr id="4" name="Slide Number Placeholder 3"/>
          <p:cNvSpPr>
            <a:spLocks noGrp="1"/>
          </p:cNvSpPr>
          <p:nvPr>
            <p:ph type="sldNum" sz="quarter" idx="10"/>
          </p:nvPr>
        </p:nvSpPr>
        <p:spPr/>
        <p:txBody>
          <a:bodyPr/>
          <a:lstStyle/>
          <a:p>
            <a:pPr>
              <a:defRPr/>
            </a:pPr>
            <a:fld id="{1CC76511-FE91-4447-B48C-F86EF8F05BDA}"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742950" lvl="1" indent="-285750" fontAlgn="auto">
              <a:spcBef>
                <a:spcPct val="20000"/>
              </a:spcBef>
              <a:spcAft>
                <a:spcPts val="0"/>
              </a:spcAft>
              <a:buFont typeface="Arial" pitchFamily="34" charset="0"/>
              <a:buChar char="–"/>
            </a:pPr>
            <a:r>
              <a:rPr lang="en-US" sz="3000" b="0" kern="1200" dirty="0" smtClean="0">
                <a:solidFill>
                  <a:schemeClr val="tx1"/>
                </a:solidFill>
                <a:latin typeface="Calibri" pitchFamily="34" charset="0"/>
                <a:ea typeface="+mn-ea"/>
                <a:cs typeface="+mn-cs"/>
              </a:rPr>
              <a:t>NNBF demonstration projects are needed to provide opportunities for experimentation and to learn the best practices and uses of NNBF and resolve some of the uncertainties. </a:t>
            </a:r>
          </a:p>
          <a:p>
            <a:pPr marL="742950" lvl="1" indent="-285750" fontAlgn="auto">
              <a:spcBef>
                <a:spcPct val="20000"/>
              </a:spcBef>
              <a:spcAft>
                <a:spcPts val="0"/>
              </a:spcAft>
              <a:buFont typeface="Arial" pitchFamily="34" charset="0"/>
              <a:buChar char="–"/>
            </a:pPr>
            <a:r>
              <a:rPr lang="en-US" sz="3000" b="0" kern="1200" dirty="0" smtClean="0">
                <a:solidFill>
                  <a:schemeClr val="tx1"/>
                </a:solidFill>
                <a:latin typeface="Calibri" pitchFamily="34" charset="0"/>
                <a:ea typeface="+mn-ea"/>
                <a:cs typeface="+mn-cs"/>
              </a:rPr>
              <a:t>Development of case studies, best practices, and guidance documents are needed to demonstrate what types of EGS can be expected from NNBF and quantify their value. </a:t>
            </a:r>
          </a:p>
          <a:p>
            <a:pPr marL="742950" lvl="1" indent="-285750" fontAlgn="auto">
              <a:spcBef>
                <a:spcPct val="20000"/>
              </a:spcBef>
              <a:spcAft>
                <a:spcPts val="0"/>
              </a:spcAft>
              <a:buFont typeface="Arial" pitchFamily="34" charset="0"/>
              <a:buChar char="–"/>
            </a:pPr>
            <a:r>
              <a:rPr lang="en-US" sz="3000" b="0" kern="1200" dirty="0" smtClean="0">
                <a:solidFill>
                  <a:schemeClr val="tx1"/>
                </a:solidFill>
                <a:latin typeface="Calibri" pitchFamily="34" charset="0"/>
                <a:ea typeface="+mn-ea"/>
                <a:cs typeface="+mn-cs"/>
              </a:rPr>
              <a:t>It is important to create risk and resiliency performance metrics for NNBF to consider processes and outputs across a range of scales, including at the scale of the overall system. </a:t>
            </a:r>
          </a:p>
          <a:p>
            <a:pPr marL="742950" lvl="1" indent="-285750" fontAlgn="auto">
              <a:spcBef>
                <a:spcPct val="20000"/>
              </a:spcBef>
              <a:spcAft>
                <a:spcPts val="0"/>
              </a:spcAft>
              <a:buFont typeface="Arial" pitchFamily="34" charset="0"/>
              <a:buChar char="–"/>
            </a:pPr>
            <a:r>
              <a:rPr lang="en-US" sz="3000" b="0" kern="1200" dirty="0" smtClean="0">
                <a:solidFill>
                  <a:schemeClr val="tx1"/>
                </a:solidFill>
                <a:latin typeface="Calibri" pitchFamily="34" charset="0"/>
                <a:ea typeface="+mn-ea"/>
                <a:cs typeface="+mn-cs"/>
              </a:rPr>
              <a:t>There is also the need and opportunity to more effectively and transparently share information between the government, stakeholders, and general public about NNBF. This could be helped with a wiki-type repository of knowledge adjacent to a data portal which could include contact information of people involved in NNBF efforts in different organizations and agencies.</a:t>
            </a:r>
          </a:p>
          <a:p>
            <a:endParaRPr lang="en-US" dirty="0"/>
          </a:p>
        </p:txBody>
      </p:sp>
      <p:sp>
        <p:nvSpPr>
          <p:cNvPr id="4" name="Slide Number Placeholder 3"/>
          <p:cNvSpPr>
            <a:spLocks noGrp="1"/>
          </p:cNvSpPr>
          <p:nvPr>
            <p:ph type="sldNum" sz="quarter" idx="10"/>
          </p:nvPr>
        </p:nvSpPr>
        <p:spPr/>
        <p:txBody>
          <a:bodyPr/>
          <a:lstStyle/>
          <a:p>
            <a:pPr>
              <a:defRPr/>
            </a:pPr>
            <a:fld id="{1CC76511-FE91-4447-B48C-F86EF8F05BDA}" type="slidenum">
              <a:rPr lang="en-US" smtClean="0"/>
              <a:pPr>
                <a:defRPr/>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fontAlgn="auto">
              <a:spcBef>
                <a:spcPct val="20000"/>
              </a:spcBef>
              <a:spcAft>
                <a:spcPts val="0"/>
              </a:spcAft>
              <a:buFont typeface="Arial" pitchFamily="34" charset="0"/>
              <a:buChar char="–"/>
            </a:pPr>
            <a:r>
              <a:rPr lang="en-US" sz="1200" b="0" kern="1200" dirty="0" smtClean="0">
                <a:solidFill>
                  <a:schemeClr val="tx1"/>
                </a:solidFill>
                <a:latin typeface="Calibri" pitchFamily="34" charset="0"/>
                <a:ea typeface="+mn-ea"/>
                <a:cs typeface="+mn-cs"/>
              </a:rPr>
              <a:t>Common definitions for NNBF should be developed that would enable interested parties to communicate more effectively about these features. </a:t>
            </a:r>
          </a:p>
          <a:p>
            <a:pPr marL="285750" indent="-285750" fontAlgn="auto">
              <a:spcBef>
                <a:spcPct val="20000"/>
              </a:spcBef>
              <a:spcAft>
                <a:spcPts val="0"/>
              </a:spcAft>
              <a:buFont typeface="Arial" pitchFamily="34" charset="0"/>
              <a:buChar char="–"/>
            </a:pPr>
            <a:r>
              <a:rPr lang="en-US" sz="1200" b="0" kern="1200" dirty="0" smtClean="0">
                <a:solidFill>
                  <a:schemeClr val="tx1"/>
                </a:solidFill>
                <a:latin typeface="Calibri" pitchFamily="34" charset="0"/>
                <a:ea typeface="+mn-ea"/>
                <a:cs typeface="+mn-cs"/>
              </a:rPr>
              <a:t>A greater understanding of the costs and benefits of NNBF is needed, particularly on how these features can increase the resilience of a community, ecosystem, or local economy. </a:t>
            </a:r>
          </a:p>
          <a:p>
            <a:pPr marL="285750" indent="-285750" fontAlgn="auto">
              <a:spcBef>
                <a:spcPct val="20000"/>
              </a:spcBef>
              <a:spcAft>
                <a:spcPts val="0"/>
              </a:spcAft>
              <a:buFont typeface="Arial" pitchFamily="34" charset="0"/>
              <a:buChar char="–"/>
            </a:pPr>
            <a:r>
              <a:rPr lang="en-US" sz="1200" b="0" kern="1200" dirty="0" smtClean="0">
                <a:solidFill>
                  <a:schemeClr val="tx1"/>
                </a:solidFill>
                <a:latin typeface="Calibri" pitchFamily="34" charset="0"/>
                <a:ea typeface="+mn-ea"/>
                <a:cs typeface="+mn-cs"/>
              </a:rPr>
              <a:t>Clear and concise language about the benefits of NNBF is needed to be able to compare these features to the more traditional structural methods that have been implemented in the past.</a:t>
            </a:r>
          </a:p>
          <a:p>
            <a:pPr marL="285750" indent="-285750" fontAlgn="auto">
              <a:spcBef>
                <a:spcPct val="20000"/>
              </a:spcBef>
              <a:spcAft>
                <a:spcPts val="0"/>
              </a:spcAft>
              <a:buFont typeface="Arial" pitchFamily="34" charset="0"/>
              <a:buChar char="–"/>
            </a:pPr>
            <a:r>
              <a:rPr lang="en-US" sz="1200" b="0" kern="1200" dirty="0" smtClean="0">
                <a:solidFill>
                  <a:schemeClr val="tx1"/>
                </a:solidFill>
                <a:latin typeface="Calibri" pitchFamily="34" charset="0"/>
                <a:ea typeface="+mn-ea"/>
                <a:cs typeface="+mn-cs"/>
              </a:rPr>
              <a:t>Communication needs to be improved at multiple levels including between and within Federal, state, and local levels of government.  Outreach and communication should also target private interests and homeowners who determine the types of projects to implement on their land. </a:t>
            </a:r>
          </a:p>
          <a:p>
            <a:endParaRPr lang="en-US" dirty="0"/>
          </a:p>
        </p:txBody>
      </p:sp>
      <p:sp>
        <p:nvSpPr>
          <p:cNvPr id="4" name="Slide Number Placeholder 3"/>
          <p:cNvSpPr>
            <a:spLocks noGrp="1"/>
          </p:cNvSpPr>
          <p:nvPr>
            <p:ph type="sldNum" sz="quarter" idx="10"/>
          </p:nvPr>
        </p:nvSpPr>
        <p:spPr/>
        <p:txBody>
          <a:bodyPr/>
          <a:lstStyle/>
          <a:p>
            <a:pPr>
              <a:defRPr/>
            </a:pPr>
            <a:fld id="{1CC76511-FE91-4447-B48C-F86EF8F05BDA}" type="slidenum">
              <a:rPr lang="en-US" smtClean="0"/>
              <a:pPr>
                <a:defRPr/>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9FC77-2774-4930-A455-8ECC31886129}" type="datetimeFigureOut">
              <a:rPr lang="en-US" smtClean="0"/>
              <a:pPr/>
              <a:t>12/13/2013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1C245-EA49-4C21-AF23-5CE8ACBE68D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961120" cy="894080"/>
          </a:xfrm>
        </p:spPr>
        <p:txBody>
          <a:bodyPr>
            <a:normAutofit/>
          </a:bodyPr>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9FC77-2774-4930-A455-8ECC31886129}" type="datetimeFigureOut">
              <a:rPr lang="en-US" smtClean="0"/>
              <a:pPr/>
              <a:t>12/13/2013</a:t>
            </a:fld>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218082EB-C30A-42DD-919D-1E86A8C522AF}" type="slidenum">
              <a:rPr lang="en-US" smtClean="0"/>
              <a:pPr>
                <a:defRPr/>
              </a:pPr>
              <a:t>‹#›</a:t>
            </a:fld>
            <a:r>
              <a:rPr lang="en-US" dirty="0" smtClean="0"/>
              <a:t> of 100 </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06CEE58-9125-4062-83C0-DC4A7359B1FD}"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FB927FA-0618-4295-BB80-07C2847874F9}"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197BD03-8326-4735-819F-65AA9803802C}"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301D127-E447-4A60-B822-979A6A5CD457}"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D9680D1-59D3-49A1-AED3-CB45559B3A1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8287DE8-D145-4C05-A36B-0FF6A4B1707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0DBEB46-2998-47AA-A8FB-1B8378B31A5A}"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A3BD96E-AFD4-4267-89FB-29C87E6A77BE}"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FCC9B77-4CBF-4B27-B74F-7CEDA23D583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a:prstGeom prst="rect">
            <a:avLst/>
          </a:prstGeom>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barnegat-bay.jpg"/>
          <p:cNvPicPr preferRelativeResize="0">
            <a:picLocks/>
          </p:cNvPicPr>
          <p:nvPr userDrawn="1"/>
        </p:nvPicPr>
        <p:blipFill>
          <a:blip r:embed="rId13" cstate="print">
            <a:lum bright="-10000" contrast="20000"/>
          </a:blip>
          <a:stretch>
            <a:fillRect/>
          </a:stretch>
        </p:blipFill>
        <p:spPr>
          <a:xfrm>
            <a:off x="3942080" y="3368040"/>
            <a:ext cx="2154936" cy="3454400"/>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pic>
        <p:nvPicPr>
          <p:cNvPr id="12" name="Picture 11" descr="Oyster_bed.jpg"/>
          <p:cNvPicPr preferRelativeResize="0">
            <a:picLocks/>
          </p:cNvPicPr>
          <p:nvPr userDrawn="1"/>
        </p:nvPicPr>
        <p:blipFill>
          <a:blip r:embed="rId14" cstate="print"/>
          <a:srcRect r="33920"/>
          <a:stretch>
            <a:fillRect/>
          </a:stretch>
        </p:blipFill>
        <p:spPr>
          <a:xfrm>
            <a:off x="6969760" y="2839720"/>
            <a:ext cx="2143760" cy="1362456"/>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pic>
        <p:nvPicPr>
          <p:cNvPr id="13" name="Picture 12" descr="new-jersey-salt-marsh-ian-frazier.jpg"/>
          <p:cNvPicPr preferRelativeResize="0">
            <a:picLocks/>
          </p:cNvPicPr>
          <p:nvPr userDrawn="1"/>
        </p:nvPicPr>
        <p:blipFill>
          <a:blip r:embed="rId15" cstate="print">
            <a:lum bright="10000"/>
          </a:blip>
          <a:stretch>
            <a:fillRect/>
          </a:stretch>
        </p:blipFill>
        <p:spPr>
          <a:xfrm>
            <a:off x="5232400" y="2077720"/>
            <a:ext cx="1696720" cy="2123440"/>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pic>
        <p:nvPicPr>
          <p:cNvPr id="15" name="Picture 14" descr="Island%20Beach%20Dunes-XL.jpg"/>
          <p:cNvPicPr>
            <a:picLocks noChangeAspect="1"/>
          </p:cNvPicPr>
          <p:nvPr userDrawn="1"/>
        </p:nvPicPr>
        <p:blipFill>
          <a:blip r:embed="rId16" cstate="print">
            <a:lum bright="10000"/>
          </a:blip>
          <a:srcRect l="29851" b="14063"/>
          <a:stretch>
            <a:fillRect/>
          </a:stretch>
        </p:blipFill>
        <p:spPr>
          <a:xfrm>
            <a:off x="6126480" y="4261688"/>
            <a:ext cx="2987040" cy="2560752"/>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pic>
        <p:nvPicPr>
          <p:cNvPr id="19" name="Picture 18" descr="07_24_2013-LivingShorelinesTheNaturalAlternative.jpg"/>
          <p:cNvPicPr preferRelativeResize="0">
            <a:picLocks/>
          </p:cNvPicPr>
          <p:nvPr userDrawn="1"/>
        </p:nvPicPr>
        <p:blipFill>
          <a:blip r:embed="rId17" cstate="print"/>
          <a:srcRect l="2174" t="1667" r="5072" b="20000"/>
          <a:stretch>
            <a:fillRect/>
          </a:stretch>
        </p:blipFill>
        <p:spPr>
          <a:xfrm flipH="1">
            <a:off x="6959600" y="1600200"/>
            <a:ext cx="2153920" cy="1176528"/>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p:spPr>
      </p:pic>
      <p:pic>
        <p:nvPicPr>
          <p:cNvPr id="14" name="Picture 23" descr="ppt_camo_bkgrnd-03"/>
          <p:cNvPicPr>
            <a:picLocks noChangeAspect="1" noChangeArrowheads="1"/>
          </p:cNvPicPr>
          <p:nvPr userDrawn="1"/>
        </p:nvPicPr>
        <p:blipFill>
          <a:blip r:embed="rId18" cstate="print"/>
          <a:srcRect/>
          <a:stretch>
            <a:fillRect/>
          </a:stretch>
        </p:blipFill>
        <p:spPr bwMode="auto">
          <a:xfrm>
            <a:off x="0" y="0"/>
            <a:ext cx="9144000" cy="6861175"/>
          </a:xfrm>
          <a:prstGeom prst="rect">
            <a:avLst/>
          </a:prstGeom>
          <a:noFill/>
        </p:spPr>
      </p:pic>
      <p:pic>
        <p:nvPicPr>
          <p:cNvPr id="16" name="Picture 8" descr="USACE_logo"/>
          <p:cNvPicPr>
            <a:picLocks noChangeAspect="1" noChangeArrowheads="1"/>
          </p:cNvPicPr>
          <p:nvPr userDrawn="1"/>
        </p:nvPicPr>
        <p:blipFill>
          <a:blip r:embed="rId19" cstate="print"/>
          <a:srcRect/>
          <a:stretch>
            <a:fillRect/>
          </a:stretch>
        </p:blipFill>
        <p:spPr bwMode="auto">
          <a:xfrm>
            <a:off x="228600" y="5081588"/>
            <a:ext cx="1371600" cy="938213"/>
          </a:xfrm>
          <a:prstGeom prst="rect">
            <a:avLst/>
          </a:prstGeom>
          <a:noFill/>
        </p:spPr>
      </p:pic>
      <p:sp>
        <p:nvSpPr>
          <p:cNvPr id="17"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8" name="Text Box 9"/>
          <p:cNvSpPr txBox="1">
            <a:spLocks noChangeArrowheads="1"/>
          </p:cNvSpPr>
          <p:nvPr userDrawn="1"/>
        </p:nvSpPr>
        <p:spPr bwMode="auto">
          <a:xfrm>
            <a:off x="136525" y="6096000"/>
            <a:ext cx="3597275" cy="549275"/>
          </a:xfrm>
          <a:prstGeom prst="rect">
            <a:avLst/>
          </a:prstGeom>
          <a:noFill/>
          <a:ln w="9525">
            <a:noFill/>
            <a:miter lim="800000"/>
            <a:headEnd/>
            <a:tailEnd/>
          </a:ln>
          <a:effectLst/>
        </p:spPr>
        <p:txBody>
          <a:bodyPr>
            <a:spAutoFit/>
          </a:bodyPr>
          <a:lstStyle/>
          <a:p>
            <a:r>
              <a:rPr lang="en-US" sz="1200" b="1" dirty="0"/>
              <a:t>US Army Corps of </a:t>
            </a:r>
            <a:r>
              <a:rPr lang="en-US" sz="1200" b="1" dirty="0" smtClean="0"/>
              <a:t>Engineers</a:t>
            </a:r>
            <a:endParaRPr lang="en-US" sz="1200" b="1" dirty="0"/>
          </a:p>
          <a:p>
            <a:r>
              <a:rPr lang="en-US" b="1" dirty="0"/>
              <a:t>BUILDING STRONG</a:t>
            </a:r>
            <a:r>
              <a:rPr lang="en-US" sz="1400" b="1" baseline="-25000" dirty="0"/>
              <a:t>®</a:t>
            </a:r>
          </a:p>
        </p:txBody>
      </p:sp>
      <p:sp>
        <p:nvSpPr>
          <p:cNvPr id="20" name="Arc 19"/>
          <p:cNvSpPr/>
          <p:nvPr userDrawn="1"/>
        </p:nvSpPr>
        <p:spPr>
          <a:xfrm flipH="1">
            <a:off x="3931146" y="1524000"/>
            <a:ext cx="10516374" cy="11405110"/>
          </a:xfrm>
          <a:prstGeom prst="arc">
            <a:avLst>
              <a:gd name="adj1" fmla="val 16200000"/>
              <a:gd name="adj2" fmla="val 21367101"/>
            </a:avLst>
          </a:prstGeom>
          <a:ln w="88900">
            <a:solidFill>
              <a:srgbClr val="006600"/>
            </a:solidFill>
          </a:ln>
          <a:effectLst>
            <a:outerShdw blurRad="190500" algn="ctr" rotWithShape="0">
              <a:srgbClr val="000000">
                <a:alpha val="70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timing>
    <p:tnLst>
      <p:par>
        <p:cT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9FC77-2774-4930-A455-8ECC31886129}" type="datetimeFigureOut">
              <a:rPr lang="en-US" smtClean="0"/>
              <a:pPr/>
              <a:t>12/13/2013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1C245-EA49-4C21-AF23-5CE8ACBE68D6}" type="slidenum">
              <a:rPr lang="en-US" smtClean="0"/>
              <a:pPr/>
              <a:t>‹#›</a:t>
            </a:fld>
            <a:endParaRPr lang="en-US" dirty="0"/>
          </a:p>
        </p:txBody>
      </p:sp>
      <p:pic>
        <p:nvPicPr>
          <p:cNvPr id="7" name="Picture 13" descr="ppt_camo_bkgrnd-02"/>
          <p:cNvPicPr>
            <a:picLocks noChangeAspect="1" noChangeArrowheads="1"/>
          </p:cNvPicPr>
          <p:nvPr userDrawn="1"/>
        </p:nvPicPr>
        <p:blipFill>
          <a:blip r:embed="rId13" cstate="print"/>
          <a:srcRect/>
          <a:stretch>
            <a:fillRect/>
          </a:stretch>
        </p:blipFill>
        <p:spPr bwMode="auto">
          <a:xfrm>
            <a:off x="0" y="0"/>
            <a:ext cx="9144000" cy="6861175"/>
          </a:xfrm>
          <a:prstGeom prst="rect">
            <a:avLst/>
          </a:prstGeom>
          <a:noFill/>
          <a:ln w="9525">
            <a:noFill/>
            <a:miter lim="800000"/>
            <a:headEnd/>
            <a:tailEnd/>
          </a:ln>
        </p:spPr>
      </p:pic>
      <p:pic>
        <p:nvPicPr>
          <p:cNvPr id="8" name="Picture 8" descr="USACE_logo"/>
          <p:cNvPicPr>
            <a:picLocks noChangeAspect="1" noChangeArrowheads="1"/>
          </p:cNvPicPr>
          <p:nvPr userDrawn="1"/>
        </p:nvPicPr>
        <p:blipFill>
          <a:blip r:embed="rId14" cstate="print"/>
          <a:srcRect/>
          <a:stretch>
            <a:fillRect/>
          </a:stretch>
        </p:blipFill>
        <p:spPr bwMode="auto">
          <a:xfrm>
            <a:off x="452525" y="6168652"/>
            <a:ext cx="531812" cy="363538"/>
          </a:xfrm>
          <a:prstGeom prst="rect">
            <a:avLst/>
          </a:prstGeom>
          <a:noFill/>
          <a:ln w="9525">
            <a:noFill/>
            <a:miter lim="800000"/>
            <a:headEnd/>
            <a:tailEnd/>
          </a:ln>
        </p:spPr>
      </p:pic>
      <p:sp>
        <p:nvSpPr>
          <p:cNvPr id="9" name="Text Box 9"/>
          <p:cNvSpPr txBox="1">
            <a:spLocks noChangeArrowheads="1"/>
          </p:cNvSpPr>
          <p:nvPr userDrawn="1"/>
        </p:nvSpPr>
        <p:spPr bwMode="auto">
          <a:xfrm>
            <a:off x="473553" y="6574377"/>
            <a:ext cx="2606675" cy="215444"/>
          </a:xfrm>
          <a:prstGeom prst="rect">
            <a:avLst/>
          </a:prstGeom>
          <a:noFill/>
          <a:ln w="9525">
            <a:noFill/>
            <a:miter lim="800000"/>
            <a:headEnd/>
            <a:tailEnd/>
          </a:ln>
          <a:effectLst/>
        </p:spPr>
        <p:txBody>
          <a:bodyPr lIns="0" tIns="0" rIns="0" bIns="0">
            <a:spAutoFit/>
          </a:bodyPr>
          <a:lstStyle/>
          <a:p>
            <a:pPr algn="l">
              <a:defRPr/>
            </a:pPr>
            <a:r>
              <a:rPr lang="en-US" sz="1400" dirty="0"/>
              <a:t>BUILDING STRONG</a:t>
            </a:r>
            <a:r>
              <a:rPr lang="en-US" sz="1400" baseline="-25000" dirty="0"/>
              <a:t>®</a:t>
            </a:r>
          </a:p>
        </p:txBody>
      </p:sp>
      <p:sp>
        <p:nvSpPr>
          <p:cNvPr id="10" name="Line 10"/>
          <p:cNvSpPr>
            <a:spLocks noChangeShapeType="1"/>
          </p:cNvSpPr>
          <p:nvPr userDrawn="1"/>
        </p:nvSpPr>
        <p:spPr bwMode="auto">
          <a:xfrm flipH="1">
            <a:off x="457200" y="6574466"/>
            <a:ext cx="8229600" cy="0"/>
          </a:xfrm>
          <a:prstGeom prst="line">
            <a:avLst/>
          </a:prstGeom>
          <a:noFill/>
          <a:ln w="9525">
            <a:solidFill>
              <a:schemeClr val="tx1"/>
            </a:solidFill>
            <a:round/>
            <a:headEnd/>
            <a:tailEnd/>
          </a:ln>
          <a:effectLst/>
        </p:spPr>
        <p:txBody>
          <a:bodyPr/>
          <a:lstStyle/>
          <a:p>
            <a:pPr>
              <a:defRPr/>
            </a:pPr>
            <a:endParaRPr lang="en-US" b="0" dirty="0"/>
          </a:p>
        </p:txBody>
      </p:sp>
      <p:sp>
        <p:nvSpPr>
          <p:cNvPr id="11" name="Slide Number Placeholder 5"/>
          <p:cNvSpPr txBox="1">
            <a:spLocks/>
          </p:cNvSpPr>
          <p:nvPr userDrawn="1"/>
        </p:nvSpPr>
        <p:spPr>
          <a:xfrm>
            <a:off x="6607628" y="6599282"/>
            <a:ext cx="2133600" cy="241300"/>
          </a:xfrm>
          <a:prstGeom prst="rect">
            <a:avLst/>
          </a:prstGeom>
        </p:spPr>
        <p:txBody>
          <a:bodyPr tIns="0"/>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Slide </a:t>
            </a:r>
            <a:fld id="{218082EB-C30A-42DD-919D-1E86A8C522AF}" type="slidenum">
              <a:rPr kumimoji="0" lang="en-US" sz="1400" b="1"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r>
              <a:rPr kumimoji="0" lang="en-US" sz="1400" b="1" i="0" u="none" strike="noStrike" kern="1200" cap="none" spc="0" normalizeH="0" baseline="0" noProof="0" dirty="0" smtClean="0">
                <a:ln>
                  <a:noFill/>
                </a:ln>
                <a:solidFill>
                  <a:schemeClr val="tx1"/>
                </a:solidFill>
                <a:effectLst/>
                <a:uLnTx/>
                <a:uFillTx/>
                <a:latin typeface="Arial" charset="0"/>
                <a:ea typeface="+mn-ea"/>
                <a:cs typeface="+mn-cs"/>
              </a:rPr>
              <a:t> </a:t>
            </a:r>
            <a:endParaRPr kumimoji="0" lang="en-US" sz="1400" b="1"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15" y="319314"/>
            <a:ext cx="9064485" cy="1470025"/>
          </a:xfrm>
        </p:spPr>
        <p:txBody>
          <a:bodyPr/>
          <a:lstStyle/>
          <a:p>
            <a:r>
              <a:rPr lang="en-US" sz="3000" dirty="0" smtClean="0">
                <a:ln w="9000" cmpd="sng">
                  <a:solidFill>
                    <a:schemeClr val="accent4">
                      <a:shade val="50000"/>
                      <a:satMod val="120000"/>
                    </a:schemeClr>
                  </a:solidFill>
                  <a:prstDash val="solid"/>
                </a:ln>
                <a:solidFill>
                  <a:srgbClr val="006600"/>
                </a:solidFill>
                <a:effectLst>
                  <a:glow rad="101600">
                    <a:schemeClr val="accent5">
                      <a:satMod val="175000"/>
                      <a:alpha val="40000"/>
                    </a:schemeClr>
                  </a:glow>
                  <a:reflection blurRad="12700" stA="28000" endPos="45000" dist="1000" dir="5400000" sy="-100000" algn="bl" rotWithShape="0"/>
                </a:effectLst>
                <a:latin typeface="Calibri" pitchFamily="34" charset="0"/>
                <a:cs typeface="Calibri" pitchFamily="34" charset="0"/>
              </a:rPr>
              <a:t>North Atlantic Coast Comprehensive Study</a:t>
            </a:r>
            <a:br>
              <a:rPr lang="en-US" sz="3000" dirty="0" smtClean="0">
                <a:ln w="9000" cmpd="sng">
                  <a:solidFill>
                    <a:schemeClr val="accent4">
                      <a:shade val="50000"/>
                      <a:satMod val="120000"/>
                    </a:schemeClr>
                  </a:solidFill>
                  <a:prstDash val="solid"/>
                </a:ln>
                <a:solidFill>
                  <a:srgbClr val="006600"/>
                </a:solidFill>
                <a:effectLst>
                  <a:glow rad="101600">
                    <a:schemeClr val="accent5">
                      <a:satMod val="175000"/>
                      <a:alpha val="40000"/>
                    </a:schemeClr>
                  </a:glow>
                  <a:reflection blurRad="12700" stA="28000" endPos="45000" dist="1000" dir="5400000" sy="-100000" algn="bl" rotWithShape="0"/>
                </a:effectLst>
                <a:latin typeface="Calibri" pitchFamily="34" charset="0"/>
                <a:cs typeface="Calibri" pitchFamily="34" charset="0"/>
              </a:rPr>
            </a:br>
            <a:r>
              <a:rPr lang="en-US" sz="3000" dirty="0" smtClean="0">
                <a:ln w="9000" cmpd="sng">
                  <a:solidFill>
                    <a:schemeClr val="accent4">
                      <a:shade val="50000"/>
                      <a:satMod val="120000"/>
                    </a:schemeClr>
                  </a:solidFill>
                  <a:prstDash val="solid"/>
                </a:ln>
                <a:solidFill>
                  <a:srgbClr val="006600"/>
                </a:solidFill>
                <a:effectLst>
                  <a:glow rad="101600">
                    <a:schemeClr val="accent5">
                      <a:satMod val="175000"/>
                      <a:alpha val="40000"/>
                    </a:schemeClr>
                  </a:glow>
                  <a:reflection blurRad="12700" stA="28000" endPos="45000" dist="1000" dir="5400000" sy="-100000" algn="bl" rotWithShape="0"/>
                </a:effectLst>
                <a:latin typeface="Calibri" pitchFamily="34" charset="0"/>
                <a:cs typeface="Calibri" pitchFamily="34" charset="0"/>
              </a:rPr>
              <a:t>Natural and Nature-Based Approaches to Support Coastal Resilience and Risk Reduction</a:t>
            </a:r>
          </a:p>
        </p:txBody>
      </p:sp>
      <p:sp>
        <p:nvSpPr>
          <p:cNvPr id="5" name="Text Box 6"/>
          <p:cNvSpPr txBox="1">
            <a:spLocks noChangeArrowheads="1"/>
          </p:cNvSpPr>
          <p:nvPr/>
        </p:nvSpPr>
        <p:spPr bwMode="auto">
          <a:xfrm>
            <a:off x="76200" y="2442530"/>
            <a:ext cx="5638800" cy="1569660"/>
          </a:xfrm>
          <a:prstGeom prst="rect">
            <a:avLst/>
          </a:prstGeom>
          <a:noFill/>
          <a:ln w="9525">
            <a:noFill/>
            <a:miter lim="800000"/>
            <a:headEnd/>
            <a:tailEnd/>
          </a:ln>
          <a:effectLst/>
        </p:spPr>
        <p:txBody>
          <a:bodyPr wrap="square">
            <a:spAutoFit/>
          </a:bodyPr>
          <a:lstStyle/>
          <a:p>
            <a:pPr>
              <a:spcBef>
                <a:spcPct val="50000"/>
              </a:spcBef>
            </a:pPr>
            <a:r>
              <a:rPr lang="en-US" sz="2400" dirty="0" smtClean="0">
                <a:latin typeface="Calibri" pitchFamily="34" charset="0"/>
                <a:cs typeface="Calibri" pitchFamily="34" charset="0"/>
              </a:rPr>
              <a:t>Emily Vuxton and Lauren Leuck</a:t>
            </a:r>
          </a:p>
          <a:p>
            <a:r>
              <a:rPr lang="en-US" sz="2400" dirty="0" smtClean="0">
                <a:latin typeface="Calibri" pitchFamily="34" charset="0"/>
                <a:cs typeface="Calibri" pitchFamily="34" charset="0"/>
              </a:rPr>
              <a:t>U.S. Army Corps of Engineers</a:t>
            </a:r>
          </a:p>
          <a:p>
            <a:r>
              <a:rPr lang="en-US" sz="2400" dirty="0" smtClean="0">
                <a:latin typeface="Calibri" pitchFamily="34" charset="0"/>
                <a:cs typeface="Calibri" pitchFamily="34" charset="0"/>
              </a:rPr>
              <a:t>Institute for Water Resources (IWR)</a:t>
            </a:r>
          </a:p>
          <a:p>
            <a:r>
              <a:rPr lang="en-US" sz="2400" dirty="0" smtClean="0">
                <a:latin typeface="Calibri" pitchFamily="34" charset="0"/>
                <a:cs typeface="Calibri" pitchFamily="34" charset="0"/>
              </a:rPr>
              <a:t>Alexandria, VA</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8657"/>
            <a:ext cx="9144000" cy="5466406"/>
          </a:xfrm>
        </p:spPr>
        <p:txBody>
          <a:bodyPr>
            <a:noAutofit/>
          </a:bodyPr>
          <a:lstStyle/>
          <a:p>
            <a:r>
              <a:rPr lang="en-US" sz="2000" b="1" dirty="0" smtClean="0"/>
              <a:t>Question #1:</a:t>
            </a:r>
            <a:r>
              <a:rPr lang="en-US" sz="2000" dirty="0" smtClean="0"/>
              <a:t> What do you believe are the most significant policy challenges related to the implementation of NNBF?  What changes in existing policy would have the greatest positive influence on the implementation of NNBF? </a:t>
            </a:r>
          </a:p>
          <a:p>
            <a:pPr>
              <a:buNone/>
            </a:pPr>
            <a:r>
              <a:rPr lang="en-US" sz="2000" dirty="0" smtClean="0"/>
              <a:t> </a:t>
            </a:r>
          </a:p>
          <a:p>
            <a:r>
              <a:rPr lang="en-US" sz="2000" b="1" dirty="0" smtClean="0"/>
              <a:t>Question #2:</a:t>
            </a:r>
            <a:r>
              <a:rPr lang="en-US" sz="2000" dirty="0" smtClean="0"/>
              <a:t> What actions could be taken to improve the coordination needed among federal, state and local agencies in order to implement NNBF?  What actions could be taken within your own organization to expand opportunities for the implementation of NNBF?</a:t>
            </a:r>
          </a:p>
          <a:p>
            <a:pPr>
              <a:buNone/>
            </a:pPr>
            <a:r>
              <a:rPr lang="en-US" sz="2000" dirty="0" smtClean="0"/>
              <a:t> </a:t>
            </a:r>
          </a:p>
          <a:p>
            <a:r>
              <a:rPr lang="en-US" sz="2000" b="1" dirty="0" smtClean="0"/>
              <a:t>Question #3:</a:t>
            </a:r>
            <a:r>
              <a:rPr lang="en-US" sz="2000" dirty="0" smtClean="0"/>
              <a:t> What uncertainties or information gaps impede decision making for NNBF projects?  How can progress be made on implementing NNBF in view of these uncertainties? How do existing policies support or impede the application of adaptive management to NNBF projects?</a:t>
            </a:r>
          </a:p>
          <a:p>
            <a:endParaRPr lang="en-US" sz="2000" dirty="0" smtClean="0"/>
          </a:p>
          <a:p>
            <a:r>
              <a:rPr lang="en-US" sz="2000" b="1" dirty="0" smtClean="0"/>
              <a:t>Question #4:</a:t>
            </a:r>
            <a:r>
              <a:rPr lang="en-US" sz="2000" dirty="0" smtClean="0"/>
              <a:t> How can communication across the organizations interested in NNBF (including governmental and non-governmental organizations) be improved?</a:t>
            </a:r>
          </a:p>
          <a:p>
            <a:endParaRPr lang="en-US" sz="2000" dirty="0"/>
          </a:p>
        </p:txBody>
      </p:sp>
      <p:sp>
        <p:nvSpPr>
          <p:cNvPr id="4" name="Title 1"/>
          <p:cNvSpPr>
            <a:spLocks noGrp="1"/>
          </p:cNvSpPr>
          <p:nvPr>
            <p:ph type="title"/>
          </p:nvPr>
        </p:nvSpPr>
        <p:spPr>
          <a:xfrm>
            <a:off x="0" y="0"/>
            <a:ext cx="8966200" cy="723900"/>
          </a:xfrm>
        </p:spPr>
        <p:txBody>
          <a:bodyPr>
            <a:noAutofit/>
          </a:bodyPr>
          <a:lstStyle/>
          <a:p>
            <a:pPr algn="ctr"/>
            <a:r>
              <a:rPr lang="en-US" sz="3600" dirty="0" smtClean="0"/>
              <a:t>Questions from Policy Workshop</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7962"/>
            <a:ext cx="7772400" cy="1362075"/>
          </a:xfrm>
        </p:spPr>
        <p:txBody>
          <a:bodyPr/>
          <a:lstStyle/>
          <a:p>
            <a:r>
              <a:rPr lang="en-US" dirty="0" smtClean="0"/>
              <a:t>Key findings and opportunities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8"/>
            <a:ext cx="8229600" cy="5026438"/>
          </a:xfrm>
        </p:spPr>
        <p:txBody>
          <a:bodyPr/>
          <a:lstStyle/>
          <a:p>
            <a:r>
              <a:rPr lang="en-US" dirty="0" smtClean="0"/>
              <a:t>Knowledge and Data Deficiencies on NNBF</a:t>
            </a:r>
          </a:p>
          <a:p>
            <a:pPr lvl="1"/>
            <a:r>
              <a:rPr lang="en-US" sz="2900" dirty="0" smtClean="0"/>
              <a:t>Performance</a:t>
            </a:r>
          </a:p>
          <a:p>
            <a:pPr lvl="1"/>
            <a:r>
              <a:rPr lang="en-US" sz="2900" dirty="0" smtClean="0"/>
              <a:t>Timing</a:t>
            </a:r>
          </a:p>
          <a:p>
            <a:pPr lvl="1"/>
            <a:r>
              <a:rPr lang="en-US" sz="2900" dirty="0" smtClean="0"/>
              <a:t>Scale</a:t>
            </a:r>
          </a:p>
          <a:p>
            <a:pPr lvl="1"/>
            <a:r>
              <a:rPr lang="en-US" sz="2900" dirty="0" smtClean="0"/>
              <a:t>Lifecycle costs to operate and maintain</a:t>
            </a:r>
          </a:p>
          <a:p>
            <a:pPr lvl="1"/>
            <a:r>
              <a:rPr lang="en-US" sz="2900" dirty="0" smtClean="0"/>
              <a:t>Effects of sea level rise and climate change</a:t>
            </a:r>
          </a:p>
          <a:p>
            <a:r>
              <a:rPr lang="en-US" sz="3300" dirty="0" smtClean="0"/>
              <a:t>Policies and resources are needed to address these deficiencies.</a:t>
            </a:r>
          </a:p>
          <a:p>
            <a:pPr lvl="1"/>
            <a:endParaRPr lang="en-US" dirty="0" smtClean="0"/>
          </a:p>
          <a:p>
            <a:pPr lvl="1"/>
            <a:endParaRPr lang="en-US" dirty="0" smtClean="0"/>
          </a:p>
        </p:txBody>
      </p:sp>
      <p:sp>
        <p:nvSpPr>
          <p:cNvPr id="4" name="Title 1"/>
          <p:cNvSpPr txBox="1">
            <a:spLocks/>
          </p:cNvSpPr>
          <p:nvPr/>
        </p:nvSpPr>
        <p:spPr>
          <a:xfrm>
            <a:off x="0" y="256566"/>
            <a:ext cx="9144000" cy="894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Science, Engineering, and Technology</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08585"/>
            <a:ext cx="8229600" cy="474080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Ecosystem</a:t>
            </a:r>
            <a:r>
              <a:rPr kumimoji="0" lang="en-US" sz="3500" b="0" i="0" u="none" strike="noStrike" kern="1200" cap="none" spc="0" normalizeH="0" noProof="0" dirty="0" smtClean="0">
                <a:ln>
                  <a:noFill/>
                </a:ln>
                <a:solidFill>
                  <a:schemeClr val="tx1"/>
                </a:solidFill>
                <a:effectLst/>
                <a:uLnTx/>
                <a:uFillTx/>
                <a:latin typeface="+mn-lt"/>
                <a:ea typeface="+mn-ea"/>
                <a:cs typeface="+mn-cs"/>
              </a:rPr>
              <a:t> Goods and Services (EGS)</a:t>
            </a:r>
            <a:endParaRPr kumimoji="0" lang="en-US" sz="35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The kinds of EGS and the extent of EGS provided by different NNBF solutions are generally poorly understood.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b="0" dirty="0" smtClean="0">
                <a:latin typeface="+mn-lt"/>
              </a:rPr>
              <a:t>Need means to perform full valuations of the complete range of EGS provided by NNBF.</a:t>
            </a:r>
          </a:p>
          <a:p>
            <a:pPr marL="742950" lvl="1" indent="-285750" fontAlgn="auto">
              <a:spcBef>
                <a:spcPct val="20000"/>
              </a:spcBef>
              <a:spcAft>
                <a:spcPts val="0"/>
              </a:spcAft>
              <a:buFont typeface="Arial" pitchFamily="34" charset="0"/>
              <a:buChar char="–"/>
            </a:pPr>
            <a:r>
              <a:rPr lang="en-US" sz="3000" b="0" dirty="0" smtClean="0">
                <a:latin typeface="+mn-lt"/>
              </a:rPr>
              <a:t>Policies to inform cost-benefit valuations of the EGS provided by NNBF are needed for project prioritization and agency budgeting.</a:t>
            </a:r>
          </a:p>
          <a:p>
            <a:pPr marL="742950" lvl="1" indent="-285750" fontAlgn="auto">
              <a:spcBef>
                <a:spcPct val="20000"/>
              </a:spcBef>
              <a:spcAft>
                <a:spcPts val="0"/>
              </a:spcAft>
              <a:buFont typeface="Arial" pitchFamily="34" charset="0"/>
              <a:buChar char="–"/>
            </a:pPr>
            <a:r>
              <a:rPr lang="en-US" sz="3000" b="0" dirty="0" smtClean="0">
                <a:latin typeface="+mn-lt"/>
              </a:rPr>
              <a:t>There is a need for policies regarding the use of non-monetized benefits and direction on how to monetize benefits provided by NNBF.</a:t>
            </a:r>
          </a:p>
          <a:p>
            <a:pPr marL="742950" lvl="1" indent="-285750" fontAlgn="auto">
              <a:spcBef>
                <a:spcPct val="20000"/>
              </a:spcBef>
              <a:spcAft>
                <a:spcPts val="0"/>
              </a:spcAft>
              <a:buFont typeface="Arial" pitchFamily="34" charset="0"/>
              <a:buChar cha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0" y="256566"/>
            <a:ext cx="9144000" cy="894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Science, Engineering, and Technology</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08585"/>
            <a:ext cx="8443732" cy="51227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Adaptive Management</a:t>
            </a:r>
          </a:p>
          <a:p>
            <a:pPr marL="742950" lvl="1" indent="-285750" fontAlgn="auto">
              <a:spcBef>
                <a:spcPct val="20000"/>
              </a:spcBef>
              <a:spcAft>
                <a:spcPts val="0"/>
              </a:spcAft>
              <a:buFont typeface="Arial" pitchFamily="34" charset="0"/>
              <a:buChar char="–"/>
            </a:pPr>
            <a:r>
              <a:rPr lang="en-US" sz="3100" b="0" dirty="0" smtClean="0">
                <a:latin typeface="+mn-lt"/>
              </a:rPr>
              <a:t>Many federal agencies lack funding or clear mandates to conduct adaptive management.</a:t>
            </a:r>
          </a:p>
          <a:p>
            <a:pPr marL="742950" lvl="1" indent="-285750" fontAlgn="auto">
              <a:spcBef>
                <a:spcPct val="20000"/>
              </a:spcBef>
              <a:spcAft>
                <a:spcPts val="0"/>
              </a:spcAft>
              <a:buFont typeface="Arial" pitchFamily="34" charset="0"/>
              <a:buChar char="–"/>
            </a:pPr>
            <a:r>
              <a:rPr lang="en-US" sz="3100" b="0" dirty="0" smtClean="0">
                <a:latin typeface="+mn-lt"/>
              </a:rPr>
              <a:t>Adaptive management is also impeded by existing consultation processes and NEPA requirements which can prohibit responsive adaptive management. </a:t>
            </a:r>
          </a:p>
          <a:p>
            <a:pPr marL="742950" lvl="1" indent="-285750" fontAlgn="auto">
              <a:spcBef>
                <a:spcPct val="20000"/>
              </a:spcBef>
              <a:spcAft>
                <a:spcPts val="0"/>
              </a:spcAft>
              <a:buFont typeface="Arial" pitchFamily="34" charset="0"/>
              <a:buChar char="–"/>
            </a:pPr>
            <a:r>
              <a:rPr lang="en-US" sz="3100" b="0" dirty="0" smtClean="0">
                <a:latin typeface="+mn-lt"/>
              </a:rPr>
              <a:t>Existing policies hamper the application of adaptive management in municipalities.</a:t>
            </a:r>
          </a:p>
        </p:txBody>
      </p:sp>
      <p:sp>
        <p:nvSpPr>
          <p:cNvPr id="6" name="Title 1"/>
          <p:cNvSpPr txBox="1">
            <a:spLocks/>
          </p:cNvSpPr>
          <p:nvPr/>
        </p:nvSpPr>
        <p:spPr>
          <a:xfrm>
            <a:off x="0" y="256566"/>
            <a:ext cx="9144000" cy="894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Science, Engineering, and Technology</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6566"/>
            <a:ext cx="9144000" cy="894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Science, Engineering, and Technology</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1208585"/>
            <a:ext cx="8229600" cy="493757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Opportunities</a:t>
            </a:r>
          </a:p>
          <a:p>
            <a:pPr marL="742950" lvl="1" indent="-285750" fontAlgn="auto">
              <a:spcBef>
                <a:spcPct val="20000"/>
              </a:spcBef>
              <a:spcAft>
                <a:spcPts val="0"/>
              </a:spcAft>
              <a:buFont typeface="Arial" pitchFamily="34" charset="0"/>
              <a:buChar char="–"/>
            </a:pPr>
            <a:r>
              <a:rPr lang="en-US" sz="3000" b="0" dirty="0" smtClean="0">
                <a:latin typeface="+mn-lt"/>
              </a:rPr>
              <a:t>NNBF demonstration projects are needed.</a:t>
            </a:r>
          </a:p>
          <a:p>
            <a:pPr marL="742950" lvl="1" indent="-285750" fontAlgn="auto">
              <a:spcBef>
                <a:spcPct val="20000"/>
              </a:spcBef>
              <a:spcAft>
                <a:spcPts val="0"/>
              </a:spcAft>
              <a:buFont typeface="Arial" pitchFamily="34" charset="0"/>
              <a:buChar char="–"/>
            </a:pPr>
            <a:r>
              <a:rPr lang="en-US" sz="3000" b="0" dirty="0" smtClean="0">
                <a:latin typeface="+mn-lt"/>
              </a:rPr>
              <a:t>Need to develop case studies, best practices, and guidance documents on NNBF.</a:t>
            </a:r>
          </a:p>
          <a:p>
            <a:pPr marL="742950" lvl="1" indent="-285750" fontAlgn="auto">
              <a:spcBef>
                <a:spcPct val="20000"/>
              </a:spcBef>
              <a:spcAft>
                <a:spcPts val="0"/>
              </a:spcAft>
              <a:buFont typeface="Arial" pitchFamily="34" charset="0"/>
              <a:buChar char="–"/>
            </a:pPr>
            <a:r>
              <a:rPr lang="en-US" sz="3000" b="0" dirty="0" smtClean="0">
                <a:latin typeface="+mn-lt"/>
              </a:rPr>
              <a:t>Create risk and resiliency performance metrics for NNBF to consider processes and outputs across a range of scales, including at the scale of the overall system. </a:t>
            </a:r>
          </a:p>
          <a:p>
            <a:pPr marL="742950" lvl="1" indent="-285750" fontAlgn="auto">
              <a:spcBef>
                <a:spcPct val="20000"/>
              </a:spcBef>
              <a:spcAft>
                <a:spcPts val="0"/>
              </a:spcAft>
              <a:buFont typeface="Arial" pitchFamily="34" charset="0"/>
              <a:buChar char="–"/>
            </a:pPr>
            <a:r>
              <a:rPr lang="en-US" sz="3000" b="0" dirty="0" smtClean="0">
                <a:latin typeface="+mn-lt"/>
              </a:rPr>
              <a:t>There is also the need and opportunity to more effectively and transparently share information between the government, stakeholders, and general public about NNBF. </a:t>
            </a:r>
          </a:p>
          <a:p>
            <a:pPr marL="742950" lvl="1" indent="-285750" fontAlgn="auto">
              <a:spcBef>
                <a:spcPct val="20000"/>
              </a:spcBef>
              <a:spcAft>
                <a:spcPts val="0"/>
              </a:spcAft>
              <a:buFont typeface="Arial" pitchFamily="34" charset="0"/>
              <a:buChar cha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08585"/>
            <a:ext cx="8229600" cy="4775526"/>
          </a:xfrm>
          <a:prstGeom prst="rect">
            <a:avLst/>
          </a:prstGeom>
        </p:spPr>
        <p:txBody>
          <a:bodyPr vert="horz" lIns="91440" tIns="45720" rIns="91440" bIns="45720" rtlCol="0">
            <a:normAutofit fontScale="92500"/>
          </a:bodyPr>
          <a:lstStyle/>
          <a:p>
            <a:pPr marL="285750" indent="-285750" fontAlgn="auto">
              <a:spcBef>
                <a:spcPct val="20000"/>
              </a:spcBef>
              <a:spcAft>
                <a:spcPts val="0"/>
              </a:spcAft>
              <a:buFont typeface="Arial" pitchFamily="34" charset="0"/>
              <a:buChar char="–"/>
            </a:pPr>
            <a:r>
              <a:rPr lang="en-US" sz="2400" b="0" dirty="0" smtClean="0">
                <a:latin typeface="+mn-lt"/>
              </a:rPr>
              <a:t>Land use planning and zoning policies often do not encourage, and can limit the use of NNBF. </a:t>
            </a:r>
          </a:p>
          <a:p>
            <a:pPr marL="285750" indent="-285750" fontAlgn="auto">
              <a:spcBef>
                <a:spcPct val="20000"/>
              </a:spcBef>
              <a:spcAft>
                <a:spcPts val="0"/>
              </a:spcAft>
              <a:buFont typeface="Arial" pitchFamily="34" charset="0"/>
              <a:buChar char="–"/>
            </a:pPr>
            <a:r>
              <a:rPr lang="en-US" sz="2400" b="0" dirty="0" smtClean="0">
                <a:latin typeface="+mn-lt"/>
              </a:rPr>
              <a:t>All USACE flood and coastal storm damage reduction projects require a cost sharing partner, but aligning budgets and schedules for cost-sharing partnerships is an ongoing challenge.</a:t>
            </a:r>
          </a:p>
          <a:p>
            <a:pPr marL="285750" indent="-285750" fontAlgn="auto">
              <a:spcBef>
                <a:spcPct val="20000"/>
              </a:spcBef>
              <a:spcAft>
                <a:spcPts val="0"/>
              </a:spcAft>
              <a:buFont typeface="Arial" pitchFamily="34" charset="0"/>
              <a:buChar char="–"/>
            </a:pPr>
            <a:r>
              <a:rPr lang="en-US" sz="2400" b="0" dirty="0" smtClean="0">
                <a:latin typeface="+mn-lt"/>
              </a:rPr>
              <a:t>Local agency planning timelines and federal agency permitting timelines are often misaligned.</a:t>
            </a:r>
          </a:p>
          <a:p>
            <a:pPr marL="285750" indent="-285750" fontAlgn="auto">
              <a:spcBef>
                <a:spcPct val="20000"/>
              </a:spcBef>
              <a:spcAft>
                <a:spcPts val="0"/>
              </a:spcAft>
              <a:buFont typeface="Arial" pitchFamily="34" charset="0"/>
              <a:buChar char="–"/>
            </a:pPr>
            <a:r>
              <a:rPr lang="en-US" sz="2400" b="0" dirty="0" smtClean="0">
                <a:latin typeface="+mn-lt"/>
              </a:rPr>
              <a:t>Projects are often regulated on a “case by case” basis but the development of programmatic, regional, landscape, or system focused projects could increase efficiencies in permitting.</a:t>
            </a:r>
          </a:p>
          <a:p>
            <a:pPr marL="285750" indent="-285750" fontAlgn="auto">
              <a:spcBef>
                <a:spcPct val="20000"/>
              </a:spcBef>
              <a:spcAft>
                <a:spcPts val="0"/>
              </a:spcAft>
              <a:buFont typeface="Arial" pitchFamily="34" charset="0"/>
              <a:buChar char="–"/>
            </a:pPr>
            <a:r>
              <a:rPr lang="en-US" sz="2400" b="0" dirty="0" smtClean="0">
                <a:latin typeface="+mn-lt"/>
              </a:rPr>
              <a:t>There is a need for policies that support efficient coordination and decision making for NNBF projects that could impact wetlands, threatened and endangered species, or essential fish habitat.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0" y="268141"/>
            <a:ext cx="9144000" cy="894080"/>
          </a:xfrm>
          <a:prstGeom prst="rect">
            <a:avLst/>
          </a:prstGeom>
        </p:spPr>
        <p:txBody>
          <a:bodyPr vert="horz" lIns="91440" tIns="45720" rIns="91440" bIns="45720" rtlCol="0" anchor="ctr">
            <a:normAutofit/>
          </a:bodyPr>
          <a:lstStyle/>
          <a:p>
            <a:pPr lvl="0" algn="ctr" fontAlgn="auto">
              <a:spcAft>
                <a:spcPts val="0"/>
              </a:spcAft>
            </a:pPr>
            <a:r>
              <a:rPr lang="en-US" sz="4000" dirty="0" smtClean="0">
                <a:latin typeface="+mj-lt"/>
              </a:rPr>
              <a:t>Leadership and Institutional Coordination</a:t>
            </a:r>
            <a:endParaRPr kumimoji="0" lang="en-US" sz="4000" b="1" i="0"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 y="268141"/>
            <a:ext cx="8961120" cy="894080"/>
          </a:xfrm>
          <a:prstGeom prst="rect">
            <a:avLst/>
          </a:prstGeom>
        </p:spPr>
        <p:txBody>
          <a:bodyPr vert="horz" lIns="91440" tIns="45720" rIns="91440" bIns="45720" rtlCol="0" anchor="ctr">
            <a:normAutofit/>
          </a:bodyPr>
          <a:lstStyle/>
          <a:p>
            <a:pPr lvl="0" fontAlgn="auto">
              <a:spcAft>
                <a:spcPts val="0"/>
              </a:spcAft>
            </a:pPr>
            <a:r>
              <a:rPr lang="en-US" sz="4000" dirty="0" smtClean="0">
                <a:latin typeface="+mj-lt"/>
              </a:rPr>
              <a:t>Leadership and Institutional Coordination</a:t>
            </a:r>
            <a:endParaRPr kumimoji="0" lang="en-US" sz="4000" b="1" i="0"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1076446"/>
            <a:ext cx="8229600" cy="4907665"/>
          </a:xfrm>
          <a:prstGeom prst="rect">
            <a:avLst/>
          </a:prstGeom>
        </p:spPr>
        <p:txBody>
          <a:bodyPr vert="horz" lIns="91440" tIns="45720" rIns="91440" bIns="45720" rtlCol="0">
            <a:normAutofit fontScale="92500"/>
          </a:bodyPr>
          <a:lstStyle/>
          <a:p>
            <a:pPr marL="285750" indent="-285750" fontAlgn="auto">
              <a:spcBef>
                <a:spcPct val="20000"/>
              </a:spcBef>
              <a:spcAft>
                <a:spcPts val="0"/>
              </a:spcAft>
              <a:buFont typeface="Arial" pitchFamily="34" charset="0"/>
              <a:buChar char="•"/>
            </a:pPr>
            <a:r>
              <a:rPr lang="en-US" sz="3500" b="0" dirty="0" smtClean="0">
                <a:latin typeface="+mn-lt"/>
              </a:rPr>
              <a:t>Emergency Response</a:t>
            </a:r>
          </a:p>
          <a:p>
            <a:pPr marL="742950" lvl="1" indent="-285750" fontAlgn="auto">
              <a:spcBef>
                <a:spcPct val="20000"/>
              </a:spcBef>
              <a:spcAft>
                <a:spcPts val="0"/>
              </a:spcAft>
              <a:buFont typeface="Arial" pitchFamily="34" charset="0"/>
              <a:buChar char="–"/>
            </a:pPr>
            <a:r>
              <a:rPr lang="en-US" sz="2600" b="0" dirty="0" smtClean="0">
                <a:latin typeface="+mn-lt"/>
              </a:rPr>
              <a:t>Some authorities restrict what can be built using emergency funds. Potential changes to these policies should be discussed. </a:t>
            </a:r>
          </a:p>
          <a:p>
            <a:pPr marL="742950" lvl="1" indent="-285750" fontAlgn="auto">
              <a:spcBef>
                <a:spcPct val="20000"/>
              </a:spcBef>
              <a:spcAft>
                <a:spcPts val="0"/>
              </a:spcAft>
              <a:buFont typeface="Arial" pitchFamily="34" charset="0"/>
              <a:buChar char="–"/>
            </a:pPr>
            <a:r>
              <a:rPr lang="en-US" sz="2600" b="0" dirty="0" smtClean="0">
                <a:latin typeface="+mn-lt"/>
              </a:rPr>
              <a:t>Aid provided after emergencies should be delivered in a strategic way by implementing updated and more resilient solutions, including NNBF, as opposed to rebuilding to pre-disaster conditions. </a:t>
            </a:r>
          </a:p>
          <a:p>
            <a:pPr marL="742950" lvl="1" indent="-285750" fontAlgn="auto">
              <a:spcBef>
                <a:spcPct val="20000"/>
              </a:spcBef>
              <a:spcAft>
                <a:spcPts val="0"/>
              </a:spcAft>
              <a:buFont typeface="Arial" pitchFamily="34" charset="0"/>
              <a:buChar char="–"/>
            </a:pPr>
            <a:r>
              <a:rPr lang="en-US" sz="2600" b="0" dirty="0" smtClean="0">
                <a:latin typeface="+mn-lt"/>
              </a:rPr>
              <a:t>A gap in coordination between the emergency response, recovery, and mitigation communities is currently present that could be addressed to encourage the implementation of more resilient solutions following a disaster.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38496"/>
            <a:ext cx="8229600" cy="4907665"/>
          </a:xfrm>
          <a:prstGeom prst="rect">
            <a:avLst/>
          </a:prstGeom>
        </p:spPr>
        <p:txBody>
          <a:bodyPr vert="horz" lIns="91440" tIns="45720" rIns="91440" bIns="45720" rtlCol="0">
            <a:normAutofit fontScale="92500" lnSpcReduction="20000"/>
          </a:bodyPr>
          <a:lstStyle/>
          <a:p>
            <a:pPr marL="285750" indent="-285750" fontAlgn="auto">
              <a:spcBef>
                <a:spcPct val="20000"/>
              </a:spcBef>
              <a:spcAft>
                <a:spcPts val="0"/>
              </a:spcAft>
              <a:buFont typeface="Arial" pitchFamily="34" charset="0"/>
              <a:buChar char="•"/>
            </a:pPr>
            <a:r>
              <a:rPr lang="en-US" sz="3500" b="0" dirty="0" smtClean="0">
                <a:latin typeface="+mn-lt"/>
              </a:rPr>
              <a:t>Opportunities</a:t>
            </a:r>
          </a:p>
          <a:p>
            <a:pPr marL="742950" lvl="1" indent="-285750" fontAlgn="auto">
              <a:spcBef>
                <a:spcPct val="20000"/>
              </a:spcBef>
              <a:spcAft>
                <a:spcPts val="0"/>
              </a:spcAft>
              <a:buFont typeface="Arial" pitchFamily="34" charset="0"/>
              <a:buChar char="–"/>
            </a:pPr>
            <a:r>
              <a:rPr lang="en-US" sz="2500" b="0" dirty="0" smtClean="0">
                <a:latin typeface="+mn-lt"/>
              </a:rPr>
              <a:t>Improve regional coordination through existing mechanisms such as Silver Jackets, NOAA Sea Grant and USDA extension offices. </a:t>
            </a:r>
          </a:p>
          <a:p>
            <a:pPr marL="742950" lvl="1" indent="-285750" fontAlgn="auto">
              <a:spcBef>
                <a:spcPct val="20000"/>
              </a:spcBef>
              <a:spcAft>
                <a:spcPts val="0"/>
              </a:spcAft>
              <a:buFont typeface="Arial" pitchFamily="34" charset="0"/>
              <a:buChar char="–"/>
            </a:pPr>
            <a:r>
              <a:rPr lang="en-US" sz="2500" b="0" dirty="0" smtClean="0">
                <a:latin typeface="+mn-lt"/>
              </a:rPr>
              <a:t>Utilize public/private partnerships to implement NNBF.</a:t>
            </a:r>
          </a:p>
          <a:p>
            <a:pPr marL="742950" lvl="1" indent="-285750" fontAlgn="auto">
              <a:spcBef>
                <a:spcPct val="20000"/>
              </a:spcBef>
              <a:spcAft>
                <a:spcPts val="0"/>
              </a:spcAft>
              <a:buFont typeface="Arial" pitchFamily="34" charset="0"/>
              <a:buChar char="–"/>
            </a:pPr>
            <a:r>
              <a:rPr lang="en-US" sz="2500" b="0" dirty="0" smtClean="0">
                <a:latin typeface="+mn-lt"/>
              </a:rPr>
              <a:t>Initiate the development of guidance and policies to achieve robust coordination and data sharing among resource and planning agencies.</a:t>
            </a:r>
          </a:p>
          <a:p>
            <a:pPr marL="742950" lvl="1" indent="-285750" fontAlgn="auto">
              <a:spcBef>
                <a:spcPct val="20000"/>
              </a:spcBef>
              <a:spcAft>
                <a:spcPts val="0"/>
              </a:spcAft>
              <a:buFont typeface="Arial" pitchFamily="34" charset="0"/>
              <a:buChar char="–"/>
            </a:pPr>
            <a:r>
              <a:rPr lang="en-US" sz="2500" b="0" dirty="0" smtClean="0">
                <a:latin typeface="+mn-lt"/>
              </a:rPr>
              <a:t>Incorporate NNBF into existing decision support and communication tools.</a:t>
            </a:r>
          </a:p>
          <a:p>
            <a:pPr marL="742950" lvl="1" indent="-285750" fontAlgn="auto">
              <a:spcBef>
                <a:spcPct val="20000"/>
              </a:spcBef>
              <a:spcAft>
                <a:spcPts val="0"/>
              </a:spcAft>
              <a:buFont typeface="Arial" pitchFamily="34" charset="0"/>
              <a:buChar char="–"/>
            </a:pPr>
            <a:r>
              <a:rPr lang="en-US" sz="2500" b="0" dirty="0" smtClean="0">
                <a:latin typeface="+mn-lt"/>
              </a:rPr>
              <a:t>Leverage partnerships and funding to promote NNBF in support of community resilience.</a:t>
            </a:r>
          </a:p>
          <a:p>
            <a:pPr marL="742950" lvl="1" indent="-285750" fontAlgn="auto">
              <a:spcBef>
                <a:spcPct val="20000"/>
              </a:spcBef>
              <a:spcAft>
                <a:spcPts val="0"/>
              </a:spcAft>
              <a:buFont typeface="Arial" pitchFamily="34" charset="0"/>
              <a:buChar char="–"/>
            </a:pPr>
            <a:r>
              <a:rPr lang="en-US" sz="2500" b="0" dirty="0" smtClean="0">
                <a:latin typeface="+mn-lt"/>
              </a:rPr>
              <a:t>Develop a guidebook with information on NNBF that could be implemented during the process following a disaster.</a:t>
            </a:r>
          </a:p>
        </p:txBody>
      </p:sp>
      <p:sp>
        <p:nvSpPr>
          <p:cNvPr id="6" name="Title 1"/>
          <p:cNvSpPr txBox="1">
            <a:spLocks/>
          </p:cNvSpPr>
          <p:nvPr/>
        </p:nvSpPr>
        <p:spPr>
          <a:xfrm>
            <a:off x="91440" y="268141"/>
            <a:ext cx="8961120" cy="894080"/>
          </a:xfrm>
          <a:prstGeom prst="rect">
            <a:avLst/>
          </a:prstGeom>
        </p:spPr>
        <p:txBody>
          <a:bodyPr vert="horz" lIns="91440" tIns="45720" rIns="91440" bIns="45720" rtlCol="0" anchor="ctr">
            <a:normAutofit/>
          </a:bodyPr>
          <a:lstStyle/>
          <a:p>
            <a:pPr lvl="0" fontAlgn="auto">
              <a:spcAft>
                <a:spcPts val="0"/>
              </a:spcAft>
            </a:pPr>
            <a:r>
              <a:rPr lang="en-US" sz="4000" dirty="0" smtClean="0">
                <a:latin typeface="+mj-lt"/>
              </a:rPr>
              <a:t>Leadership and Institutional Coordination</a:t>
            </a:r>
            <a:endParaRPr kumimoji="0" lang="en-US" sz="4000" b="1" i="0"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14439"/>
            <a:ext cx="9144000" cy="894080"/>
          </a:xfrm>
          <a:prstGeom prst="rect">
            <a:avLst/>
          </a:prstGeom>
        </p:spPr>
        <p:txBody>
          <a:bodyPr vert="horz" lIns="91440" tIns="45720" rIns="91440" bIns="45720" rtlCol="0" anchor="ctr">
            <a:normAutofit/>
          </a:bodyPr>
          <a:lstStyle/>
          <a:p>
            <a:pPr lvl="0" algn="ctr" fontAlgn="auto">
              <a:spcAft>
                <a:spcPts val="0"/>
              </a:spcAft>
            </a:pPr>
            <a:r>
              <a:rPr lang="en-US" sz="4000" dirty="0" smtClean="0">
                <a:latin typeface="+mj-lt"/>
              </a:rPr>
              <a:t>Communication and Outreach</a:t>
            </a:r>
            <a:endParaRPr kumimoji="0" lang="en-US" sz="4000" b="1" i="0"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1208585"/>
            <a:ext cx="8229600" cy="4775526"/>
          </a:xfrm>
          <a:prstGeom prst="rect">
            <a:avLst/>
          </a:prstGeom>
        </p:spPr>
        <p:txBody>
          <a:bodyPr vert="horz" lIns="91440" tIns="45720" rIns="91440" bIns="45720" rtlCol="0">
            <a:normAutofit/>
          </a:bodyPr>
          <a:lstStyle/>
          <a:p>
            <a:pPr marL="285750" indent="-285750" fontAlgn="auto">
              <a:spcBef>
                <a:spcPct val="20000"/>
              </a:spcBef>
              <a:spcAft>
                <a:spcPts val="0"/>
              </a:spcAft>
              <a:buFont typeface="Arial" pitchFamily="34" charset="0"/>
              <a:buChar char="–"/>
            </a:pPr>
            <a:r>
              <a:rPr lang="en-US" sz="2800" b="0" dirty="0" smtClean="0">
                <a:latin typeface="+mn-lt"/>
              </a:rPr>
              <a:t>Develop common definitions for NNBF.</a:t>
            </a:r>
          </a:p>
          <a:p>
            <a:pPr marL="285750" indent="-285750" fontAlgn="auto">
              <a:spcBef>
                <a:spcPct val="20000"/>
              </a:spcBef>
              <a:spcAft>
                <a:spcPts val="0"/>
              </a:spcAft>
              <a:buFont typeface="Arial" pitchFamily="34" charset="0"/>
              <a:buChar char="–"/>
            </a:pPr>
            <a:r>
              <a:rPr lang="en-US" sz="2800" b="0" dirty="0" smtClean="0">
                <a:latin typeface="+mn-lt"/>
              </a:rPr>
              <a:t>A greater understanding of the costs and benefits of NNBF is needed to be able to compare these features to more traditional structural methods.</a:t>
            </a:r>
          </a:p>
          <a:p>
            <a:pPr marL="285750" indent="-285750" fontAlgn="auto">
              <a:spcBef>
                <a:spcPct val="20000"/>
              </a:spcBef>
              <a:spcAft>
                <a:spcPts val="0"/>
              </a:spcAft>
              <a:buFont typeface="Arial" pitchFamily="34" charset="0"/>
              <a:buChar char="–"/>
            </a:pPr>
            <a:r>
              <a:rPr lang="en-US" sz="2800" b="0" dirty="0" smtClean="0">
                <a:latin typeface="+mn-lt"/>
              </a:rPr>
              <a:t>Communication needs to be improved at multiple levels including between and within Federal, state, and local levels of government.  </a:t>
            </a:r>
          </a:p>
          <a:p>
            <a:pPr marL="285750" indent="-285750" fontAlgn="auto">
              <a:spcBef>
                <a:spcPct val="20000"/>
              </a:spcBef>
              <a:spcAft>
                <a:spcPts val="0"/>
              </a:spcAft>
              <a:buFont typeface="Arial" pitchFamily="34" charset="0"/>
              <a:buChar char="–"/>
            </a:pPr>
            <a:r>
              <a:rPr lang="en-US" sz="2800" b="0" dirty="0" smtClean="0">
                <a:latin typeface="+mn-lt"/>
              </a:rPr>
              <a:t>Outreach and communication should target private interests and homeowners who determine the types of projects to implement on their land. </a:t>
            </a:r>
          </a:p>
          <a:p>
            <a:pPr marL="742950" lvl="1" indent="-285750" fontAlgn="auto">
              <a:spcBef>
                <a:spcPct val="20000"/>
              </a:spcBef>
              <a:spcAft>
                <a:spcPts val="0"/>
              </a:spcAft>
              <a:buFont typeface="Arial" pitchFamily="34" charset="0"/>
              <a:buChar char="–"/>
            </a:pPr>
            <a:endParaRPr lang="en-US" sz="2200" b="0" dirty="0" smtClean="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166018"/>
            <a:ext cx="8229600" cy="4525963"/>
          </a:xfrm>
        </p:spPr>
        <p:txBody>
          <a:bodyPr>
            <a:normAutofit fontScale="92500" lnSpcReduction="10000"/>
          </a:bodyPr>
          <a:lstStyle/>
          <a:p>
            <a:r>
              <a:rPr lang="en-US" dirty="0" smtClean="0"/>
              <a:t>Background and Context on the Authority and Objectives of the North Atlantic Coast Comprehensive Study (NACCS)</a:t>
            </a:r>
          </a:p>
          <a:p>
            <a:r>
              <a:rPr lang="en-US" dirty="0" smtClean="0"/>
              <a:t>Coastal Risk Reduction and Resilience and Natural and Nature-Based Features (NNBF)</a:t>
            </a:r>
          </a:p>
          <a:p>
            <a:r>
              <a:rPr lang="en-US" dirty="0" smtClean="0"/>
              <a:t>The NACCS NNBF Policy Workshop</a:t>
            </a:r>
          </a:p>
          <a:p>
            <a:r>
              <a:rPr lang="en-US" dirty="0" smtClean="0"/>
              <a:t>Findings and Opportunities on NNBF Policy and Institutional Barriers </a:t>
            </a:r>
          </a:p>
          <a:p>
            <a:r>
              <a:rPr lang="en-US" dirty="0" smtClean="0"/>
              <a:t>Questions</a:t>
            </a:r>
          </a:p>
          <a:p>
            <a:endParaRPr lang="en-US"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6566"/>
            <a:ext cx="9144000" cy="894080"/>
          </a:xfrm>
          <a:prstGeom prst="rect">
            <a:avLst/>
          </a:prstGeom>
        </p:spPr>
        <p:txBody>
          <a:bodyPr vert="horz" lIns="91440" tIns="45720" rIns="91440" bIns="45720" rtlCol="0" anchor="ctr">
            <a:normAutofit/>
          </a:bodyPr>
          <a:lstStyle/>
          <a:p>
            <a:pPr lvl="0" algn="ctr" fontAlgn="auto">
              <a:spcAft>
                <a:spcPts val="0"/>
              </a:spcAft>
            </a:pPr>
            <a:r>
              <a:rPr lang="en-US" sz="4000" dirty="0" smtClean="0">
                <a:latin typeface="+mj-lt"/>
              </a:rPr>
              <a:t>Communication and Outreach</a:t>
            </a:r>
            <a:endParaRPr kumimoji="0" lang="en-US" sz="4000" b="1" i="0"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786593"/>
            <a:ext cx="8229600" cy="5255392"/>
          </a:xfrm>
          <a:prstGeom prst="rect">
            <a:avLst/>
          </a:prstGeom>
        </p:spPr>
        <p:txBody>
          <a:bodyPr vert="horz" lIns="91440" tIns="45720" rIns="91440" bIns="45720" rtlCol="0">
            <a:normAutofit/>
          </a:bodyPr>
          <a:lstStyle/>
          <a:p>
            <a:pPr marL="742950" lvl="1" indent="-285750" fontAlgn="auto">
              <a:spcBef>
                <a:spcPct val="20000"/>
              </a:spcBef>
              <a:spcAft>
                <a:spcPts val="0"/>
              </a:spcAft>
              <a:buFont typeface="Arial" pitchFamily="34" charset="0"/>
              <a:buChar char="–"/>
            </a:pPr>
            <a:endParaRPr lang="en-US" sz="2400" dirty="0" smtClean="0"/>
          </a:p>
          <a:p>
            <a:pPr marL="285750" indent="-285750" fontAlgn="auto">
              <a:spcBef>
                <a:spcPct val="20000"/>
              </a:spcBef>
              <a:spcAft>
                <a:spcPts val="0"/>
              </a:spcAft>
              <a:buFont typeface="Arial" pitchFamily="34" charset="0"/>
              <a:buChar char="•"/>
            </a:pPr>
            <a:r>
              <a:rPr lang="en-US" sz="3200" b="0" dirty="0" smtClean="0">
                <a:latin typeface="+mn-lt"/>
              </a:rPr>
              <a:t>Opportunities</a:t>
            </a:r>
          </a:p>
          <a:p>
            <a:pPr marL="742950" lvl="1" indent="-285750" fontAlgn="auto">
              <a:spcBef>
                <a:spcPct val="20000"/>
              </a:spcBef>
              <a:spcAft>
                <a:spcPts val="0"/>
              </a:spcAft>
              <a:buFont typeface="Arial" pitchFamily="34" charset="0"/>
              <a:buChar char="–"/>
            </a:pPr>
            <a:r>
              <a:rPr lang="en-US" sz="2800" b="0" dirty="0" smtClean="0">
                <a:latin typeface="+mn-lt"/>
              </a:rPr>
              <a:t>Develop a policy digest with relevant definitions of NNBF, as well as the authorities, roles and responsibilities of Federal, state and local agencies that have jurisdiction or interest in the implementation of NNBF.</a:t>
            </a:r>
          </a:p>
          <a:p>
            <a:pPr marL="742950" lvl="1" indent="-285750" fontAlgn="auto">
              <a:spcBef>
                <a:spcPct val="20000"/>
              </a:spcBef>
              <a:spcAft>
                <a:spcPts val="0"/>
              </a:spcAft>
              <a:buFont typeface="Arial" pitchFamily="34" charset="0"/>
              <a:buChar char="–"/>
            </a:pPr>
            <a:r>
              <a:rPr lang="en-US" sz="2800" b="0" dirty="0" smtClean="0">
                <a:latin typeface="+mn-lt"/>
              </a:rPr>
              <a:t>Form a NNBF community of practice.</a:t>
            </a:r>
          </a:p>
          <a:p>
            <a:pPr marL="742950" lvl="1" indent="-285750" fontAlgn="auto">
              <a:spcBef>
                <a:spcPct val="20000"/>
              </a:spcBef>
              <a:spcAft>
                <a:spcPts val="0"/>
              </a:spcAft>
              <a:buFont typeface="Arial" pitchFamily="34" charset="0"/>
              <a:buChar char="–"/>
            </a:pPr>
            <a:r>
              <a:rPr lang="en-US" sz="2800" b="0" dirty="0" smtClean="0">
                <a:latin typeface="+mn-lt"/>
              </a:rPr>
              <a:t>Develop guidance and tools for private interests and landowners with information on the use, implementation and performance of NNBF.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ach.png"/>
          <p:cNvPicPr>
            <a:picLocks noChangeAspect="1"/>
          </p:cNvPicPr>
          <p:nvPr/>
        </p:nvPicPr>
        <p:blipFill>
          <a:blip r:embed="rId2" cstate="print"/>
          <a:stretch>
            <a:fillRect/>
          </a:stretch>
        </p:blipFill>
        <p:spPr>
          <a:xfrm>
            <a:off x="-69448" y="-349897"/>
            <a:ext cx="9282896" cy="7207897"/>
          </a:xfrm>
          <a:prstGeom prst="rect">
            <a:avLst/>
          </a:prstGeom>
        </p:spPr>
      </p:pic>
      <p:sp>
        <p:nvSpPr>
          <p:cNvPr id="6" name="TextBox 5"/>
          <p:cNvSpPr txBox="1"/>
          <p:nvPr/>
        </p:nvSpPr>
        <p:spPr>
          <a:xfrm>
            <a:off x="190982" y="0"/>
            <a:ext cx="8762035" cy="707886"/>
          </a:xfrm>
          <a:prstGeom prst="rect">
            <a:avLst/>
          </a:prstGeom>
          <a:noFill/>
        </p:spPr>
        <p:txBody>
          <a:bodyPr wrap="square" rtlCol="0">
            <a:spAutoFit/>
          </a:bodyPr>
          <a:lstStyle/>
          <a:p>
            <a:r>
              <a:rPr lang="en-US" sz="4000" dirty="0" smtClean="0">
                <a:latin typeface="+mj-lt"/>
              </a:rPr>
              <a:t>Questions?</a:t>
            </a:r>
            <a:endParaRPr lang="en-US" sz="4000" dirty="0">
              <a:latin typeface="+mj-lt"/>
            </a:endParaRPr>
          </a:p>
        </p:txBody>
      </p:sp>
      <p:sp>
        <p:nvSpPr>
          <p:cNvPr id="7" name="TextBox 6"/>
          <p:cNvSpPr txBox="1"/>
          <p:nvPr/>
        </p:nvSpPr>
        <p:spPr>
          <a:xfrm>
            <a:off x="266217" y="810227"/>
            <a:ext cx="6585996" cy="1015663"/>
          </a:xfrm>
          <a:prstGeom prst="rect">
            <a:avLst/>
          </a:prstGeom>
          <a:noFill/>
        </p:spPr>
        <p:txBody>
          <a:bodyPr wrap="square" rtlCol="0">
            <a:spAutoFit/>
          </a:bodyPr>
          <a:lstStyle/>
          <a:p>
            <a:r>
              <a:rPr lang="en-US" sz="3000" b="0" dirty="0" smtClean="0">
                <a:latin typeface="+mj-lt"/>
              </a:rPr>
              <a:t>Emily Vuxton</a:t>
            </a:r>
          </a:p>
          <a:p>
            <a:r>
              <a:rPr lang="en-US" sz="3000" b="0" dirty="0" smtClean="0">
                <a:latin typeface="+mj-lt"/>
              </a:rPr>
              <a:t>Emily.A.Vuxton@usace.army.mil</a:t>
            </a:r>
            <a:endParaRPr lang="en-US" sz="3000" b="0" dirty="0">
              <a:latin typeface="+mj-lt"/>
            </a:endParaRPr>
          </a:p>
        </p:txBody>
      </p:sp>
      <p:sp>
        <p:nvSpPr>
          <p:cNvPr id="8" name="TextBox 7"/>
          <p:cNvSpPr txBox="1"/>
          <p:nvPr/>
        </p:nvSpPr>
        <p:spPr>
          <a:xfrm>
            <a:off x="300938" y="2002419"/>
            <a:ext cx="5926238" cy="1015663"/>
          </a:xfrm>
          <a:prstGeom prst="rect">
            <a:avLst/>
          </a:prstGeom>
          <a:noFill/>
        </p:spPr>
        <p:txBody>
          <a:bodyPr wrap="square" rtlCol="0">
            <a:spAutoFit/>
          </a:bodyPr>
          <a:lstStyle/>
          <a:p>
            <a:r>
              <a:rPr lang="en-US" sz="3000" b="0" dirty="0" smtClean="0">
                <a:latin typeface="+mj-lt"/>
              </a:rPr>
              <a:t>Lauren Leuck</a:t>
            </a:r>
          </a:p>
          <a:p>
            <a:r>
              <a:rPr lang="en-US" sz="3000" b="0" dirty="0" smtClean="0">
                <a:latin typeface="+mj-lt"/>
              </a:rPr>
              <a:t>Lauren.Leuck@usace.army.mil</a:t>
            </a:r>
            <a:endParaRPr lang="en-US" sz="3000" b="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Authority</a:t>
            </a:r>
            <a:endParaRPr lang="en-US" dirty="0"/>
          </a:p>
        </p:txBody>
      </p:sp>
      <p:sp>
        <p:nvSpPr>
          <p:cNvPr id="3" name="Content Placeholder 2"/>
          <p:cNvSpPr>
            <a:spLocks noGrp="1"/>
          </p:cNvSpPr>
          <p:nvPr>
            <p:ph idx="1"/>
          </p:nvPr>
        </p:nvSpPr>
        <p:spPr>
          <a:xfrm>
            <a:off x="341085" y="1063172"/>
            <a:ext cx="8229600" cy="777204"/>
          </a:xfrm>
        </p:spPr>
        <p:txBody>
          <a:bodyPr>
            <a:noAutofit/>
          </a:bodyPr>
          <a:lstStyle/>
          <a:p>
            <a:r>
              <a:rPr lang="en-US" sz="3000" dirty="0" smtClean="0"/>
              <a:t>Public Law 113-2 directed the </a:t>
            </a:r>
            <a:r>
              <a:rPr lang="en-US" sz="3000" dirty="0" smtClean="0">
                <a:cs typeface="Calibri" pitchFamily="34" charset="0"/>
              </a:rPr>
              <a:t>U.S. Army Corps of Engineers </a:t>
            </a:r>
            <a:r>
              <a:rPr lang="en-US" sz="3000" dirty="0" smtClean="0"/>
              <a:t>to:</a:t>
            </a:r>
          </a:p>
        </p:txBody>
      </p:sp>
      <p:sp>
        <p:nvSpPr>
          <p:cNvPr id="4" name="TextBox 3"/>
          <p:cNvSpPr txBox="1"/>
          <p:nvPr/>
        </p:nvSpPr>
        <p:spPr>
          <a:xfrm>
            <a:off x="1145894" y="2037144"/>
            <a:ext cx="6979533" cy="3816429"/>
          </a:xfrm>
          <a:prstGeom prst="rect">
            <a:avLst/>
          </a:prstGeom>
          <a:noFill/>
        </p:spPr>
        <p:txBody>
          <a:bodyPr wrap="square" rtlCol="0">
            <a:spAutoFit/>
          </a:bodyPr>
          <a:lstStyle/>
          <a:p>
            <a:pPr marL="0" lvl="2"/>
            <a:r>
              <a:rPr lang="en-US" sz="2800" b="0" i="1" dirty="0" smtClean="0">
                <a:latin typeface="+mn-lt"/>
              </a:rPr>
              <a:t>“conduct a comprehensive study to address the flood risks of vulnerable coastal populations in areas that were affected by Hurricane Sandy within the boundaries of the North Atlantic Division of the Corps… in coordination with other Federal agencies, and State, local and Tribal officials to ensure consistency with other plans to be developed.”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a:xfrm>
            <a:off x="0" y="0"/>
            <a:ext cx="9144000" cy="1143000"/>
          </a:xfrm>
        </p:spPr>
        <p:txBody>
          <a:bodyPr>
            <a:normAutofit/>
          </a:bodyPr>
          <a:lstStyle/>
          <a:p>
            <a:r>
              <a:rPr lang="en-US" sz="3800" b="1" dirty="0" smtClean="0">
                <a:latin typeface="Calibri" pitchFamily="34" charset="0"/>
                <a:cs typeface="Calibri" pitchFamily="34" charset="0"/>
              </a:rPr>
              <a:t>North Atlantic Coast Comprehensive Study</a:t>
            </a:r>
            <a:endParaRPr lang="en-US" sz="3800" dirty="0" smtClean="0">
              <a:latin typeface="Calibri" pitchFamily="34" charset="0"/>
              <a:cs typeface="Calibri" pitchFamily="34" charset="0"/>
            </a:endParaRPr>
          </a:p>
        </p:txBody>
      </p:sp>
      <p:sp>
        <p:nvSpPr>
          <p:cNvPr id="5123" name="Content Placeholder 6"/>
          <p:cNvSpPr>
            <a:spLocks noGrp="1"/>
          </p:cNvSpPr>
          <p:nvPr>
            <p:ph idx="1"/>
          </p:nvPr>
        </p:nvSpPr>
        <p:spPr>
          <a:xfrm>
            <a:off x="170727" y="1222094"/>
            <a:ext cx="4679066" cy="5410200"/>
          </a:xfrm>
        </p:spPr>
        <p:txBody>
          <a:bodyPr>
            <a:normAutofit/>
          </a:bodyPr>
          <a:lstStyle/>
          <a:p>
            <a:r>
              <a:rPr lang="en-US" sz="3400" dirty="0" smtClean="0">
                <a:latin typeface="Calibri" pitchFamily="34" charset="0"/>
                <a:cs typeface="Calibri" pitchFamily="34" charset="0"/>
              </a:rPr>
              <a:t>Study due to Congress by January 2015</a:t>
            </a:r>
          </a:p>
          <a:p>
            <a:r>
              <a:rPr lang="en-US" sz="3400" dirty="0" smtClean="0">
                <a:latin typeface="Calibri" pitchFamily="34" charset="0"/>
                <a:cs typeface="Calibri" pitchFamily="34" charset="0"/>
              </a:rPr>
              <a:t>Ensure study is consistent with interagency efforts</a:t>
            </a:r>
          </a:p>
          <a:p>
            <a:r>
              <a:rPr lang="en-US" sz="3400" b="1" u="sng" dirty="0" smtClean="0">
                <a:latin typeface="Calibri" pitchFamily="34" charset="0"/>
                <a:cs typeface="Calibri" pitchFamily="34" charset="0"/>
              </a:rPr>
              <a:t>Identify institutional barriers </a:t>
            </a:r>
            <a:r>
              <a:rPr lang="en-US" sz="3400" dirty="0" smtClean="0">
                <a:latin typeface="Calibri" pitchFamily="34" charset="0"/>
                <a:cs typeface="Calibri" pitchFamily="34" charset="0"/>
              </a:rPr>
              <a:t>and develop strategies to address them</a:t>
            </a:r>
          </a:p>
          <a:p>
            <a:pPr algn="just"/>
            <a:endParaRPr lang="en-US" sz="1800" dirty="0" smtClean="0">
              <a:latin typeface="Cambria" pitchFamily="18" charset="0"/>
            </a:endParaRPr>
          </a:p>
        </p:txBody>
      </p:sp>
      <p:sp>
        <p:nvSpPr>
          <p:cNvPr id="5124" name="Slide Number Placeholder 4"/>
          <p:cNvSpPr>
            <a:spLocks noGrp="1"/>
          </p:cNvSpPr>
          <p:nvPr>
            <p:ph type="sldNum" sz="quarter" idx="10"/>
          </p:nvPr>
        </p:nvSpPr>
        <p:spPr>
          <a:noFill/>
        </p:spPr>
        <p:txBody>
          <a:bodyPr/>
          <a:lstStyle/>
          <a:p>
            <a:fld id="{BB0FC92C-0E62-4276-8724-345EA208A3A4}" type="slidenum">
              <a:rPr lang="en-US" smtClean="0"/>
              <a:pPr/>
              <a:t>4</a:t>
            </a:fld>
            <a:endParaRPr lang="en-US" smtClean="0"/>
          </a:p>
        </p:txBody>
      </p:sp>
      <p:pic>
        <p:nvPicPr>
          <p:cNvPr id="5" name="Content Placeholder 3" descr="hurricane_sandy rockaway.jpg"/>
          <p:cNvPicPr>
            <a:picLocks/>
          </p:cNvPicPr>
          <p:nvPr/>
        </p:nvPicPr>
        <p:blipFill>
          <a:blip r:embed="rId3" cstate="print"/>
          <a:stretch>
            <a:fillRect/>
          </a:stretch>
        </p:blipFill>
        <p:spPr bwMode="auto">
          <a:xfrm>
            <a:off x="5372582" y="959735"/>
            <a:ext cx="3505200" cy="2286000"/>
          </a:xfrm>
          <a:prstGeom prst="roundRect">
            <a:avLst/>
          </a:prstGeom>
          <a:noFill/>
          <a:ln w="9525">
            <a:solidFill>
              <a:schemeClr val="tx1"/>
            </a:solidFill>
            <a:miter lim="800000"/>
            <a:headEnd/>
            <a:tailEnd/>
          </a:ln>
        </p:spPr>
      </p:pic>
      <p:pic>
        <p:nvPicPr>
          <p:cNvPr id="6" name="Content Placeholder 5" descr="IMG_0725.JPG"/>
          <p:cNvPicPr>
            <a:picLocks/>
          </p:cNvPicPr>
          <p:nvPr/>
        </p:nvPicPr>
        <p:blipFill>
          <a:blip r:embed="rId4" cstate="print"/>
          <a:stretch>
            <a:fillRect/>
          </a:stretch>
        </p:blipFill>
        <p:spPr bwMode="auto">
          <a:xfrm>
            <a:off x="5372582" y="3474335"/>
            <a:ext cx="3502152" cy="2286000"/>
          </a:xfrm>
          <a:prstGeom prst="round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Title 4"/>
          <p:cNvSpPr txBox="1">
            <a:spLocks/>
          </p:cNvSpPr>
          <p:nvPr/>
        </p:nvSpPr>
        <p:spPr>
          <a:xfrm>
            <a:off x="76200" y="152400"/>
            <a:ext cx="6324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strike="noStrike" kern="1200" cap="none" spc="0" normalizeH="0" baseline="0" noProof="0" dirty="0" smtClean="0">
                <a:ln>
                  <a:noFill/>
                </a:ln>
                <a:solidFill>
                  <a:schemeClr val="tx1"/>
                </a:solidFill>
                <a:effectLst/>
                <a:uLnTx/>
                <a:uFillTx/>
                <a:latin typeface="+mj-lt"/>
                <a:ea typeface="+mj-ea"/>
                <a:cs typeface="+mj-cs"/>
              </a:rPr>
              <a:t>Study Area</a:t>
            </a:r>
          </a:p>
        </p:txBody>
      </p:sp>
      <p:sp>
        <p:nvSpPr>
          <p:cNvPr id="6" name="Slide Number Placeholder 3"/>
          <p:cNvSpPr>
            <a:spLocks noGrp="1"/>
          </p:cNvSpPr>
          <p:nvPr>
            <p:ph type="sldNum" sz="quarter" idx="4294967295"/>
          </p:nvPr>
        </p:nvSpPr>
        <p:spPr>
          <a:xfrm>
            <a:off x="3657600" y="6381750"/>
            <a:ext cx="2133600" cy="476250"/>
          </a:xfrm>
          <a:prstGeom prst="rect">
            <a:avLst/>
          </a:prstGeom>
          <a:noFill/>
        </p:spPr>
        <p:txBody>
          <a:bodyPr/>
          <a:lstStyle/>
          <a:p>
            <a:fld id="{51141D66-521A-4EAF-B79B-F2049F877289}" type="slidenum">
              <a:rPr lang="en-US" smtClean="0"/>
              <a:pPr/>
              <a:t>5</a:t>
            </a:fld>
            <a:endParaRPr lang="en-US" smtClean="0"/>
          </a:p>
        </p:txBody>
      </p:sp>
      <p:pic>
        <p:nvPicPr>
          <p:cNvPr id="7" name="Content Placeholder 5" descr="NACCS Study Area.jpg"/>
          <p:cNvPicPr>
            <a:picLocks noGrp="1" noChangeAspect="1"/>
          </p:cNvPicPr>
          <p:nvPr>
            <p:ph idx="1"/>
          </p:nvPr>
        </p:nvPicPr>
        <p:blipFill>
          <a:blip r:embed="rId3" cstate="print"/>
          <a:srcRect/>
          <a:stretch>
            <a:fillRect/>
          </a:stretch>
        </p:blipFill>
        <p:spPr>
          <a:xfrm>
            <a:off x="1828800" y="1219200"/>
            <a:ext cx="5651500" cy="51228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Risk Reduction and Resilience</a:t>
            </a:r>
            <a:endParaRPr lang="en-US" dirty="0"/>
          </a:p>
        </p:txBody>
      </p:sp>
      <p:sp>
        <p:nvSpPr>
          <p:cNvPr id="3" name="Content Placeholder 2"/>
          <p:cNvSpPr>
            <a:spLocks noGrp="1"/>
          </p:cNvSpPr>
          <p:nvPr>
            <p:ph idx="1"/>
          </p:nvPr>
        </p:nvSpPr>
        <p:spPr>
          <a:xfrm>
            <a:off x="457200" y="1006997"/>
            <a:ext cx="4376057" cy="5220183"/>
          </a:xfrm>
        </p:spPr>
        <p:txBody>
          <a:bodyPr>
            <a:normAutofit fontScale="62500" lnSpcReduction="20000"/>
          </a:bodyPr>
          <a:lstStyle/>
          <a:p>
            <a:pPr marL="0" indent="0">
              <a:buNone/>
            </a:pPr>
            <a:r>
              <a:rPr lang="en-US" sz="3500" i="1" dirty="0" smtClean="0"/>
              <a:t>The USACE planning approach supports an</a:t>
            </a:r>
            <a:r>
              <a:rPr lang="en-US" i="1" dirty="0" smtClean="0"/>
              <a:t> </a:t>
            </a:r>
            <a:r>
              <a:rPr lang="en-US" sz="3800" b="1" i="1" dirty="0" smtClean="0">
                <a:solidFill>
                  <a:srgbClr val="006600"/>
                </a:solidFill>
                <a:effectLst>
                  <a:outerShdw blurRad="38100" dist="38100" dir="2700000" algn="tl">
                    <a:srgbClr val="000000">
                      <a:alpha val="43137"/>
                    </a:srgbClr>
                  </a:outerShdw>
                </a:effectLst>
              </a:rPr>
              <a:t>integrated approach </a:t>
            </a:r>
            <a:r>
              <a:rPr lang="en-US" sz="3500" i="1" dirty="0" smtClean="0"/>
              <a:t>to reducing coastal risks and increasing human and ecosystem community resilience through a combination of </a:t>
            </a:r>
            <a:r>
              <a:rPr lang="en-US" sz="3800" b="1" i="1" dirty="0" smtClean="0">
                <a:solidFill>
                  <a:srgbClr val="006600"/>
                </a:solidFill>
                <a:effectLst>
                  <a:outerShdw blurRad="38100" dist="38100" dir="2700000" algn="tl">
                    <a:srgbClr val="000000">
                      <a:alpha val="43137"/>
                    </a:srgbClr>
                  </a:outerShdw>
                </a:effectLst>
              </a:rPr>
              <a:t>natural, nature-based, non-structural and structural measures</a:t>
            </a:r>
            <a:r>
              <a:rPr lang="en-US" i="1" dirty="0" smtClean="0"/>
              <a:t>. </a:t>
            </a:r>
            <a:r>
              <a:rPr lang="en-US" sz="3500" i="1" dirty="0" smtClean="0"/>
              <a:t>This approach considers the engineering attributes of the component features and the dependencies and interactions among these features over both the short- and long-term. It also considers the</a:t>
            </a:r>
            <a:r>
              <a:rPr lang="en-US" i="1" dirty="0" smtClean="0"/>
              <a:t> </a:t>
            </a:r>
            <a:r>
              <a:rPr lang="en-US" sz="3800" b="1" i="1" dirty="0" smtClean="0">
                <a:solidFill>
                  <a:srgbClr val="006600"/>
                </a:solidFill>
                <a:effectLst>
                  <a:outerShdw blurRad="38100" dist="38100" dir="2700000" algn="tl">
                    <a:srgbClr val="000000">
                      <a:alpha val="43137"/>
                    </a:srgbClr>
                  </a:outerShdw>
                </a:effectLst>
              </a:rPr>
              <a:t>full range of environmental and social benefits </a:t>
            </a:r>
            <a:r>
              <a:rPr lang="en-US" sz="3500" i="1" dirty="0" smtClean="0"/>
              <a:t>produced by the component features.</a:t>
            </a:r>
          </a:p>
          <a:p>
            <a:endParaRPr lang="en-US" dirty="0" smtClean="0"/>
          </a:p>
        </p:txBody>
      </p:sp>
      <p:pic>
        <p:nvPicPr>
          <p:cNvPr id="2050" name="Picture 2"/>
          <p:cNvPicPr>
            <a:picLocks noChangeAspect="1" noChangeArrowheads="1"/>
          </p:cNvPicPr>
          <p:nvPr/>
        </p:nvPicPr>
        <p:blipFill>
          <a:blip r:embed="rId2" cstate="print"/>
          <a:srcRect l="39286" t="11810" r="23686" b="11163"/>
          <a:stretch>
            <a:fillRect/>
          </a:stretch>
        </p:blipFill>
        <p:spPr bwMode="auto">
          <a:xfrm>
            <a:off x="4991100" y="1059542"/>
            <a:ext cx="3904210" cy="5076145"/>
          </a:xfrm>
          <a:prstGeom prst="rect">
            <a:avLst/>
          </a:prstGeom>
          <a:noFill/>
          <a:ln w="9525">
            <a:solidFill>
              <a:schemeClr val="bg1"/>
            </a:solidFill>
            <a:miter lim="800000"/>
            <a:headEnd/>
            <a:tailEnd/>
          </a:ln>
          <a:effectLst>
            <a:outerShdw blurRad="190500" algn="ctr"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1964" t="28285" r="16071" b="9714"/>
          <a:stretch>
            <a:fillRect/>
          </a:stretch>
        </p:blipFill>
        <p:spPr bwMode="auto">
          <a:xfrm>
            <a:off x="203201" y="0"/>
            <a:ext cx="8823120" cy="6579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00"/>
            <a:ext cx="8966200" cy="723900"/>
          </a:xfrm>
        </p:spPr>
        <p:txBody>
          <a:bodyPr>
            <a:noAutofit/>
          </a:bodyPr>
          <a:lstStyle/>
          <a:p>
            <a:pPr algn="ctr"/>
            <a:r>
              <a:rPr lang="en-US" sz="3600" dirty="0" smtClean="0"/>
              <a:t>Key Definitions</a:t>
            </a:r>
            <a:endParaRPr lang="en-US" sz="3600" dirty="0"/>
          </a:p>
        </p:txBody>
      </p:sp>
      <p:sp>
        <p:nvSpPr>
          <p:cNvPr id="4198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 Box 1"/>
          <p:cNvSpPr txBox="1">
            <a:spLocks noChangeArrowheads="1"/>
          </p:cNvSpPr>
          <p:nvPr/>
        </p:nvSpPr>
        <p:spPr bwMode="auto">
          <a:xfrm>
            <a:off x="381000" y="856527"/>
            <a:ext cx="8172450" cy="5238348"/>
          </a:xfrm>
          <a:prstGeom prst="rect">
            <a:avLst/>
          </a:prstGeom>
          <a:solidFill>
            <a:schemeClr val="accent3">
              <a:lumMod val="40000"/>
              <a:lumOff val="60000"/>
            </a:schemeClr>
          </a:solidFill>
          <a:ln w="25400">
            <a:solidFill>
              <a:srgbClr val="0F243E"/>
            </a:solidFill>
            <a:miter lim="800000"/>
            <a:headEnd/>
            <a:tailEnd/>
          </a:ln>
          <a:effectLst>
            <a:outerShdw dist="107763" dir="2700000" algn="ctr" rotWithShape="0">
              <a:srgbClr val="808080">
                <a:alpha val="50000"/>
              </a:srgbClr>
            </a:outerShdw>
          </a:effectLst>
        </p:spPr>
        <p:txBody>
          <a:bodyPr vert="horz" wrap="square" lIns="91440" tIns="274320" rIns="91440" bIns="45720" numCol="1" anchor="ctr" anchorCtr="0" compatLnSpc="1">
            <a:prstTxWarp prst="textNoShape">
              <a:avLst/>
            </a:prstTxWarp>
          </a:bodyPr>
          <a:lstStyle/>
          <a:p>
            <a:r>
              <a:rPr lang="en-US" sz="2400" dirty="0" smtClean="0">
                <a:solidFill>
                  <a:srgbClr val="006837"/>
                </a:solidFill>
              </a:rPr>
              <a:t>Natural and Nature-Based Features </a:t>
            </a:r>
          </a:p>
          <a:p>
            <a:endParaRPr lang="en-US" dirty="0" smtClean="0"/>
          </a:p>
          <a:p>
            <a:r>
              <a:rPr lang="en-US" u="sng" dirty="0" smtClean="0"/>
              <a:t>Natural features </a:t>
            </a:r>
            <a:r>
              <a:rPr lang="en-US" dirty="0" smtClean="0"/>
              <a:t>are created and evolve over time through the actions of physical, biological, geologic, and chemical processes operating in nature. Natural coastal features take a variety of forms, including reefs (e.g., coral and oyster), barrier islands, dunes, beaches, wetlands, and maritime forests. </a:t>
            </a:r>
          </a:p>
          <a:p>
            <a:endParaRPr lang="en-US" u="sng" dirty="0" smtClean="0"/>
          </a:p>
          <a:p>
            <a:r>
              <a:rPr lang="en-US" u="sng" dirty="0" smtClean="0"/>
              <a:t>Nature-based features </a:t>
            </a:r>
            <a:r>
              <a:rPr lang="en-US" dirty="0" smtClean="0"/>
              <a:t>are those that may mimic characteristics of natural features but are created by human design, engineering, and construction to provide specific services such as coastal risk reduction. </a:t>
            </a:r>
            <a:endParaRPr kumimoji="0" lang="en-US" i="0" u="none" strike="noStrike" cap="none" normalizeH="0" baseline="0" dirty="0" smtClean="0" bmk="">
              <a:ln>
                <a:noFill/>
              </a:ln>
              <a:solidFill>
                <a:schemeClr val="tx1"/>
              </a:solidFill>
              <a:effectLst/>
              <a:latin typeface="Arial" pitchFamily="34" charset="0"/>
              <a:ea typeface="Times New Roman" pitchFamily="18" charset="0"/>
              <a:cs typeface="Calibri" pitchFamily="34" charset="0"/>
            </a:endParaRPr>
          </a:p>
          <a:p>
            <a:pPr lvl="0"/>
            <a:endParaRPr lang="en-US" b="0" dirty="0" smtClean="0" bmk="">
              <a:latin typeface="Arial" pitchFamily="34" charset="0"/>
            </a:endParaRPr>
          </a:p>
          <a:p>
            <a:pPr lvl="0">
              <a:tabLst>
                <a:tab pos="6858000" algn="l"/>
              </a:tabLst>
            </a:pPr>
            <a:r>
              <a:rPr lang="en-US" dirty="0" smtClean="0"/>
              <a:t>The relationships and interactions among the natural and built features comprising the coastal system are important variables determining coastal vulnerability, reliability, risk, and resilience.</a:t>
            </a:r>
            <a:r>
              <a:rPr lang="en-US" b="0" dirty="0" smtClean="0"/>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UUExQVEhQWGBQXFxUVFxcXFxgYFhgXGBkYFhYXGyYeGBokGhcXIDIgIycrLCwsFh4xNTAqNSYrLSkBCQoKDgwOGg8PGiwkHyUxMi4yMikpNCosLCw0LS0sMC4uNCwvLCwsNCwsLSotLC0vLywvLSksLDQvKS0sLCwsLP/AABEIAP8AxQMBIgACEQEDEQH/xAAcAAABBAMBAAAAAAAAAAAAAAAABAUGBwIDCAH/xABKEAACAQMBBAYHAwgIBgEFAAABAgMABBESBSExQQYHE1FhkRQiMnFygaEjQrE0UoKSorLB0RU1YnOzwuHwJDNDg9LxUxYXJUST/8QAGgEAAgMBAQAAAAAAAAAAAAAAAAQCAwUGAf/EADYRAAEDAgMECQQBBAMBAAAAAAEAAgMEERIhMQVBUXETImGBobHB0fAUMpHh8SMzNEIVQ1Ji/9oADAMBAAIRAxEAPwC8aKKKEIooooQiiiihCKKKKEIooooQiiiihCKKKKEIooooQiiiihCKKKKEIooooQiiiihCKKKKEIooooQisZHABJ4Csqa7+51HA4D6mlKupFPHi37lZGzGbJdFeK3PHgd1bqYM1sjnZeBI/wB91ZUW2DpI38K91PwKe6KbE2m3MA/St67TXmCPrWizaNO//a3NUmF43JZRWhb1D94fPd+NbVkB4EH5022WN/2uB71AtI1CyoooqxRRRRRQhFFGawMyjiR5iolwbqV7a6zopO18g5591an2oOQJ9+6l31kDNXjz8lMRvO5La8JpsfaLHhgf78aTPITxJPvpCTa8Y+wE+CtbTnencXa5xnJPl51uphp2s7nUN/Ecf51Oh2gZ3Fj8juXksWEXCUUUUVrJdFFFFCEUUVhNKFBJqLnBoJOi9AvktF9c6RgcT9BTBtXaaW8LyyHCIMnvPcB4k4A99LZJCxJPE1TXWR0s9Jm7GM5hiJ3jg78C3iBvA+Z5iuaOKvqP/keXufmivmlFLFff6pg2n0lmmuWuNbRux3aGK6VHsqCOQHnvPOnjZ3WfexYDMsw7pF3/AKy4PnmolRW86nicA0tFlzjZ5GnEHFWlY9cUZ/50Dr4xsHHk2n8af7PrGsZP+t2Z7pFZfrjT9ao6vaSfsuB2lxyPunGbSmbrY/OxdE2224JPYnif4ZEP0BpYK5sSIsRgFiSAMDOSeAHefCpCeh20YU7QRSooGfUYagPhRtX0pOTZjG/9luf8pyPaT3f9d+X8K8816JD3nzNVBsrYu1JFRo7oqHUOoNy2rSRkHRkkbq1ba2htGzClr0Saiy4jl7QqVxnVld3GqBQkuwtkF1ca6zcTmGyuXtT3nzNedoe8+dU90d23tG7Z8XfZRxrqklkCaVH6u87j5Gt+2b6/jhM8W0FuYQQrNEVUox4BlxnfQaKQOwF4v3+y9Fc0txhht3e6tkmjFU9bWu2J4lmjlmkjcEgrOAdxIPq6geINMl5bX5do5Bcu6gMyEyOQp4EgE7vGvW7ODjbpBkoO2gQL9GVed1tGKMZkkjj+N1X8TTLe9YVjH/1w57owz/UDT9ao6WIqcMCp7iMH61jTjNkx/wCzieWXulX7Vf8A6tA+dys/aPXCg3QQMx/OlYKP1VyT5ioltbrAvLjIMvZqfuxeoPmQdR+ZqOUU9FRQR6N/OaSkrJpNXfjJWX1W9Ld/okrccmFj38Wjz5kfMd1WfBMVOR/7Fc0RSlWDKSrAggjcQRvBB781enQvpOL23DHAlTCyr/a5MB3Nx8xyrL2hTmJ4nj/g8VqbPqcbeif3clPEcEAjgayps2fc4Ok8Dw99OdbFJUCojDhrv5q6RmA2RRRRTSrRTTe3Oo7uA4fzpTtC5wNI4nj7qj23dtJawPNJwUbhzZj7KjxJ8t55VgbSqS93QR9/PgmomhoxuUb6yelno0PYRnE0oOSOKRncT4E7wPmeQqnKV7U2k9xK8shy7nJ7h3AdwAwB7qd9i9Eu1h9Inmjt7fJXUTqdiPuqg57juO/ng0/BEykis7Xf2lYM8j6qS408go8q5OBvJ5VlLCVOGBU9xBB8jU3sZYLWC4vbVWJDx28DTAFlYrqkkxwyQd3lzIrDaW0Df7LeebBntpVXtAACySYGDgY4t+yO81L6g4vtyuB23PZ4KP04trna/ZbmheiFlC0MdxcytLMIyiwx4AEhwpJYHn893ClPRvo4Ir+7t9Edw0ULtF2iqQX9QpkHcD6+D86kI25FHd2sDxIJJLaILckKXRmBCKMjhkHnxYVGeh1lM15fxSEmdre4RmJ4uzKM57snOe6kBJI5ji47t/PUWT3Rxte0NG/dy0N1q2rtu6trq39LaORY2WYRRCMKvtLgFVGGAycZI4Ur9Pspbhpor+6tZpCd7rlV1/dJG4KM7sndu37qZrzoylkEkmmgmcOmbaNsllzlgzfdGBjhzpYLXZMknbGeWJSdRtuzOe8orKCNOd27lzFXFsZALb6Wu1uR7s/btVIc8Eh1uNnHMd+Xzcsuh+xnttsxwyY1J2m8cCDExBB7iCKh95/zH+JvxNSdemw/pP00xkqAyrGCAdOgouTwHHJ41FZnyxPeSfM01C1+PE8f6j853S0rmYMLDvP4ysnno10gkte1IiWaFwqyo4JQjJ05I9k7yN/HJ3U7xWtpfxTdhC9pPFG02kOXicJxG/gd+7cOPPfTTsDpCbVXjkiWa3mALxvldWMgMjYyCCDv8ORGaX3nSy3jgkisrYwGYaZJHcu2k8VXJOAeHH5ZwRXKxxfdjTfLMHLvH6Ksjc0Ms5wtnkRn3fynV1g/oqx7eWaH8oKGIZydbH1uYHDh31o6tbqWW6mJdnk9FdVZmJIwyaRqPcTSa26RWMtpBbXUc69jq0yRMp3scscHG7PLBrZ0Y2jaQXVz2cjJC1u8cbS+0ztpP3Vwu8Hj3DvqhzHCN7S03zOmWu5XNeMbHAi2W/PTenu6eeCyZ9p9nK6SRGAP2bud47RTgYKlM8eWfCox046PLFeKIF+yuAjxBeGW9Uqvzwcf2hSm5VrrY8b51PaSMjcz2b4IJ54BKj3Ke6pV0KSO7tbWSQ+vZO439wX1c+ABQ++Oqw404MnaQQNOzLu8VYWic9H2AgnXt+dihO3ehZgNyUlWRLYxB8jS32vsgDeCRkA7xxqNVNrK6a6tdqPzlltmGf7UxwPkMD5U5bZ6Trs2dLOGNDBGqduCoLSlgC2Seekg7+ZxwGKZZPIOoRid+NwJ8SlnwRnrg2b+d5A8Aq2p46K9Ims7hZVyV9mRfzkPEe8cR4j30+2HQ2K8tfSEkW1keWRFjc/ZE5LKik+spxu5508Kiu1NlyW8rRSrpdeI48d4II4gimBJHNeM94VBjkhtIO4roa0ullRZEIZHAZWHMHhT3ZXOoYPEfXxqleq7pZ2b+iSn1HOYifuueKe5uXj8VWxDKVIIrCY51BUWP2nxH6XRRyNqYsQ19U90VjHIGAI50V04IIuEsk19a6hqHEfUVHdubGS6geGTgw3HmrD2WHiD/Ec6ltNN9DpbdwO/+dYW06fAROzLj7pqJwcCxy5p2jYPBK8Ugw6MVI93MeB4jwIqZbPu4ItkRPND6QPSZNKaiq6tJ3vjiMA7qWdbuxMNHcqPa+zf3gZQ/NdQ/RFMF5cL/Q8Cal1+kSPoz62nSy6sd2d2aa6QVEUbuJzt3rE6M08j28Bl4JfsmL06wuoYlVZhOLlIVwBpYaSqZ5AZ/Z761bVtDZbLFvL6s9zKJGjyCUjQDGrHAlgPM9xqIwzsjBlYqw4MpII9xG8UTTM5LMxZjxLEkn3k7zV/05xa9W97b7/M1T04w6da1uy3zJPPSXpELiaKSNWTso4owTjJMZJ1buG88MnhTbf7UlmkaSRyzvjUdwzjgCBgYFJKKvZG1gAA0VLpHOJJOqKKKKmq0Uq2Zs955kiQZZ2CjwzxJ8AMk+ApLVq9VvRUxr6VKMM4xEDxCHi/6W7HhnvpaqnEEZdv3c0zTQGaQN3b+S39YXRVPQEMa77VVAON5j3Bs/R/k3fVSV0hdrmNwFDkq3qE4Dbj6pODgHh8652vynaN2asiZ3I5yy/2SeeDkfKkdlTOe0tO71Tu04mscHDek9e15RWuslZJIRwJGQQcHG48R7qcdldIZrdJo4yAsy6XBGeRGVPI4Y7/ABpsoqLmhwsQpNcWm4KkOwduxw2l1GdXaS9iY92VzE+rBOcjy5VIukfReTaMyXdppkjmCB8sAYmUBTqB7gBwydx3bxmvK2w3ToCFZlB4hWIz78HfS74Di6Rhse3Mbh6BXsnGHA8XHZlx9yrCjtoIdl9jd6igu5Iy8BB0soOHGfaXcd3HfwyKgF9cl3OXaQD1VZiSdC7l4+HKpHsXb9s9oLK6R0TWZFmjOSrHO9kIO7Bxu5cudM20dlKtz2MEguATGEdRgMXCkDGTzbHyNQgbge4Ove5PZbiOHJWTnG1pba2Q7eSl3Vb0W7V/SpBlIziMHnIOLe5fxPhVtwQFjgfM037I2atvBHCvBFC57zzb3k5PzqRWUGlfE7zWSxpr6kk/aPL9rcijFNCGjX1W6OMKMDhXlZ0V0oAaLBL6opLtGPKZ7t/8KVVhOuVI8DVNQzpInN7FJhs4FQjprs3t7GdMZIUuvxR+uMe/BHzqha6VK53Hga5vvINEjp+azL+qSP4VkbIfdrmd6V2qyzmu7lvj2NOwBWGUg4IIjcgg8CCBXsuw7hVLNBMqgZJMbgAd5JG4VdPQTa/pFlG2nRoAixnOezVV1cBjPdSbrH2v2Fkw06u2zDxxp1Kx1cN/Dh41MbQkM3RYM721UTQRiLpcWVr6KkaVWezJZs9lFJLjGdCM2M5xnSN3A+VJqkfQ/pk1h2mIxIJNGcsVICauGAfzvpWpKXhpLBcrMiDC4B5sEhXoleH/APVn/wD5uPxFN93ZvE5SRSjrjKsMEZAIyPcRV8dKtum0tWnVA5BQAE4HrMBk499Ujt3a5urh5mUIXxlVzgYULuz7qTo6mSou4tAHqm6umjgsA4k+ib6vXoPtGae2SSQaV0oiDOWbQNLyMf7TcBy0881T3RrYhu7lIQwUMSWJI3Ku9sd7Y4D+Gav+3t1jRUQaVUBVA5ADAHlSm1pG2DN+vIftN7Ljdcv3ea2VTvWh0d7C4EyDEc+SccpB7X63te/V3VcVQrrM2ZcPAWiOuIL9rEVDY0nUJU3ZDDeDg8PnWds+UxzDPI5J+ujD4TloqdooorrFyyKW2Gxp5/8AlRSS+KKSB7yBgVMervoMtwPSLgZiBIROTkcWb+yDuxzIOdw32Ft3b0FhCGcYHspGgGSRyUbgAO/gPKsyevwP6KJuJy0oKHEzpJDYKlZ+il2gy1tMB39mx/AGkENjI5IWN2I4hVYke8AbqsdOuQat9sQveJQW8tAH1qb7D21Ddx9tCc59VsjDqRv0v557t+6q5K2eFt5I/H+VZHRwSm0cngufZYipKsCrDiCCCPeDwqV9V+ze1vlYjIiVpPnuVfq2f0aQdPP6xufj/wAq1L+pu23XL+MSD5B2P4jypiqlP0pfxA8UvTRD6kM4HyVm28epgPGnqmvZq+v7gf4U6VVslloi7iVt1B61kUUUVrpdFeNwNe1jKfVPuNRcbAlehMQrnrpH+V3GP/mm/wARq6GFc47Rn1zSP+c7t+sxP8a5/ZA6zjyVe1j1Wjmrd6qfyAf3sn+Wk3W/+Rxf3w/w5K39VB/4D/uyfglaOt/8ji/vh/hyVS3/ADu9Wn/C7lUVFFFdKucV09ZX9Wv8UP74qlqunrK/q1/ih/fFUtWXsr+yefstPaf94cvdTXqx2ahna4lZAkOAoJGTI+5cLxO7OOeorjNXFVd9W3Qkx4up1w+PskYb1B++RyJG4DkMnmMWJWTtGQPmNjey1NnxlkIuLIpLtKyEsTISQSDhgWBVsbmBUgjB7jSqikASDcJ4gEWK5x2hYPBK8Ug0uhKke7mO8EYIPcRSepp1nXDGdUlhVZFAxOpP2qb8erjAxu5nBDDeCKhVdnBIZIw471yEzBG8tC6A6IoosbYLw7GM/MqC37RNQrrhsXJglAJjAZD3KxIIz7wP2ay6sOmChRaTNpIJ7FjwOo5MZPI5JI7845DNi3VqkiMjqHRhhlO8EVzhLqSpxOG894K6ABtVTYWn9ELm2pb1d9J47OWUzMwR0Awqlssrbtw8C3nSnph1cSW+ZbfMsPEji8fvx7S+I4c++oTXQXjqoiAcisK0lLICRmE69KdopPdzSx5KO2VyMHGAN45cKsTqeH/DTf3v+Rf9aqarQ6m5/UuE7mjb9YMP8opbaDMNKWjdZMUL8VTc77q09me0fd/EU5U1bOPr+8GnWvdlG9P3la8/3oooorUVCK03jYRvdjz3VupHtN/VA7z+FLVb8EDz2KcYu4KOdIr/ALC1ml4FI3I+LGF/aIrnmri62NoaLMRg75ZFH6KeufqE86p2s/ZUdoi7ifL4UhtR95Q3gFcnVP8AkH/dk/BKT9b5/wCEi/vh/hyUo6p/yD/uyfglJut/8ki/vh/hvSDf8/vTp/wu5VJRRRXSrnVdPWV/Vr/FD++KqLZFy8cyNGqs+oBQ6hl1HcNx3Zyd3cat7rK/q1/ih/fFVLsHZUlxOkUWQ5IOoZ9QDeXJHADj5c6yNnECndi0ufILW2hc1Dba2Hmr52Zc5AjaQSzRqolK8A5G8bhgHOfV44xml1Idi7HS1hWKPgvEnizH2mbxJ/lypdXPPtiOHRbzL4Ri1RRRRUVJRHrB9DeLs7l+ycDXE+kkg50nTyflqXOcYPdVN3EYVmCsHAJAYAgMO8BgCPmKvfpb0bW9tzHuDj1o2PJh3+BG4+/PKqJu7RonZHGGU4IyDv8AeNx+VdHsp7TGWgm/D2XP7Ta4PDiMuPutVWD0O6zTHpiuyXTcFm4svx82Hjx9/KvaK0ZoGTNwvCz4Z3wuxMK6UhmV1DKQykZDKcgg8wRxqE9MerZJ9UttiObiU4JIf8rHv4Hn31AuinTOaybAJeEn1oid3vQ/db6HnV07I2vHcxLLE2pT5qeasORHd/CudlhmoX4mnLj6Fb8csVazC4Z/NFz1c2zRuyOpR1OGUjBBHI1MuqW/0XjRn/qxkD4kIYfs66lPWX0UE8JuIx9rEMtj78Y4g+K8R4ZHdVY9HNodhdwy8Asik/CThv2Sa2BKKymdbW3isoxmkqG309F0VaNh19+PPdTzTCDT6jZAPfS2x39VzO/5+Ft1AzBXtFFFbiVRTZtJ8sB3D8f9inOmSd9TE95/9VkbWkwxBnE+XwJinF3XVRdb1/quYohwjjyfikP/AIqvnUCp56YbQ7a9nfiNZUfCnqD6L9aZqcpY+jha3sXPVL8crndquTqn/IP+7J+CUm63/wAki/vh/hvR1Q3ga1kj+8kpbHg6rg+at5U59Y+xmuLJtA1PGwkCjiQoIYDx0sT8qwSQyuu7itsDHRWbwVI16BXlOnRrY7XN1FEoJBYFj3IDlifl9SO+ukc4NBcdy55rS4hoVr9Zv9XSfFF++KgvV/f3Acw2scYd2VnndSxSMYyDvxpzy4kn5iada12FsdJ4ySIAPhJcn6fUUv6B7BS2tEK6tcqpJIWyDqK8NJ9kDOK52KURUZuL3OXDcugkiMlWLG1hmpBEhCgEliAAWOMnHM43ZPhWdJb7aUcKO8jhVQZbJ3jPDdxyeQ58qisXWMk9zbwWykiRh2jOMaV0klVGfa3bzw3bs8RnsgkkBLRkPwnnzMjsCc1NKKZOmW0mt7KaVDpdQmk+JdR/GmrZ/WjZyJl2aJgASrKTk7s6CudX0OOVesp5HsxtFxe2SHTxsfgcbHVTCqa6ytnwLcNJCyhixWaH2WV8atYU8VYb8jdn4qtbZe3YLhDJDIroDgneuD4hgCKgnWps+B4kukdTIW7L1SGEgGc7xzXB3/I8qb2eTHPZ1xu/lKV4EkF22O/+FWeK8q6+jWz+32OkXDtIZFz3Fi4B88VTFxbsjMjgqykhlPEEcQa3qepEznNtYtNliT0xia1173C11K+rnb7W92iZ+zmIRhy1Hcje8MQPcTUUp76GbLae9hVQcK6yMe5UIYk+QHvIqyoDXRODtLKunLhK0t1ur7Kg7jvB3EeBrm+8jCyOo4BmA9wJA+lX90j2uLW2lmPFVOkd7nco8yPlmufCaydkNNnu3ZLU2q4Xa3eug+jN/wBvaQSZyWjXPxAaW/aBqU2D5QeG6qx6pNoa7R4yd8Uhx8LjUP2tdWLst95Hzqql/oVpZuNx6hPtd0sDXJxooorpEutVy+EJ8KjW177sYJZf/jR2+agkDzxT9tN/VA7z+FQLrLvhHYlScCWSND8OdbfRD51zteelqmx8LeP6TLT0cLnqlCe+vKnvSHZGzbSTQ8N4QQGWRXTQwIzlWY7692T0f2ddJK0aXiCON3LyFOzGkcCy5yeeO4GtP6tuHHhNuX7WB9K7FhuLqNdFOkjWU4kUalI0yJ+cp7vEHeD/ADNXfsfbcN1GJIXDjmPvKe5l4qa53rbb3TxtqRmRhwZSVPmN9V1dC2o6wNirKWtdB1SLhXftXoBZ3Dl2j0sd5MbFMnvIG7PjilFnsy02dEzKEhX7zscs2ORY7z8I+QqnP/rK9xj0qb9c58+NN15tCSU6pZHkPe7Fj8sndSo2dM4YXydVNGviacTI8099N+lRvZ8rkRJlYweODxYjvOB7gBTfN0mum06riY6fZ+0YY3Y5HjjnTZRWqyFjWhoGQWW6V7nFxOZWTyEnJJJ7yc0/9AP6xt/jb9x6j1SHq/H/AORt/ib6I9eVH9p/I+S9g/ut5jzVm9Zf9Wy++L/ESqSq8usVM7Nn8BGfKRCfpVG1n7J/snn6BPbU/vDl6lbYLt01BGZQwKsFJGpTxVscR4GvDdPoEeptAbUEydIYjBIHAHG6tVFatgsy5V49D7xYtlQyOcIkbMxwTgBmzuG81hfbBsdqL2qkM2AO0ibDjuDqR9GGapxdrTBOzE0ojwRoDtpweI05xjed3jWq2unjbVG7Iw+8rFT5jfWT/wAc4Oc9r7OJvktX/kG4QxzLiys//wCzsOfyiTHdpTPn/pUj2fsy02XCTqEan2pJDl3I4Dx8FUfKqkXpzfAY9Jkx4kE+ZGaary/kmbVK7yN3uxY/XhQaKol6ssmXZ8CBWQR5xMz7VIenHTM3rhUBWBCdIPFjw1sO/G4DkCe+otUm6A7KjuLiRJEEmIZGQMTjWCunOCM8TuNZv0BuPRFlEcxmMhQw9mcqoUnX3kE4HDnTjJIYP6QytbxSj2Szf1Tne/gnLqjv9N1JEeEkeR8UZyP2S9XFZvhx5edVJsvY4sVsLiSNoZzcGOTUTvRw6glc4HqkeVWqDWJWyATiZnwgraoWkRGN3y+afqK8RsgHvryuoBuLhVpv2m3rAdw/H/1VV9a82uW0gzgMSzeGplQH5YarR2h7fyFU51qylb+E5xpijIOM4+0kOcc+Fc7H165x4X8rKdWcNN+E/wCzVS1kFl/SLuwYIsLwBwCcEAMQcDBHPArHaaxXZntzd3EjwpKzQhVijzHu36YxqAbHOm682Db3d6X/AKRj7eQrhYEI9ZVC+q3aHfhe+tuydgWi3EsEN3cm50So+7SN3tBmMfDUBwO/v30WYOvc4rX+3fvOgy+XVILj1bDDe33buGuqrGiiiugWCiiiihCKUWVhJMwSJGkY/dQFj9OXjSet9tfSR57N3TVjOhmXOOGcHfXjr2yXrbXzU32L1STPhrhxCPzF9d/n91fM+6rB2B0St7MfYp6xGDI3rOR3Z5DwAAqjX21ORgzzEdxkfHlmtMV9Ipysjqe8MwPmDWZNSTzZOky4AZea0oqqCHNsefEnNdHSIGBBAYEYIIyCDxBB4iobt3qst5stDm3fuUZjP6B9n9EgeFVjJ0pu2Gk3M5Hd2j/z30g9MfVq1vq/O1HPnnNUw7OmiN2yW7ldNtCKUWcy6d+kHQy5s98qZjzgSJ6yeGea/MCmKt730hBBkcg8QWYg787xnfvGa0Vrxh4HXNz2LJeWk9QWHaiiiipqCKKKKEKSdAYGe7wJXhAjkZ2jxr0KASqkjcTgb/fUqim/pKF2tJ7m1eJkDdtcSFGRs+sSGODuPDu8ciKdA7ns7rV2sMJ7NwGnGUJJUaT6y7yM8+Rqdsl0kbCOxsLmJ8avRyAHC7xqVtzY5cayKs2luNcrXyHbrkfytalF4+zO/ppmFCulNqYYkU3/AKY5fJRXLqhCnDZLHfvxyq5dnXfawxyfnoj/AKyg/wAapLpRtWOTTGLJbKRGOsDcTkcCCoI7/nVu9Ds+gW2ePZR+WN30xSte09Cwu1ueHpkmaFw6V4bpYcfXNS+xbKDy8q9rDZ3sfM0Vt0pvAwngFbJ9xSbaa+sD3j8Kqfri2ecwTAbsNGT7vXX8X8quHaEWVzzG/wCXP/fhUW6T7EF3bSQnAJGUJ5Ou9T7s7j4E1izn6atxnQ+uqskZ01OWDVVB0Y6IXVzpmtyihG3OXA0uuCNwy2eB4c6sa2uTIxha5thcuumRrSItLhdx1SEkJjvYbuWDiqnsJ5redQr9i6SDOokKrg6TrHcN4Phmp5t6YSXLWdiqrLOQbudM44DUAc7k4lscS2OJNNVbHPeLkWtcG2nO98vNZlK5rWGwN72IvryUX290ZXM0tmGltYiqM/HDBfWIP3kBx63LV3YNRurghZLYwSJcwps6KN10htTTuchsrjDNqwd3DB3b6jWw/QprSeSa0Cpb6cPG7CR+0ZsA7wMjcN5NWRVbg3MEgWHbwzvbPjbiq5aUF2RAJvy45a5eygdFS3aPRONrWO5tu0ImnMSRvpJwWdUORzyoHPjWF90CdLyO0WVGkkQuGKsqjAc4OMn7h+lNCpjO/j4apY00g3cPHRRWipJd9AblGRV7KXtGKKY5VI1BWbBzjBwjce6miDY0ziQrGzCIgSYx6pJIGRx4gj5VY2aNwuCFW6J7TYgpFRTvL0SvF420/wAo2P4A0hsdnSzNpijeRsZwiljjvOOAr0SNIuCF4WOBsQk1FK4tkzM7IsUjOntKEYsvL1lAyPnWN3s6WLHaxvHnONasucccagM8R51LEL2uvMJteyTUUpudnSRqjujIsg1IxGAwGN6943jzp3foNdi29J7Mdnp141DWExnUV7sb+/wqDpWNtcjNSEb3XsDko/RUri6uLhkRlktyZFDonaYd1I1eqCoHDxry36CMz2a9pj0kSFspjsuy9tTk72G8ct4qv6qL/wBfNfQqz6aX/wA/PhUVrOKFmIVQWJ4ADJPyqWWGxtnvdwIkss0cjvGysNDKQBobUOKsTjGBzp02PMLW2aRY012s7wXQCjMsEh05bPEg4x8J7zUH1QA6oN+3LiPMW7wpspr6kW7M/mS2HZx2ZaAiGO7LEemK2l1j3ZRTjLKRq9o7uJ5ikFtLs2Uh4pZtmS8SAWZP0WG8eY91Jds9rs677WB9cM47RGbLLLG28pJn2sZxv34IO4mtG3dn20kJuYD6O4KrJavnIZxkGHd7BGTv3YHLcKWYy9nEnrbx5EZjsTDn2uAB1dx8wcj2rf082vHeXMS2+ZSqLH2hGDIxbduwOZ7hvY43VcNhaiKKOMcERE/VUL/Cqp6rejZln9IcfZwn1c/ekxux8IOr36auGCLUwH+8Vn11sTKePO3mVoUIJDp37/JOtmmEXz899FbgKK6SNmBgaNwsvCbm6KaLu20HwPD+VO9YSxBhg0rWUoqGW3jRWRyYCqs6e9AvSczwACcD1l4CQDhv5OOGTx4Gq4sttS2sdxAECNKAjsVKypg+sueIBGQR45roW4tSniO+mHb3RO3ux9qnr4wJF9Vx+lzHgcisaGrdB/RqG3A8PcKE9H0h6SE2Pmqh2zdobCxjVlZk9JLqDvUs6kahyyKUyHstjKOBuLlm96RLj94CnvaHU9ID9jOjDkJAVP6y5B8hTVf9ANpBFQqZUTOlVlVgurGdKsQRnA4CtFs0DwAHjW+eXE+azXQzNJJYdLZZ8B5KebAmigsoUkG+GCG43/nSGTGB+dqyB4kU0mTV0gYnhDCc+GIt/wBZKit9d7QEivPBIQoiUr2TKjLC5dFbQMY1Hl4V7Y9NFW8uLiaEkzoYyivp0hgobBIznCjuxmlm0ruu4Z3B0PG37TBqW9VpysRqOF/0lHRO3hG1ofR5Wmjw7lnUoc9nJkEc8ZG/xp+6RbO7CLaciexOtpIhHDLyNqwfiyf0hUd2Pt2xt7oTRRzxoIpBh8Oe0bAGMHcunO/xrbcdL0k2OLZmPbqY004PrIjBgdWMblAGM59WrJI5HStcAbdUG/O98uXioRvjEbmki/WItytbxWy429cJsmCQTyiRrmQF9bFioVvVJJ3jPI1r2RetabIeaE6JZrhY9YxkKi6sDPub9Y027Rv4zsu2iV1MiyzM6DioYtpJ99Kujs8NxZSWc0y27CVZo5H9nhpZTvHLPP73hVpjAYSRlizy3XVYeS8AHPDlnvspnCTJc9shEUlxs0vq4BXBTDE8gMjf3LVcdJ7ydpBHPcLdFBlWRg6euASFYAZ4DPuqWJ0iga8kRJFWCOye2idyFDnC79/ed36OahGwY0NzCJGVE1oXZjgBQQWyfcCPnUaWMsJc4aAbs9/oval4eA0HU8cvl1P+ney0FhEg3vZiBZB3LKmk+bKprdt3YktxtCZI7lIA0EUYRuLxsCzKijiAUYnHfSa96Y2U73kbJ2XbIyG4LO4kMfqxERqDpHMEd3jWjZ/TO0PYXM3ael28Zj0KMrL6pUEtjA4k8t5PHdSzWzNaOqbi+6+tj5g8r5phzoi77hbLfbS48iOdk99H9lxzQ7Nld9MkAlVE3AyFCVxk92jOPfSXZO1taW88o0GO+njcfmC5D7j4BpFHyqKr0uRba2VdYnguHm4DRpZmYqDnPPu5mld5teS5W6jgs5ily6ScGbQ64LEaUwdRAPHmakad9zi0ue4XN/A3URO2ww62/JsPUWTTJ0euLe6l0ISbU9seX2aMCrjPEYwd3j3VOp9j/a3k4x6Fd2pkMmRgSYBG7Oc5y36XfTQbDbNxb9g64jIClnMauyj7rNnUR8snnmvbTqpuiuiS5RE46FMjjPwnSuanLI12b5Gg6ZZ5ZeNxkoxxuGTGOI1zyzz8LHNNvR7pfBHadldRekNC4e3UjdlgcgngFB378+1w3CsdmbBuNr3LTyDs42I1yAYXCgAJGD7RwAOeOZ75nsfqrtYiGkLXBHJ8Kn6g4+4kipnFEAAqjAG4KBgAdwA4Clpa2NjiYBmd53ch8zTEVHI8ATHIbhv5lJ9nbPSCNYol0oowB/EnmSd5PMmn2xttIyeJ+grC0scb248h3f60tprZ9E5p6aXXd7lNyyC2BuiKKKK2ksiiiihC8IpLLs5Tw9X8KV0VTLBHMLPF1Jri3RNT7Ocdx9x/nWprZhxU+X8qeqKzX7IiP2khXCodvTDw8K03Fmkntor/ABKG/EVIyM1ra1U/dH4Us7ZDxmx/hb3U/qAdQoXddCrKT2raL9EaP3CKa7jqssm4LInwyE/v5qxG2encR861PsscifnvqP0dbH9rr8ne6gRTu1aPwqh2p1PkDNvNq/syjH7a/wDjUD2rsaa2fRNG0bcs8CO9WG5h7q6SlsWXxHh/KmzaeyoriMxzIHQ8jyPep4qfEUMr54HYZx6H9peXZ0UgvEbHwXO0MTMwVQWYnACgkk9wA3k1M9jdVVzLhpStuvcfWf8AVBwPmc+FWF0a6GQWWooC7kn7R8FgvJRjgMcccfICQxxFtwGalNtN73YYB7/hVwbNaBimPcoRZdU9ontmWU+LBR5IAfrTxbdB7KPhbRn4wX/fJqVR7MPM491bl2avifn/ACqApq6XNxI5m3knA2nZo0fhMdvs6KP2I40+FFX8BSnNPC2aD7o+e/8AGtixgcAB8qkNkSH73jz9lPp2jQJlWIngCflW5bBzyx7zTtRTLNkRj7nE+HuomoO4JBHsv84+X8zSuKBV4D+dbKKfhpIYc2NzVLpHO1KKKKKaUEUUUUIRRRRQhFFFFCEUUUUIRRRRQhFFFFCEUjvbPPrLx5jv/wBaWUVTNCyZhY9Sa4tNwma2ty58OZp3jjCjA3CvI4gucczms6Wo6NtO3PN3FTkkxnsRRRRT6qRRRRQhFFFFCEUUUUIRRRRQhFFFFCEUUUUIRRRRQhFFFFCEUUUUIRRRRQhFFFFCEUUUUIRRRRQhFFFFCEUUUUIRRRRQhFFFFCEUUUUI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VEhQWGBQXFxUVFxcXFxgYFhgXGBkYFhYXGyYeGBokGhcXIDIgIycrLCwsFh4xNTAqNSYrLSkBCQoKDgwOGg8PGiwkHyUxMi4yMikpNCosLCw0LS0sMC4uNCwvLCwsNCwsLSotLC0vLywvLSksLDQvKS0sLCwsLP/AABEIAP8AxQMBIgACEQEDEQH/xAAcAAABBAMBAAAAAAAAAAAAAAAABAUGBwIDCAH/xABKEAACAQMBBAYHAwgIBgEFAAABAgMABBESBSExQQYHE1FhkRQiMnFygaEjQrE0UoKSorLB0RU1YnOzwuHwJDNDg9LxUxYXJUST/8QAGgEAAgMBAQAAAAAAAAAAAAAAAAQCAwUGAf/EADYRAAEDAgMECQQBBAMBAAAAAAEAAgMEERIhMQVBUXETImGBobHB0fAUMpHh8SMzNEIVQ1Ji/9oADAMBAAIRAxEAPwC8aKKKEIooooQiiiihCKKKKEIooooQiiiihCKKKKEIooooQiiiihCKKKKEIooooQiiiihCKKKKEIooooQisZHABJ4Csqa7+51HA4D6mlKupFPHi37lZGzGbJdFeK3PHgd1bqYM1sjnZeBI/wB91ZUW2DpI38K91PwKe6KbE2m3MA/St67TXmCPrWizaNO//a3NUmF43JZRWhb1D94fPd+NbVkB4EH5022WN/2uB71AtI1CyoooqxRRRRRQhFFGawMyjiR5iolwbqV7a6zopO18g5591an2oOQJ9+6l31kDNXjz8lMRvO5La8JpsfaLHhgf78aTPITxJPvpCTa8Y+wE+CtbTnencXa5xnJPl51uphp2s7nUN/Ecf51Oh2gZ3Fj8juXksWEXCUUUUVrJdFFFFCEUUVhNKFBJqLnBoJOi9AvktF9c6RgcT9BTBtXaaW8LyyHCIMnvPcB4k4A99LZJCxJPE1TXWR0s9Jm7GM5hiJ3jg78C3iBvA+Z5iuaOKvqP/keXufmivmlFLFff6pg2n0lmmuWuNbRux3aGK6VHsqCOQHnvPOnjZ3WfexYDMsw7pF3/AKy4PnmolRW86nicA0tFlzjZ5GnEHFWlY9cUZ/50Dr4xsHHk2n8af7PrGsZP+t2Z7pFZfrjT9ao6vaSfsuB2lxyPunGbSmbrY/OxdE2224JPYnif4ZEP0BpYK5sSIsRgFiSAMDOSeAHefCpCeh20YU7QRSooGfUYagPhRtX0pOTZjG/9luf8pyPaT3f9d+X8K8816JD3nzNVBsrYu1JFRo7oqHUOoNy2rSRkHRkkbq1ba2htGzClr0Saiy4jl7QqVxnVld3GqBQkuwtkF1ca6zcTmGyuXtT3nzNedoe8+dU90d23tG7Z8XfZRxrqklkCaVH6u87j5Gt+2b6/jhM8W0FuYQQrNEVUox4BlxnfQaKQOwF4v3+y9Fc0txhht3e6tkmjFU9bWu2J4lmjlmkjcEgrOAdxIPq6geINMl5bX5do5Bcu6gMyEyOQp4EgE7vGvW7ODjbpBkoO2gQL9GVed1tGKMZkkjj+N1X8TTLe9YVjH/1w57owz/UDT9ao6WIqcMCp7iMH61jTjNkx/wCzieWXulX7Vf8A6tA+dys/aPXCg3QQMx/OlYKP1VyT5ioltbrAvLjIMvZqfuxeoPmQdR+ZqOUU9FRQR6N/OaSkrJpNXfjJWX1W9Ld/okrccmFj38Wjz5kfMd1WfBMVOR/7Fc0RSlWDKSrAggjcQRvBB781enQvpOL23DHAlTCyr/a5MB3Nx8xyrL2hTmJ4nj/g8VqbPqcbeif3clPEcEAjgayps2fc4Ok8Dw99OdbFJUCojDhrv5q6RmA2RRRRTSrRTTe3Oo7uA4fzpTtC5wNI4nj7qj23dtJawPNJwUbhzZj7KjxJ8t55VgbSqS93QR9/PgmomhoxuUb6yelno0PYRnE0oOSOKRncT4E7wPmeQqnKV7U2k9xK8shy7nJ7h3AdwAwB7qd9i9Eu1h9Inmjt7fJXUTqdiPuqg57juO/ng0/BEykis7Xf2lYM8j6qS408go8q5OBvJ5VlLCVOGBU9xBB8jU3sZYLWC4vbVWJDx28DTAFlYrqkkxwyQd3lzIrDaW0Df7LeebBntpVXtAACySYGDgY4t+yO81L6g4vtyuB23PZ4KP04trna/ZbmheiFlC0MdxcytLMIyiwx4AEhwpJYHn893ClPRvo4Ir+7t9Edw0ULtF2iqQX9QpkHcD6+D86kI25FHd2sDxIJJLaILckKXRmBCKMjhkHnxYVGeh1lM15fxSEmdre4RmJ4uzKM57snOe6kBJI5ji47t/PUWT3Rxte0NG/dy0N1q2rtu6trq39LaORY2WYRRCMKvtLgFVGGAycZI4Ur9Pspbhpor+6tZpCd7rlV1/dJG4KM7sndu37qZrzoylkEkmmgmcOmbaNsllzlgzfdGBjhzpYLXZMknbGeWJSdRtuzOe8orKCNOd27lzFXFsZALb6Wu1uR7s/btVIc8Eh1uNnHMd+Xzcsuh+xnttsxwyY1J2m8cCDExBB7iCKh95/zH+JvxNSdemw/pP00xkqAyrGCAdOgouTwHHJ41FZnyxPeSfM01C1+PE8f6j853S0rmYMLDvP4ysnno10gkte1IiWaFwqyo4JQjJ05I9k7yN/HJ3U7xWtpfxTdhC9pPFG02kOXicJxG/gd+7cOPPfTTsDpCbVXjkiWa3mALxvldWMgMjYyCCDv8ORGaX3nSy3jgkisrYwGYaZJHcu2k8VXJOAeHH5ZwRXKxxfdjTfLMHLvH6Ksjc0Ms5wtnkRn3fynV1g/oqx7eWaH8oKGIZydbH1uYHDh31o6tbqWW6mJdnk9FdVZmJIwyaRqPcTSa26RWMtpBbXUc69jq0yRMp3scscHG7PLBrZ0Y2jaQXVz2cjJC1u8cbS+0ztpP3Vwu8Hj3DvqhzHCN7S03zOmWu5XNeMbHAi2W/PTenu6eeCyZ9p9nK6SRGAP2bud47RTgYKlM8eWfCox046PLFeKIF+yuAjxBeGW9Uqvzwcf2hSm5VrrY8b51PaSMjcz2b4IJ54BKj3Ke6pV0KSO7tbWSQ+vZO439wX1c+ABQ++Oqw404MnaQQNOzLu8VYWic9H2AgnXt+dihO3ehZgNyUlWRLYxB8jS32vsgDeCRkA7xxqNVNrK6a6tdqPzlltmGf7UxwPkMD5U5bZ6Trs2dLOGNDBGqduCoLSlgC2Seekg7+ZxwGKZZPIOoRid+NwJ8SlnwRnrg2b+d5A8Aq2p46K9Ims7hZVyV9mRfzkPEe8cR4j30+2HQ2K8tfSEkW1keWRFjc/ZE5LKik+spxu5508Kiu1NlyW8rRSrpdeI48d4II4gimBJHNeM94VBjkhtIO4roa0ullRZEIZHAZWHMHhT3ZXOoYPEfXxqleq7pZ2b+iSn1HOYifuueKe5uXj8VWxDKVIIrCY51BUWP2nxH6XRRyNqYsQ19U90VjHIGAI50V04IIuEsk19a6hqHEfUVHdubGS6geGTgw3HmrD2WHiD/Ec6ltNN9DpbdwO/+dYW06fAROzLj7pqJwcCxy5p2jYPBK8Ugw6MVI93MeB4jwIqZbPu4ItkRPND6QPSZNKaiq6tJ3vjiMA7qWdbuxMNHcqPa+zf3gZQ/NdQ/RFMF5cL/Q8Cal1+kSPoz62nSy6sd2d2aa6QVEUbuJzt3rE6M08j28Bl4JfsmL06wuoYlVZhOLlIVwBpYaSqZ5AZ/Z761bVtDZbLFvL6s9zKJGjyCUjQDGrHAlgPM9xqIwzsjBlYqw4MpII9xG8UTTM5LMxZjxLEkn3k7zV/05xa9W97b7/M1T04w6da1uy3zJPPSXpELiaKSNWTso4owTjJMZJ1buG88MnhTbf7UlmkaSRyzvjUdwzjgCBgYFJKKvZG1gAA0VLpHOJJOqKKKKmq0Uq2Zs955kiQZZ2CjwzxJ8AMk+ApLVq9VvRUxr6VKMM4xEDxCHi/6W7HhnvpaqnEEZdv3c0zTQGaQN3b+S39YXRVPQEMa77VVAON5j3Bs/R/k3fVSV0hdrmNwFDkq3qE4Dbj6pODgHh8652vynaN2asiZ3I5yy/2SeeDkfKkdlTOe0tO71Tu04mscHDek9e15RWuslZJIRwJGQQcHG48R7qcdldIZrdJo4yAsy6XBGeRGVPI4Y7/ABpsoqLmhwsQpNcWm4KkOwduxw2l1GdXaS9iY92VzE+rBOcjy5VIukfReTaMyXdppkjmCB8sAYmUBTqB7gBwydx3bxmvK2w3ToCFZlB4hWIz78HfS74Di6Rhse3Mbh6BXsnGHA8XHZlx9yrCjtoIdl9jd6igu5Iy8BB0soOHGfaXcd3HfwyKgF9cl3OXaQD1VZiSdC7l4+HKpHsXb9s9oLK6R0TWZFmjOSrHO9kIO7Bxu5cudM20dlKtz2MEguATGEdRgMXCkDGTzbHyNQgbge4Ove5PZbiOHJWTnG1pba2Q7eSl3Vb0W7V/SpBlIziMHnIOLe5fxPhVtwQFjgfM037I2atvBHCvBFC57zzb3k5PzqRWUGlfE7zWSxpr6kk/aPL9rcijFNCGjX1W6OMKMDhXlZ0V0oAaLBL6opLtGPKZ7t/8KVVhOuVI8DVNQzpInN7FJhs4FQjprs3t7GdMZIUuvxR+uMe/BHzqha6VK53Hga5vvINEjp+azL+qSP4VkbIfdrmd6V2qyzmu7lvj2NOwBWGUg4IIjcgg8CCBXsuw7hVLNBMqgZJMbgAd5JG4VdPQTa/pFlG2nRoAixnOezVV1cBjPdSbrH2v2Fkw06u2zDxxp1Kx1cN/Dh41MbQkM3RYM721UTQRiLpcWVr6KkaVWezJZs9lFJLjGdCM2M5xnSN3A+VJqkfQ/pk1h2mIxIJNGcsVICauGAfzvpWpKXhpLBcrMiDC4B5sEhXoleH/APVn/wD5uPxFN93ZvE5SRSjrjKsMEZAIyPcRV8dKtum0tWnVA5BQAE4HrMBk499Ujt3a5urh5mUIXxlVzgYULuz7qTo6mSou4tAHqm6umjgsA4k+ib6vXoPtGae2SSQaV0oiDOWbQNLyMf7TcBy0881T3RrYhu7lIQwUMSWJI3Ku9sd7Y4D+Gav+3t1jRUQaVUBVA5ADAHlSm1pG2DN+vIftN7Ljdcv3ea2VTvWh0d7C4EyDEc+SccpB7X63te/V3VcVQrrM2ZcPAWiOuIL9rEVDY0nUJU3ZDDeDg8PnWds+UxzDPI5J+ujD4TloqdooorrFyyKW2Gxp5/8AlRSS+KKSB7yBgVMervoMtwPSLgZiBIROTkcWb+yDuxzIOdw32Ft3b0FhCGcYHspGgGSRyUbgAO/gPKsyevwP6KJuJy0oKHEzpJDYKlZ+il2gy1tMB39mx/AGkENjI5IWN2I4hVYke8AbqsdOuQat9sQveJQW8tAH1qb7D21Ddx9tCc59VsjDqRv0v557t+6q5K2eFt5I/H+VZHRwSm0cngufZYipKsCrDiCCCPeDwqV9V+ze1vlYjIiVpPnuVfq2f0aQdPP6xufj/wAq1L+pu23XL+MSD5B2P4jypiqlP0pfxA8UvTRD6kM4HyVm28epgPGnqmvZq+v7gf4U6VVslloi7iVt1B61kUUUVrpdFeNwNe1jKfVPuNRcbAlehMQrnrpH+V3GP/mm/wARq6GFc47Rn1zSP+c7t+sxP8a5/ZA6zjyVe1j1Wjmrd6qfyAf3sn+Wk3W/+Rxf3w/w5K39VB/4D/uyfglaOt/8ji/vh/hyVS3/ADu9Wn/C7lUVFFFdKucV09ZX9Wv8UP74qlqunrK/q1/ih/fFUtWXsr+yefstPaf94cvdTXqx2ahna4lZAkOAoJGTI+5cLxO7OOeorjNXFVd9W3Qkx4up1w+PskYb1B++RyJG4DkMnmMWJWTtGQPmNjey1NnxlkIuLIpLtKyEsTISQSDhgWBVsbmBUgjB7jSqikASDcJ4gEWK5x2hYPBK8Ug0uhKke7mO8EYIPcRSepp1nXDGdUlhVZFAxOpP2qb8erjAxu5nBDDeCKhVdnBIZIw471yEzBG8tC6A6IoosbYLw7GM/MqC37RNQrrhsXJglAJjAZD3KxIIz7wP2ay6sOmChRaTNpIJ7FjwOo5MZPI5JI7845DNi3VqkiMjqHRhhlO8EVzhLqSpxOG894K6ABtVTYWn9ELm2pb1d9J47OWUzMwR0Awqlssrbtw8C3nSnph1cSW+ZbfMsPEji8fvx7S+I4c++oTXQXjqoiAcisK0lLICRmE69KdopPdzSx5KO2VyMHGAN45cKsTqeH/DTf3v+Rf9aqarQ6m5/UuE7mjb9YMP8opbaDMNKWjdZMUL8VTc77q09me0fd/EU5U1bOPr+8GnWvdlG9P3la8/3oooorUVCK03jYRvdjz3VupHtN/VA7z+FLVb8EDz2KcYu4KOdIr/ALC1ml4FI3I+LGF/aIrnmri62NoaLMRg75ZFH6KeufqE86p2s/ZUdoi7ifL4UhtR95Q3gFcnVP8AkH/dk/BKT9b5/wCEi/vh/hyUo6p/yD/uyfglJut/8ki/vh/hvSDf8/vTp/wu5VJRRRXSrnVdPWV/Vr/FD++KqLZFy8cyNGqs+oBQ6hl1HcNx3Zyd3cat7rK/q1/ih/fFVLsHZUlxOkUWQ5IOoZ9QDeXJHADj5c6yNnECndi0ufILW2hc1Dba2Hmr52Zc5AjaQSzRqolK8A5G8bhgHOfV44xml1Idi7HS1hWKPgvEnizH2mbxJ/lypdXPPtiOHRbzL4Ri1RRRRUVJRHrB9DeLs7l+ycDXE+kkg50nTyflqXOcYPdVN3EYVmCsHAJAYAgMO8BgCPmKvfpb0bW9tzHuDj1o2PJh3+BG4+/PKqJu7RonZHGGU4IyDv8AeNx+VdHsp7TGWgm/D2XP7Ta4PDiMuPutVWD0O6zTHpiuyXTcFm4svx82Hjx9/KvaK0ZoGTNwvCz4Z3wuxMK6UhmV1DKQykZDKcgg8wRxqE9MerZJ9UttiObiU4JIf8rHv4Hn31AuinTOaybAJeEn1oid3vQ/db6HnV07I2vHcxLLE2pT5qeasORHd/CudlhmoX4mnLj6Fb8csVazC4Z/NFz1c2zRuyOpR1OGUjBBHI1MuqW/0XjRn/qxkD4kIYfs66lPWX0UE8JuIx9rEMtj78Y4g+K8R4ZHdVY9HNodhdwy8Asik/CThv2Sa2BKKymdbW3isoxmkqG309F0VaNh19+PPdTzTCDT6jZAPfS2x39VzO/5+Ft1AzBXtFFFbiVRTZtJ8sB3D8f9inOmSd9TE95/9VkbWkwxBnE+XwJinF3XVRdb1/quYohwjjyfikP/AIqvnUCp56YbQ7a9nfiNZUfCnqD6L9aZqcpY+jha3sXPVL8crndquTqn/IP+7J+CUm63/wAki/vh/hvR1Q3ga1kj+8kpbHg6rg+at5U59Y+xmuLJtA1PGwkCjiQoIYDx0sT8qwSQyuu7itsDHRWbwVI16BXlOnRrY7XN1FEoJBYFj3IDlifl9SO+ukc4NBcdy55rS4hoVr9Zv9XSfFF++KgvV/f3Acw2scYd2VnndSxSMYyDvxpzy4kn5iada12FsdJ4ySIAPhJcn6fUUv6B7BS2tEK6tcqpJIWyDqK8NJ9kDOK52KURUZuL3OXDcugkiMlWLG1hmpBEhCgEliAAWOMnHM43ZPhWdJb7aUcKO8jhVQZbJ3jPDdxyeQ58qisXWMk9zbwWykiRh2jOMaV0klVGfa3bzw3bs8RnsgkkBLRkPwnnzMjsCc1NKKZOmW0mt7KaVDpdQmk+JdR/GmrZ/WjZyJl2aJgASrKTk7s6CudX0OOVesp5HsxtFxe2SHTxsfgcbHVTCqa6ytnwLcNJCyhixWaH2WV8atYU8VYb8jdn4qtbZe3YLhDJDIroDgneuD4hgCKgnWps+B4kukdTIW7L1SGEgGc7xzXB3/I8qb2eTHPZ1xu/lKV4EkF22O/+FWeK8q6+jWz+32OkXDtIZFz3Fi4B88VTFxbsjMjgqykhlPEEcQa3qepEznNtYtNliT0xia1173C11K+rnb7W92iZ+zmIRhy1Hcje8MQPcTUUp76GbLae9hVQcK6yMe5UIYk+QHvIqyoDXRODtLKunLhK0t1ur7Kg7jvB3EeBrm+8jCyOo4BmA9wJA+lX90j2uLW2lmPFVOkd7nco8yPlmufCaydkNNnu3ZLU2q4Xa3eug+jN/wBvaQSZyWjXPxAaW/aBqU2D5QeG6qx6pNoa7R4yd8Uhx8LjUP2tdWLst95Hzqql/oVpZuNx6hPtd0sDXJxooorpEutVy+EJ8KjW177sYJZf/jR2+agkDzxT9tN/VA7z+FQLrLvhHYlScCWSND8OdbfRD51zteelqmx8LeP6TLT0cLnqlCe+vKnvSHZGzbSTQ8N4QQGWRXTQwIzlWY7692T0f2ddJK0aXiCON3LyFOzGkcCy5yeeO4GtP6tuHHhNuX7WB9K7FhuLqNdFOkjWU4kUalI0yJ+cp7vEHeD/ADNXfsfbcN1GJIXDjmPvKe5l4qa53rbb3TxtqRmRhwZSVPmN9V1dC2o6wNirKWtdB1SLhXftXoBZ3Dl2j0sd5MbFMnvIG7PjilFnsy02dEzKEhX7zscs2ORY7z8I+QqnP/rK9xj0qb9c58+NN15tCSU6pZHkPe7Fj8sndSo2dM4YXydVNGviacTI8099N+lRvZ8rkRJlYweODxYjvOB7gBTfN0mum06riY6fZ+0YY3Y5HjjnTZRWqyFjWhoGQWW6V7nFxOZWTyEnJJJ7yc0/9AP6xt/jb9x6j1SHq/H/AORt/ib6I9eVH9p/I+S9g/ut5jzVm9Zf9Wy++L/ESqSq8usVM7Nn8BGfKRCfpVG1n7J/snn6BPbU/vDl6lbYLt01BGZQwKsFJGpTxVscR4GvDdPoEeptAbUEydIYjBIHAHG6tVFatgsy5V49D7xYtlQyOcIkbMxwTgBmzuG81hfbBsdqL2qkM2AO0ibDjuDqR9GGapxdrTBOzE0ojwRoDtpweI05xjed3jWq2unjbVG7Iw+8rFT5jfWT/wAc4Oc9r7OJvktX/kG4QxzLiys//wCzsOfyiTHdpTPn/pUj2fsy02XCTqEan2pJDl3I4Dx8FUfKqkXpzfAY9Jkx4kE+ZGaary/kmbVK7yN3uxY/XhQaKol6ssmXZ8CBWQR5xMz7VIenHTM3rhUBWBCdIPFjw1sO/G4DkCe+otUm6A7KjuLiRJEEmIZGQMTjWCunOCM8TuNZv0BuPRFlEcxmMhQw9mcqoUnX3kE4HDnTjJIYP6QytbxSj2Szf1Tne/gnLqjv9N1JEeEkeR8UZyP2S9XFZvhx5edVJsvY4sVsLiSNoZzcGOTUTvRw6glc4HqkeVWqDWJWyATiZnwgraoWkRGN3y+afqK8RsgHvryuoBuLhVpv2m3rAdw/H/1VV9a82uW0gzgMSzeGplQH5YarR2h7fyFU51qylb+E5xpijIOM4+0kOcc+Fc7H165x4X8rKdWcNN+E/wCzVS1kFl/SLuwYIsLwBwCcEAMQcDBHPArHaaxXZntzd3EjwpKzQhVijzHu36YxqAbHOm682Db3d6X/AKRj7eQrhYEI9ZVC+q3aHfhe+tuydgWi3EsEN3cm50So+7SN3tBmMfDUBwO/v30WYOvc4rX+3fvOgy+XVILj1bDDe33buGuqrGiiiugWCiiiihCKUWVhJMwSJGkY/dQFj9OXjSet9tfSR57N3TVjOhmXOOGcHfXjr2yXrbXzU32L1STPhrhxCPzF9d/n91fM+6rB2B0St7MfYp6xGDI3rOR3Z5DwAAqjX21ORgzzEdxkfHlmtMV9Ipysjqe8MwPmDWZNSTzZOky4AZea0oqqCHNsefEnNdHSIGBBAYEYIIyCDxBB4iobt3qst5stDm3fuUZjP6B9n9EgeFVjJ0pu2Gk3M5Hd2j/z30g9MfVq1vq/O1HPnnNUw7OmiN2yW7ldNtCKUWcy6d+kHQy5s98qZjzgSJ6yeGea/MCmKt730hBBkcg8QWYg787xnfvGa0Vrxh4HXNz2LJeWk9QWHaiiiipqCKKKKEKSdAYGe7wJXhAjkZ2jxr0KASqkjcTgb/fUqim/pKF2tJ7m1eJkDdtcSFGRs+sSGODuPDu8ciKdA7ns7rV2sMJ7NwGnGUJJUaT6y7yM8+Rqdsl0kbCOxsLmJ8avRyAHC7xqVtzY5cayKs2luNcrXyHbrkfytalF4+zO/ppmFCulNqYYkU3/AKY5fJRXLqhCnDZLHfvxyq5dnXfawxyfnoj/AKyg/wAapLpRtWOTTGLJbKRGOsDcTkcCCoI7/nVu9Ds+gW2ePZR+WN30xSte09Cwu1ueHpkmaFw6V4bpYcfXNS+xbKDy8q9rDZ3sfM0Vt0pvAwngFbJ9xSbaa+sD3j8Kqfri2ecwTAbsNGT7vXX8X8quHaEWVzzG/wCXP/fhUW6T7EF3bSQnAJGUJ5Ou9T7s7j4E1izn6atxnQ+uqskZ01OWDVVB0Y6IXVzpmtyihG3OXA0uuCNwy2eB4c6sa2uTIxha5thcuumRrSItLhdx1SEkJjvYbuWDiqnsJ5redQr9i6SDOokKrg6TrHcN4Phmp5t6YSXLWdiqrLOQbudM44DUAc7k4lscS2OJNNVbHPeLkWtcG2nO98vNZlK5rWGwN72IvryUX290ZXM0tmGltYiqM/HDBfWIP3kBx63LV3YNRurghZLYwSJcwps6KN10htTTuchsrjDNqwd3DB3b6jWw/QprSeSa0Cpb6cPG7CR+0ZsA7wMjcN5NWRVbg3MEgWHbwzvbPjbiq5aUF2RAJvy45a5eygdFS3aPRONrWO5tu0ImnMSRvpJwWdUORzyoHPjWF90CdLyO0WVGkkQuGKsqjAc4OMn7h+lNCpjO/j4apY00g3cPHRRWipJd9AblGRV7KXtGKKY5VI1BWbBzjBwjce6miDY0ziQrGzCIgSYx6pJIGRx4gj5VY2aNwuCFW6J7TYgpFRTvL0SvF420/wAo2P4A0hsdnSzNpijeRsZwiljjvOOAr0SNIuCF4WOBsQk1FK4tkzM7IsUjOntKEYsvL1lAyPnWN3s6WLHaxvHnONasucccagM8R51LEL2uvMJteyTUUpudnSRqjujIsg1IxGAwGN6943jzp3foNdi29J7Mdnp141DWExnUV7sb+/wqDpWNtcjNSEb3XsDko/RUri6uLhkRlktyZFDonaYd1I1eqCoHDxry36CMz2a9pj0kSFspjsuy9tTk72G8ct4qv6qL/wBfNfQqz6aX/wA/PhUVrOKFmIVQWJ4ADJPyqWWGxtnvdwIkss0cjvGysNDKQBobUOKsTjGBzp02PMLW2aRY012s7wXQCjMsEh05bPEg4x8J7zUH1QA6oN+3LiPMW7wpspr6kW7M/mS2HZx2ZaAiGO7LEemK2l1j3ZRTjLKRq9o7uJ5ikFtLs2Uh4pZtmS8SAWZP0WG8eY91Jds9rs677WB9cM47RGbLLLG28pJn2sZxv34IO4mtG3dn20kJuYD6O4KrJavnIZxkGHd7BGTv3YHLcKWYy9nEnrbx5EZjsTDn2uAB1dx8wcj2rf082vHeXMS2+ZSqLH2hGDIxbduwOZ7hvY43VcNhaiKKOMcERE/VUL/Cqp6rejZln9IcfZwn1c/ekxux8IOr36auGCLUwH+8Vn11sTKePO3mVoUIJDp37/JOtmmEXz899FbgKK6SNmBgaNwsvCbm6KaLu20HwPD+VO9YSxBhg0rWUoqGW3jRWRyYCqs6e9AvSczwACcD1l4CQDhv5OOGTx4Gq4sttS2sdxAECNKAjsVKypg+sueIBGQR45roW4tSniO+mHb3RO3ux9qnr4wJF9Vx+lzHgcisaGrdB/RqG3A8PcKE9H0h6SE2Pmqh2zdobCxjVlZk9JLqDvUs6kahyyKUyHstjKOBuLlm96RLj94CnvaHU9ID9jOjDkJAVP6y5B8hTVf9ANpBFQqZUTOlVlVgurGdKsQRnA4CtFs0DwAHjW+eXE+azXQzNJJYdLZZ8B5KebAmigsoUkG+GCG43/nSGTGB+dqyB4kU0mTV0gYnhDCc+GIt/wBZKit9d7QEivPBIQoiUr2TKjLC5dFbQMY1Hl4V7Y9NFW8uLiaEkzoYyivp0hgobBIznCjuxmlm0ruu4Z3B0PG37TBqW9VpysRqOF/0lHRO3hG1ofR5Wmjw7lnUoc9nJkEc8ZG/xp+6RbO7CLaciexOtpIhHDLyNqwfiyf0hUd2Pt2xt7oTRRzxoIpBh8Oe0bAGMHcunO/xrbcdL0k2OLZmPbqY004PrIjBgdWMblAGM59WrJI5HStcAbdUG/O98uXioRvjEbmki/WItytbxWy429cJsmCQTyiRrmQF9bFioVvVJJ3jPI1r2RetabIeaE6JZrhY9YxkKi6sDPub9Y027Rv4zsu2iV1MiyzM6DioYtpJ99Kujs8NxZSWc0y27CVZo5H9nhpZTvHLPP73hVpjAYSRlizy3XVYeS8AHPDlnvspnCTJc9shEUlxs0vq4BXBTDE8gMjf3LVcdJ7ydpBHPcLdFBlWRg6euASFYAZ4DPuqWJ0iga8kRJFWCOye2idyFDnC79/ed36OahGwY0NzCJGVE1oXZjgBQQWyfcCPnUaWMsJc4aAbs9/oval4eA0HU8cvl1P+ney0FhEg3vZiBZB3LKmk+bKprdt3YktxtCZI7lIA0EUYRuLxsCzKijiAUYnHfSa96Y2U73kbJ2XbIyG4LO4kMfqxERqDpHMEd3jWjZ/TO0PYXM3ael28Zj0KMrL6pUEtjA4k8t5PHdSzWzNaOqbi+6+tj5g8r5phzoi77hbLfbS48iOdk99H9lxzQ7Nld9MkAlVE3AyFCVxk92jOPfSXZO1taW88o0GO+njcfmC5D7j4BpFHyqKr0uRba2VdYnguHm4DRpZmYqDnPPu5mld5teS5W6jgs5ily6ScGbQ64LEaUwdRAPHmakad9zi0ue4XN/A3URO2ww62/JsPUWTTJ0euLe6l0ISbU9seX2aMCrjPEYwd3j3VOp9j/a3k4x6Fd2pkMmRgSYBG7Oc5y36XfTQbDbNxb9g64jIClnMauyj7rNnUR8snnmvbTqpuiuiS5RE46FMjjPwnSuanLI12b5Gg6ZZ5ZeNxkoxxuGTGOI1zyzz8LHNNvR7pfBHadldRekNC4e3UjdlgcgngFB378+1w3CsdmbBuNr3LTyDs42I1yAYXCgAJGD7RwAOeOZ75nsfqrtYiGkLXBHJ8Kn6g4+4kipnFEAAqjAG4KBgAdwA4Clpa2NjiYBmd53ch8zTEVHI8ATHIbhv5lJ9nbPSCNYol0oowB/EnmSd5PMmn2xttIyeJ+grC0scb248h3f60tprZ9E5p6aXXd7lNyyC2BuiKKKK2ksiiiihC8IpLLs5Tw9X8KV0VTLBHMLPF1Jri3RNT7Ocdx9x/nWprZhxU+X8qeqKzX7IiP2khXCodvTDw8K03Fmkntor/ABKG/EVIyM1ra1U/dH4Us7ZDxmx/hb3U/qAdQoXddCrKT2raL9EaP3CKa7jqssm4LInwyE/v5qxG2encR861PsscifnvqP0dbH9rr8ne6gRTu1aPwqh2p1PkDNvNq/syjH7a/wDjUD2rsaa2fRNG0bcs8CO9WG5h7q6SlsWXxHh/KmzaeyoriMxzIHQ8jyPep4qfEUMr54HYZx6H9peXZ0UgvEbHwXO0MTMwVQWYnACgkk9wA3k1M9jdVVzLhpStuvcfWf8AVBwPmc+FWF0a6GQWWooC7kn7R8FgvJRjgMcccfICQxxFtwGalNtN73YYB7/hVwbNaBimPcoRZdU9ontmWU+LBR5IAfrTxbdB7KPhbRn4wX/fJqVR7MPM491bl2avifn/ACqApq6XNxI5m3knA2nZo0fhMdvs6KP2I40+FFX8BSnNPC2aD7o+e/8AGtixgcAB8qkNkSH73jz9lPp2jQJlWIngCflW5bBzyx7zTtRTLNkRj7nE+HuomoO4JBHsv84+X8zSuKBV4D+dbKKfhpIYc2NzVLpHO1KKKKKaUEUUUUIRRRRQhFFFFCEUUUUIRRRRQhFFFFCEUjvbPPrLx5jv/wBaWUVTNCyZhY9Sa4tNwma2ty58OZp3jjCjA3CvI4gucczms6Wo6NtO3PN3FTkkxnsRRRRT6qRRRRQhFFFFCEUUUUIRRRRQhFFFFCEUUUUIRRRRQhFFFFCEUUUUIRRRRQhFFFFCEUUUUIRRRRQhFFFFCEUUUUIRRRRQhFFFFCEUUUUI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RUUExQVEhQWGBQXFxUVFxcXFxgYFhgXGBkYFhYXGyYeGBokGhcXIDIgIycrLCwsFh4xNTAqNSYrLSkBCQoKDgwOGg8PGiwkHyUxMi4yMikpNCosLCw0LS0sMC4uNCwvLCwsNCwsLSotLC0vLywvLSksLDQvKS0sLCwsLP/AABEIAP8AxQMBIgACEQEDEQH/xAAcAAABBAMBAAAAAAAAAAAAAAAABAUGBwIDCAH/xABKEAACAQMBBAYHAwgIBgEFAAABAgMABBESBSExQQYHE1FhkRQiMnFygaEjQrE0UoKSorLB0RU1YnOzwuHwJDNDg9LxUxYXJUST/8QAGgEAAgMBAQAAAAAAAAAAAAAAAAQCAwUGAf/EADYRAAEDAgMECQQBBAMBAAAAAAEAAgMEERIhMQVBUXETImGBobHB0fAUMpHh8SMzNEIVQ1Ji/9oADAMBAAIRAxEAPwC8aKKKEIooooQiiiihCKKKKEIooooQiiiihCKKKKEIooooQiiiihCKKKKEIooooQiiiihCKKKKEIooooQisZHABJ4Csqa7+51HA4D6mlKupFPHi37lZGzGbJdFeK3PHgd1bqYM1sjnZeBI/wB91ZUW2DpI38K91PwKe6KbE2m3MA/St67TXmCPrWizaNO//a3NUmF43JZRWhb1D94fPd+NbVkB4EH5022WN/2uB71AtI1CyoooqxRRRRRQhFFGawMyjiR5iolwbqV7a6zopO18g5591an2oOQJ9+6l31kDNXjz8lMRvO5La8JpsfaLHhgf78aTPITxJPvpCTa8Y+wE+CtbTnencXa5xnJPl51uphp2s7nUN/Ecf51Oh2gZ3Fj8juXksWEXCUUUUVrJdFFFFCEUUVhNKFBJqLnBoJOi9AvktF9c6RgcT9BTBtXaaW8LyyHCIMnvPcB4k4A99LZJCxJPE1TXWR0s9Jm7GM5hiJ3jg78C3iBvA+Z5iuaOKvqP/keXufmivmlFLFff6pg2n0lmmuWuNbRux3aGK6VHsqCOQHnvPOnjZ3WfexYDMsw7pF3/AKy4PnmolRW86nicA0tFlzjZ5GnEHFWlY9cUZ/50Dr4xsHHk2n8af7PrGsZP+t2Z7pFZfrjT9ao6vaSfsuB2lxyPunGbSmbrY/OxdE2224JPYnif4ZEP0BpYK5sSIsRgFiSAMDOSeAHefCpCeh20YU7QRSooGfUYagPhRtX0pOTZjG/9luf8pyPaT3f9d+X8K8816JD3nzNVBsrYu1JFRo7oqHUOoNy2rSRkHRkkbq1ba2htGzClr0Saiy4jl7QqVxnVld3GqBQkuwtkF1ca6zcTmGyuXtT3nzNedoe8+dU90d23tG7Z8XfZRxrqklkCaVH6u87j5Gt+2b6/jhM8W0FuYQQrNEVUox4BlxnfQaKQOwF4v3+y9Fc0txhht3e6tkmjFU9bWu2J4lmjlmkjcEgrOAdxIPq6geINMl5bX5do5Bcu6gMyEyOQp4EgE7vGvW7ODjbpBkoO2gQL9GVed1tGKMZkkjj+N1X8TTLe9YVjH/1w57owz/UDT9ao6WIqcMCp7iMH61jTjNkx/wCzieWXulX7Vf8A6tA+dys/aPXCg3QQMx/OlYKP1VyT5ioltbrAvLjIMvZqfuxeoPmQdR+ZqOUU9FRQR6N/OaSkrJpNXfjJWX1W9Ld/okrccmFj38Wjz5kfMd1WfBMVOR/7Fc0RSlWDKSrAggjcQRvBB781enQvpOL23DHAlTCyr/a5MB3Nx8xyrL2hTmJ4nj/g8VqbPqcbeif3clPEcEAjgayps2fc4Ok8Dw99OdbFJUCojDhrv5q6RmA2RRRRTSrRTTe3Oo7uA4fzpTtC5wNI4nj7qj23dtJawPNJwUbhzZj7KjxJ8t55VgbSqS93QR9/PgmomhoxuUb6yelno0PYRnE0oOSOKRncT4E7wPmeQqnKV7U2k9xK8shy7nJ7h3AdwAwB7qd9i9Eu1h9Inmjt7fJXUTqdiPuqg57juO/ng0/BEykis7Xf2lYM8j6qS408go8q5OBvJ5VlLCVOGBU9xBB8jU3sZYLWC4vbVWJDx28DTAFlYrqkkxwyQd3lzIrDaW0Df7LeebBntpVXtAACySYGDgY4t+yO81L6g4vtyuB23PZ4KP04trna/ZbmheiFlC0MdxcytLMIyiwx4AEhwpJYHn893ClPRvo4Ir+7t9Edw0ULtF2iqQX9QpkHcD6+D86kI25FHd2sDxIJJLaILckKXRmBCKMjhkHnxYVGeh1lM15fxSEmdre4RmJ4uzKM57snOe6kBJI5ji47t/PUWT3Rxte0NG/dy0N1q2rtu6trq39LaORY2WYRRCMKvtLgFVGGAycZI4Ur9Pspbhpor+6tZpCd7rlV1/dJG4KM7sndu37qZrzoylkEkmmgmcOmbaNsllzlgzfdGBjhzpYLXZMknbGeWJSdRtuzOe8orKCNOd27lzFXFsZALb6Wu1uR7s/btVIc8Eh1uNnHMd+Xzcsuh+xnttsxwyY1J2m8cCDExBB7iCKh95/zH+JvxNSdemw/pP00xkqAyrGCAdOgouTwHHJ41FZnyxPeSfM01C1+PE8f6j853S0rmYMLDvP4ysnno10gkte1IiWaFwqyo4JQjJ05I9k7yN/HJ3U7xWtpfxTdhC9pPFG02kOXicJxG/gd+7cOPPfTTsDpCbVXjkiWa3mALxvldWMgMjYyCCDv8ORGaX3nSy3jgkisrYwGYaZJHcu2k8VXJOAeHH5ZwRXKxxfdjTfLMHLvH6Ksjc0Ms5wtnkRn3fynV1g/oqx7eWaH8oKGIZydbH1uYHDh31o6tbqWW6mJdnk9FdVZmJIwyaRqPcTSa26RWMtpBbXUc69jq0yRMp3scscHG7PLBrZ0Y2jaQXVz2cjJC1u8cbS+0ztpP3Vwu8Hj3DvqhzHCN7S03zOmWu5XNeMbHAi2W/PTenu6eeCyZ9p9nK6SRGAP2bud47RTgYKlM8eWfCox046PLFeKIF+yuAjxBeGW9Uqvzwcf2hSm5VrrY8b51PaSMjcz2b4IJ54BKj3Ke6pV0KSO7tbWSQ+vZO439wX1c+ABQ++Oqw404MnaQQNOzLu8VYWic9H2AgnXt+dihO3ehZgNyUlWRLYxB8jS32vsgDeCRkA7xxqNVNrK6a6tdqPzlltmGf7UxwPkMD5U5bZ6Trs2dLOGNDBGqduCoLSlgC2Seekg7+ZxwGKZZPIOoRid+NwJ8SlnwRnrg2b+d5A8Aq2p46K9Ims7hZVyV9mRfzkPEe8cR4j30+2HQ2K8tfSEkW1keWRFjc/ZE5LKik+spxu5508Kiu1NlyW8rRSrpdeI48d4II4gimBJHNeM94VBjkhtIO4roa0ullRZEIZHAZWHMHhT3ZXOoYPEfXxqleq7pZ2b+iSn1HOYifuueKe5uXj8VWxDKVIIrCY51BUWP2nxH6XRRyNqYsQ19U90VjHIGAI50V04IIuEsk19a6hqHEfUVHdubGS6geGTgw3HmrD2WHiD/Ec6ltNN9DpbdwO/+dYW06fAROzLj7pqJwcCxy5p2jYPBK8Ugw6MVI93MeB4jwIqZbPu4ItkRPND6QPSZNKaiq6tJ3vjiMA7qWdbuxMNHcqPa+zf3gZQ/NdQ/RFMF5cL/Q8Cal1+kSPoz62nSy6sd2d2aa6QVEUbuJzt3rE6M08j28Bl4JfsmL06wuoYlVZhOLlIVwBpYaSqZ5AZ/Z761bVtDZbLFvL6s9zKJGjyCUjQDGrHAlgPM9xqIwzsjBlYqw4MpII9xG8UTTM5LMxZjxLEkn3k7zV/05xa9W97b7/M1T04w6da1uy3zJPPSXpELiaKSNWTso4owTjJMZJ1buG88MnhTbf7UlmkaSRyzvjUdwzjgCBgYFJKKvZG1gAA0VLpHOJJOqKKKKmq0Uq2Zs955kiQZZ2CjwzxJ8AMk+ApLVq9VvRUxr6VKMM4xEDxCHi/6W7HhnvpaqnEEZdv3c0zTQGaQN3b+S39YXRVPQEMa77VVAON5j3Bs/R/k3fVSV0hdrmNwFDkq3qE4Dbj6pODgHh8652vynaN2asiZ3I5yy/2SeeDkfKkdlTOe0tO71Tu04mscHDek9e15RWuslZJIRwJGQQcHG48R7qcdldIZrdJo4yAsy6XBGeRGVPI4Y7/ABpsoqLmhwsQpNcWm4KkOwduxw2l1GdXaS9iY92VzE+rBOcjy5VIukfReTaMyXdppkjmCB8sAYmUBTqB7gBwydx3bxmvK2w3ToCFZlB4hWIz78HfS74Di6Rhse3Mbh6BXsnGHA8XHZlx9yrCjtoIdl9jd6igu5Iy8BB0soOHGfaXcd3HfwyKgF9cl3OXaQD1VZiSdC7l4+HKpHsXb9s9oLK6R0TWZFmjOSrHO9kIO7Bxu5cudM20dlKtz2MEguATGEdRgMXCkDGTzbHyNQgbge4Ove5PZbiOHJWTnG1pba2Q7eSl3Vb0W7V/SpBlIziMHnIOLe5fxPhVtwQFjgfM037I2atvBHCvBFC57zzb3k5PzqRWUGlfE7zWSxpr6kk/aPL9rcijFNCGjX1W6OMKMDhXlZ0V0oAaLBL6opLtGPKZ7t/8KVVhOuVI8DVNQzpInN7FJhs4FQjprs3t7GdMZIUuvxR+uMe/BHzqha6VK53Hga5vvINEjp+azL+qSP4VkbIfdrmd6V2qyzmu7lvj2NOwBWGUg4IIjcgg8CCBXsuw7hVLNBMqgZJMbgAd5JG4VdPQTa/pFlG2nRoAixnOezVV1cBjPdSbrH2v2Fkw06u2zDxxp1Kx1cN/Dh41MbQkM3RYM721UTQRiLpcWVr6KkaVWezJZs9lFJLjGdCM2M5xnSN3A+VJqkfQ/pk1h2mIxIJNGcsVICauGAfzvpWpKXhpLBcrMiDC4B5sEhXoleH/APVn/wD5uPxFN93ZvE5SRSjrjKsMEZAIyPcRV8dKtum0tWnVA5BQAE4HrMBk499Ujt3a5urh5mUIXxlVzgYULuz7qTo6mSou4tAHqm6umjgsA4k+ib6vXoPtGae2SSQaV0oiDOWbQNLyMf7TcBy0881T3RrYhu7lIQwUMSWJI3Ku9sd7Y4D+Gav+3t1jRUQaVUBVA5ADAHlSm1pG2DN+vIftN7Ljdcv3ea2VTvWh0d7C4EyDEc+SccpB7X63te/V3VcVQrrM2ZcPAWiOuIL9rEVDY0nUJU3ZDDeDg8PnWds+UxzDPI5J+ujD4TloqdooorrFyyKW2Gxp5/8AlRSS+KKSB7yBgVMervoMtwPSLgZiBIROTkcWb+yDuxzIOdw32Ft3b0FhCGcYHspGgGSRyUbgAO/gPKsyevwP6KJuJy0oKHEzpJDYKlZ+il2gy1tMB39mx/AGkENjI5IWN2I4hVYke8AbqsdOuQat9sQveJQW8tAH1qb7D21Ddx9tCc59VsjDqRv0v557t+6q5K2eFt5I/H+VZHRwSm0cngufZYipKsCrDiCCCPeDwqV9V+ze1vlYjIiVpPnuVfq2f0aQdPP6xufj/wAq1L+pu23XL+MSD5B2P4jypiqlP0pfxA8UvTRD6kM4HyVm28epgPGnqmvZq+v7gf4U6VVslloi7iVt1B61kUUUVrpdFeNwNe1jKfVPuNRcbAlehMQrnrpH+V3GP/mm/wARq6GFc47Rn1zSP+c7t+sxP8a5/ZA6zjyVe1j1Wjmrd6qfyAf3sn+Wk3W/+Rxf3w/w5K39VB/4D/uyfglaOt/8ji/vh/hyVS3/ADu9Wn/C7lUVFFFdKucV09ZX9Wv8UP74qlqunrK/q1/ih/fFUtWXsr+yefstPaf94cvdTXqx2ahna4lZAkOAoJGTI+5cLxO7OOeorjNXFVd9W3Qkx4up1w+PskYb1B++RyJG4DkMnmMWJWTtGQPmNjey1NnxlkIuLIpLtKyEsTISQSDhgWBVsbmBUgjB7jSqikASDcJ4gEWK5x2hYPBK8Ug0uhKke7mO8EYIPcRSepp1nXDGdUlhVZFAxOpP2qb8erjAxu5nBDDeCKhVdnBIZIw471yEzBG8tC6A6IoosbYLw7GM/MqC37RNQrrhsXJglAJjAZD3KxIIz7wP2ay6sOmChRaTNpIJ7FjwOo5MZPI5JI7845DNi3VqkiMjqHRhhlO8EVzhLqSpxOG894K6ABtVTYWn9ELm2pb1d9J47OWUzMwR0Awqlssrbtw8C3nSnph1cSW+ZbfMsPEji8fvx7S+I4c++oTXQXjqoiAcisK0lLICRmE69KdopPdzSx5KO2VyMHGAN45cKsTqeH/DTf3v+Rf9aqarQ6m5/UuE7mjb9YMP8opbaDMNKWjdZMUL8VTc77q09me0fd/EU5U1bOPr+8GnWvdlG9P3la8/3oooorUVCK03jYRvdjz3VupHtN/VA7z+FLVb8EDz2KcYu4KOdIr/ALC1ml4FI3I+LGF/aIrnmri62NoaLMRg75ZFH6KeufqE86p2s/ZUdoi7ifL4UhtR95Q3gFcnVP8AkH/dk/BKT9b5/wCEi/vh/hyUo6p/yD/uyfglJut/8ki/vh/hvSDf8/vTp/wu5VJRRRXSrnVdPWV/Vr/FD++KqLZFy8cyNGqs+oBQ6hl1HcNx3Zyd3cat7rK/q1/ih/fFVLsHZUlxOkUWQ5IOoZ9QDeXJHADj5c6yNnECndi0ufILW2hc1Dba2Hmr52Zc5AjaQSzRqolK8A5G8bhgHOfV44xml1Idi7HS1hWKPgvEnizH2mbxJ/lypdXPPtiOHRbzL4Ri1RRRRUVJRHrB9DeLs7l+ycDXE+kkg50nTyflqXOcYPdVN3EYVmCsHAJAYAgMO8BgCPmKvfpb0bW9tzHuDj1o2PJh3+BG4+/PKqJu7RonZHGGU4IyDv8AeNx+VdHsp7TGWgm/D2XP7Ta4PDiMuPutVWD0O6zTHpiuyXTcFm4svx82Hjx9/KvaK0ZoGTNwvCz4Z3wuxMK6UhmV1DKQykZDKcgg8wRxqE9MerZJ9UttiObiU4JIf8rHv4Hn31AuinTOaybAJeEn1oid3vQ/db6HnV07I2vHcxLLE2pT5qeasORHd/CudlhmoX4mnLj6Fb8csVazC4Z/NFz1c2zRuyOpR1OGUjBBHI1MuqW/0XjRn/qxkD4kIYfs66lPWX0UE8JuIx9rEMtj78Y4g+K8R4ZHdVY9HNodhdwy8Asik/CThv2Sa2BKKymdbW3isoxmkqG309F0VaNh19+PPdTzTCDT6jZAPfS2x39VzO/5+Ft1AzBXtFFFbiVRTZtJ8sB3D8f9inOmSd9TE95/9VkbWkwxBnE+XwJinF3XVRdb1/quYohwjjyfikP/AIqvnUCp56YbQ7a9nfiNZUfCnqD6L9aZqcpY+jha3sXPVL8crndquTqn/IP+7J+CUm63/wAki/vh/hvR1Q3ga1kj+8kpbHg6rg+at5U59Y+xmuLJtA1PGwkCjiQoIYDx0sT8qwSQyuu7itsDHRWbwVI16BXlOnRrY7XN1FEoJBYFj3IDlifl9SO+ukc4NBcdy55rS4hoVr9Zv9XSfFF++KgvV/f3Acw2scYd2VnndSxSMYyDvxpzy4kn5iada12FsdJ4ySIAPhJcn6fUUv6B7BS2tEK6tcqpJIWyDqK8NJ9kDOK52KURUZuL3OXDcugkiMlWLG1hmpBEhCgEliAAWOMnHM43ZPhWdJb7aUcKO8jhVQZbJ3jPDdxyeQ58qisXWMk9zbwWykiRh2jOMaV0klVGfa3bzw3bs8RnsgkkBLRkPwnnzMjsCc1NKKZOmW0mt7KaVDpdQmk+JdR/GmrZ/WjZyJl2aJgASrKTk7s6CudX0OOVesp5HsxtFxe2SHTxsfgcbHVTCqa6ytnwLcNJCyhixWaH2WV8atYU8VYb8jdn4qtbZe3YLhDJDIroDgneuD4hgCKgnWps+B4kukdTIW7L1SGEgGc7xzXB3/I8qb2eTHPZ1xu/lKV4EkF22O/+FWeK8q6+jWz+32OkXDtIZFz3Fi4B88VTFxbsjMjgqykhlPEEcQa3qepEznNtYtNliT0xia1173C11K+rnb7W92iZ+zmIRhy1Hcje8MQPcTUUp76GbLae9hVQcK6yMe5UIYk+QHvIqyoDXRODtLKunLhK0t1ur7Kg7jvB3EeBrm+8jCyOo4BmA9wJA+lX90j2uLW2lmPFVOkd7nco8yPlmufCaydkNNnu3ZLU2q4Xa3eug+jN/wBvaQSZyWjXPxAaW/aBqU2D5QeG6qx6pNoa7R4yd8Uhx8LjUP2tdWLst95Hzqql/oVpZuNx6hPtd0sDXJxooorpEutVy+EJ8KjW177sYJZf/jR2+agkDzxT9tN/VA7z+FQLrLvhHYlScCWSND8OdbfRD51zteelqmx8LeP6TLT0cLnqlCe+vKnvSHZGzbSTQ8N4QQGWRXTQwIzlWY7692T0f2ddJK0aXiCON3LyFOzGkcCy5yeeO4GtP6tuHHhNuX7WB9K7FhuLqNdFOkjWU4kUalI0yJ+cp7vEHeD/ADNXfsfbcN1GJIXDjmPvKe5l4qa53rbb3TxtqRmRhwZSVPmN9V1dC2o6wNirKWtdB1SLhXftXoBZ3Dl2j0sd5MbFMnvIG7PjilFnsy02dEzKEhX7zscs2ORY7z8I+QqnP/rK9xj0qb9c58+NN15tCSU6pZHkPe7Fj8sndSo2dM4YXydVNGviacTI8099N+lRvZ8rkRJlYweODxYjvOB7gBTfN0mum06riY6fZ+0YY3Y5HjjnTZRWqyFjWhoGQWW6V7nFxOZWTyEnJJJ7yc0/9AP6xt/jb9x6j1SHq/H/AORt/ib6I9eVH9p/I+S9g/ut5jzVm9Zf9Wy++L/ESqSq8usVM7Nn8BGfKRCfpVG1n7J/snn6BPbU/vDl6lbYLt01BGZQwKsFJGpTxVscR4GvDdPoEeptAbUEydIYjBIHAHG6tVFatgsy5V49D7xYtlQyOcIkbMxwTgBmzuG81hfbBsdqL2qkM2AO0ibDjuDqR9GGapxdrTBOzE0ojwRoDtpweI05xjed3jWq2unjbVG7Iw+8rFT5jfWT/wAc4Oc9r7OJvktX/kG4QxzLiys//wCzsOfyiTHdpTPn/pUj2fsy02XCTqEan2pJDl3I4Dx8FUfKqkXpzfAY9Jkx4kE+ZGaary/kmbVK7yN3uxY/XhQaKol6ssmXZ8CBWQR5xMz7VIenHTM3rhUBWBCdIPFjw1sO/G4DkCe+otUm6A7KjuLiRJEEmIZGQMTjWCunOCM8TuNZv0BuPRFlEcxmMhQw9mcqoUnX3kE4HDnTjJIYP6QytbxSj2Szf1Tne/gnLqjv9N1JEeEkeR8UZyP2S9XFZvhx5edVJsvY4sVsLiSNoZzcGOTUTvRw6glc4HqkeVWqDWJWyATiZnwgraoWkRGN3y+afqK8RsgHvryuoBuLhVpv2m3rAdw/H/1VV9a82uW0gzgMSzeGplQH5YarR2h7fyFU51qylb+E5xpijIOM4+0kOcc+Fc7H165x4X8rKdWcNN+E/wCzVS1kFl/SLuwYIsLwBwCcEAMQcDBHPArHaaxXZntzd3EjwpKzQhVijzHu36YxqAbHOm682Db3d6X/AKRj7eQrhYEI9ZVC+q3aHfhe+tuydgWi3EsEN3cm50So+7SN3tBmMfDUBwO/v30WYOvc4rX+3fvOgy+XVILj1bDDe33buGuqrGiiiugWCiiiihCKUWVhJMwSJGkY/dQFj9OXjSet9tfSR57N3TVjOhmXOOGcHfXjr2yXrbXzU32L1STPhrhxCPzF9d/n91fM+6rB2B0St7MfYp6xGDI3rOR3Z5DwAAqjX21ORgzzEdxkfHlmtMV9Ipysjqe8MwPmDWZNSTzZOky4AZea0oqqCHNsefEnNdHSIGBBAYEYIIyCDxBB4iobt3qst5stDm3fuUZjP6B9n9EgeFVjJ0pu2Gk3M5Hd2j/z30g9MfVq1vq/O1HPnnNUw7OmiN2yW7ldNtCKUWcy6d+kHQy5s98qZjzgSJ6yeGea/MCmKt730hBBkcg8QWYg787xnfvGa0Vrxh4HXNz2LJeWk9QWHaiiiipqCKKKKEKSdAYGe7wJXhAjkZ2jxr0KASqkjcTgb/fUqim/pKF2tJ7m1eJkDdtcSFGRs+sSGODuPDu8ciKdA7ns7rV2sMJ7NwGnGUJJUaT6y7yM8+Rqdsl0kbCOxsLmJ8avRyAHC7xqVtzY5cayKs2luNcrXyHbrkfytalF4+zO/ppmFCulNqYYkU3/AKY5fJRXLqhCnDZLHfvxyq5dnXfawxyfnoj/AKyg/wAapLpRtWOTTGLJbKRGOsDcTkcCCoI7/nVu9Ds+gW2ePZR+WN30xSte09Cwu1ueHpkmaFw6V4bpYcfXNS+xbKDy8q9rDZ3sfM0Vt0pvAwngFbJ9xSbaa+sD3j8Kqfri2ecwTAbsNGT7vXX8X8quHaEWVzzG/wCXP/fhUW6T7EF3bSQnAJGUJ5Ou9T7s7j4E1izn6atxnQ+uqskZ01OWDVVB0Y6IXVzpmtyihG3OXA0uuCNwy2eB4c6sa2uTIxha5thcuumRrSItLhdx1SEkJjvYbuWDiqnsJ5redQr9i6SDOokKrg6TrHcN4Phmp5t6YSXLWdiqrLOQbudM44DUAc7k4lscS2OJNNVbHPeLkWtcG2nO98vNZlK5rWGwN72IvryUX290ZXM0tmGltYiqM/HDBfWIP3kBx63LV3YNRurghZLYwSJcwps6KN10htTTuchsrjDNqwd3DB3b6jWw/QprSeSa0Cpb6cPG7CR+0ZsA7wMjcN5NWRVbg3MEgWHbwzvbPjbiq5aUF2RAJvy45a5eygdFS3aPRONrWO5tu0ImnMSRvpJwWdUORzyoHPjWF90CdLyO0WVGkkQuGKsqjAc4OMn7h+lNCpjO/j4apY00g3cPHRRWipJd9AblGRV7KXtGKKY5VI1BWbBzjBwjce6miDY0ziQrGzCIgSYx6pJIGRx4gj5VY2aNwuCFW6J7TYgpFRTvL0SvF420/wAo2P4A0hsdnSzNpijeRsZwiljjvOOAr0SNIuCF4WOBsQk1FK4tkzM7IsUjOntKEYsvL1lAyPnWN3s6WLHaxvHnONasucccagM8R51LEL2uvMJteyTUUpudnSRqjujIsg1IxGAwGN6943jzp3foNdi29J7Mdnp141DWExnUV7sb+/wqDpWNtcjNSEb3XsDko/RUri6uLhkRlktyZFDonaYd1I1eqCoHDxry36CMz2a9pj0kSFspjsuy9tTk72G8ct4qv6qL/wBfNfQqz6aX/wA/PhUVrOKFmIVQWJ4ADJPyqWWGxtnvdwIkss0cjvGysNDKQBobUOKsTjGBzp02PMLW2aRY012s7wXQCjMsEh05bPEg4x8J7zUH1QA6oN+3LiPMW7wpspr6kW7M/mS2HZx2ZaAiGO7LEemK2l1j3ZRTjLKRq9o7uJ5ikFtLs2Uh4pZtmS8SAWZP0WG8eY91Jds9rs677WB9cM47RGbLLLG28pJn2sZxv34IO4mtG3dn20kJuYD6O4KrJavnIZxkGHd7BGTv3YHLcKWYy9nEnrbx5EZjsTDn2uAB1dx8wcj2rf082vHeXMS2+ZSqLH2hGDIxbduwOZ7hvY43VcNhaiKKOMcERE/VUL/Cqp6rejZln9IcfZwn1c/ekxux8IOr36auGCLUwH+8Vn11sTKePO3mVoUIJDp37/JOtmmEXz899FbgKK6SNmBgaNwsvCbm6KaLu20HwPD+VO9YSxBhg0rWUoqGW3jRWRyYCqs6e9AvSczwACcD1l4CQDhv5OOGTx4Gq4sttS2sdxAECNKAjsVKypg+sueIBGQR45roW4tSniO+mHb3RO3ux9qnr4wJF9Vx+lzHgcisaGrdB/RqG3A8PcKE9H0h6SE2Pmqh2zdobCxjVlZk9JLqDvUs6kahyyKUyHstjKOBuLlm96RLj94CnvaHU9ID9jOjDkJAVP6y5B8hTVf9ANpBFQqZUTOlVlVgurGdKsQRnA4CtFs0DwAHjW+eXE+azXQzNJJYdLZZ8B5KebAmigsoUkG+GCG43/nSGTGB+dqyB4kU0mTV0gYnhDCc+GIt/wBZKit9d7QEivPBIQoiUr2TKjLC5dFbQMY1Hl4V7Y9NFW8uLiaEkzoYyivp0hgobBIznCjuxmlm0ruu4Z3B0PG37TBqW9VpysRqOF/0lHRO3hG1ofR5Wmjw7lnUoc9nJkEc8ZG/xp+6RbO7CLaciexOtpIhHDLyNqwfiyf0hUd2Pt2xt7oTRRzxoIpBh8Oe0bAGMHcunO/xrbcdL0k2OLZmPbqY004PrIjBgdWMblAGM59WrJI5HStcAbdUG/O98uXioRvjEbmki/WItytbxWy429cJsmCQTyiRrmQF9bFioVvVJJ3jPI1r2RetabIeaE6JZrhY9YxkKi6sDPub9Y027Rv4zsu2iV1MiyzM6DioYtpJ99Kujs8NxZSWc0y27CVZo5H9nhpZTvHLPP73hVpjAYSRlizy3XVYeS8AHPDlnvspnCTJc9shEUlxs0vq4BXBTDE8gMjf3LVcdJ7ydpBHPcLdFBlWRg6euASFYAZ4DPuqWJ0iga8kRJFWCOye2idyFDnC79/ed36OahGwY0NzCJGVE1oXZjgBQQWyfcCPnUaWMsJc4aAbs9/oval4eA0HU8cvl1P+ney0FhEg3vZiBZB3LKmk+bKprdt3YktxtCZI7lIA0EUYRuLxsCzKijiAUYnHfSa96Y2U73kbJ2XbIyG4LO4kMfqxERqDpHMEd3jWjZ/TO0PYXM3ael28Zj0KMrL6pUEtjA4k8t5PHdSzWzNaOqbi+6+tj5g8r5phzoi77hbLfbS48iOdk99H9lxzQ7Nld9MkAlVE3AyFCVxk92jOPfSXZO1taW88o0GO+njcfmC5D7j4BpFHyqKr0uRba2VdYnguHm4DRpZmYqDnPPu5mld5teS5W6jgs5ily6ScGbQ64LEaUwdRAPHmakad9zi0ue4XN/A3URO2ww62/JsPUWTTJ0euLe6l0ISbU9seX2aMCrjPEYwd3j3VOp9j/a3k4x6Fd2pkMmRgSYBG7Oc5y36XfTQbDbNxb9g64jIClnMauyj7rNnUR8snnmvbTqpuiuiS5RE46FMjjPwnSuanLI12b5Gg6ZZ5ZeNxkoxxuGTGOI1zyzz8LHNNvR7pfBHadldRekNC4e3UjdlgcgngFB378+1w3CsdmbBuNr3LTyDs42I1yAYXCgAJGD7RwAOeOZ75nsfqrtYiGkLXBHJ8Kn6g4+4kipnFEAAqjAG4KBgAdwA4Clpa2NjiYBmd53ch8zTEVHI8ATHIbhv5lJ9nbPSCNYol0oowB/EnmSd5PMmn2xttIyeJ+grC0scb248h3f60tprZ9E5p6aXXd7lNyyC2BuiKKKK2ksiiiihC8IpLLs5Tw9X8KV0VTLBHMLPF1Jri3RNT7Ocdx9x/nWprZhxU+X8qeqKzX7IiP2khXCodvTDw8K03Fmkntor/ABKG/EVIyM1ra1U/dH4Us7ZDxmx/hb3U/qAdQoXddCrKT2raL9EaP3CKa7jqssm4LInwyE/v5qxG2encR861PsscifnvqP0dbH9rr8ne6gRTu1aPwqh2p1PkDNvNq/syjH7a/wDjUD2rsaa2fRNG0bcs8CO9WG5h7q6SlsWXxHh/KmzaeyoriMxzIHQ8jyPep4qfEUMr54HYZx6H9peXZ0UgvEbHwXO0MTMwVQWYnACgkk9wA3k1M9jdVVzLhpStuvcfWf8AVBwPmc+FWF0a6GQWWooC7kn7R8FgvJRjgMcccfICQxxFtwGalNtN73YYB7/hVwbNaBimPcoRZdU9ontmWU+LBR5IAfrTxbdB7KPhbRn4wX/fJqVR7MPM491bl2avifn/ACqApq6XNxI5m3knA2nZo0fhMdvs6KP2I40+FFX8BSnNPC2aD7o+e/8AGtixgcAB8qkNkSH73jz9lPp2jQJlWIngCflW5bBzyx7zTtRTLNkRj7nE+HuomoO4JBHsv84+X8zSuKBV4D+dbKKfhpIYc2NzVLpHO1KKKKKaUEUUUUIRRRRQhFFFFCEUUUUIRRRRQhFFFFCEUjvbPPrLx5jv/wBaWUVTNCyZhY9Sa4tNwma2ty58OZp3jjCjA3CvI4gucczms6Wo6NtO3PN3FTkkxnsRRRRT6qRRRRQhFFFFCEUUUUIRRRRQhFFFFCEUUUUIRRRRQhFFFFCEUUUUIRRRRQhFFFFCEUUUUIRRRRQhFFFFCEUUUUIRRRRQhFFFFCEUUUUI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QSERUUExQVEhQWGBQXFxUVFxcXFxgYFhgXGBkYFhYXGyYeGBokGhcXIDIgIycrLCwsFh4xNTAqNSYrLSkBCQoKDgwOGg8PGiwkHyUxMi4yMikpNCosLCw0LS0sMC4uNCwvLCwsNCwsLSotLC0vLywvLSksLDQvKS0sLCwsLP/AABEIAP8AxQMBIgACEQEDEQH/xAAcAAABBAMBAAAAAAAAAAAAAAAABAUGBwIDCAH/xABKEAACAQMBBAYHAwgIBgEFAAABAgMABBESBSExQQYHE1FhkRQiMnFygaEjQrE0UoKSorLB0RU1YnOzwuHwJDNDg9LxUxYXJUST/8QAGgEAAgMBAQAAAAAAAAAAAAAAAAQCAwUGAf/EADYRAAEDAgMECQQBBAMBAAAAAAEAAgMEERIhMQVBUXETImGBobHB0fAUMpHh8SMzNEIVQ1Ji/9oADAMBAAIRAxEAPwC8aKKKEIooooQiiiihCKKKKEIooooQiiiihCKKKKEIooooQiiiihCKKKKEIooooQiiiihCKKKKEIooooQisZHABJ4Csqa7+51HA4D6mlKupFPHi37lZGzGbJdFeK3PHgd1bqYM1sjnZeBI/wB91ZUW2DpI38K91PwKe6KbE2m3MA/St67TXmCPrWizaNO//a3NUmF43JZRWhb1D94fPd+NbVkB4EH5022WN/2uB71AtI1CyoooqxRRRRRQhFFGawMyjiR5iolwbqV7a6zopO18g5591an2oOQJ9+6l31kDNXjz8lMRvO5La8JpsfaLHhgf78aTPITxJPvpCTa8Y+wE+CtbTnencXa5xnJPl51uphp2s7nUN/Ecf51Oh2gZ3Fj8juXksWEXCUUUUVrJdFFFFCEUUVhNKFBJqLnBoJOi9AvktF9c6RgcT9BTBtXaaW8LyyHCIMnvPcB4k4A99LZJCxJPE1TXWR0s9Jm7GM5hiJ3jg78C3iBvA+Z5iuaOKvqP/keXufmivmlFLFff6pg2n0lmmuWuNbRux3aGK6VHsqCOQHnvPOnjZ3WfexYDMsw7pF3/AKy4PnmolRW86nicA0tFlzjZ5GnEHFWlY9cUZ/50Dr4xsHHk2n8af7PrGsZP+t2Z7pFZfrjT9ao6vaSfsuB2lxyPunGbSmbrY/OxdE2224JPYnif4ZEP0BpYK5sSIsRgFiSAMDOSeAHefCpCeh20YU7QRSooGfUYagPhRtX0pOTZjG/9luf8pyPaT3f9d+X8K8816JD3nzNVBsrYu1JFRo7oqHUOoNy2rSRkHRkkbq1ba2htGzClr0Saiy4jl7QqVxnVld3GqBQkuwtkF1ca6zcTmGyuXtT3nzNedoe8+dU90d23tG7Z8XfZRxrqklkCaVH6u87j5Gt+2b6/jhM8W0FuYQQrNEVUox4BlxnfQaKQOwF4v3+y9Fc0txhht3e6tkmjFU9bWu2J4lmjlmkjcEgrOAdxIPq6geINMl5bX5do5Bcu6gMyEyOQp4EgE7vGvW7ODjbpBkoO2gQL9GVed1tGKMZkkjj+N1X8TTLe9YVjH/1w57owz/UDT9ao6WIqcMCp7iMH61jTjNkx/wCzieWXulX7Vf8A6tA+dys/aPXCg3QQMx/OlYKP1VyT5ioltbrAvLjIMvZqfuxeoPmQdR+ZqOUU9FRQR6N/OaSkrJpNXfjJWX1W9Ld/okrccmFj38Wjz5kfMd1WfBMVOR/7Fc0RSlWDKSrAggjcQRvBB781enQvpOL23DHAlTCyr/a5MB3Nx8xyrL2hTmJ4nj/g8VqbPqcbeif3clPEcEAjgayps2fc4Ok8Dw99OdbFJUCojDhrv5q6RmA2RRRRTSrRTTe3Oo7uA4fzpTtC5wNI4nj7qj23dtJawPNJwUbhzZj7KjxJ8t55VgbSqS93QR9/PgmomhoxuUb6yelno0PYRnE0oOSOKRncT4E7wPmeQqnKV7U2k9xK8shy7nJ7h3AdwAwB7qd9i9Eu1h9Inmjt7fJXUTqdiPuqg57juO/ng0/BEykis7Xf2lYM8j6qS408go8q5OBvJ5VlLCVOGBU9xBB8jU3sZYLWC4vbVWJDx28DTAFlYrqkkxwyQd3lzIrDaW0Df7LeebBntpVXtAACySYGDgY4t+yO81L6g4vtyuB23PZ4KP04trna/ZbmheiFlC0MdxcytLMIyiwx4AEhwpJYHn893ClPRvo4Ir+7t9Edw0ULtF2iqQX9QpkHcD6+D86kI25FHd2sDxIJJLaILckKXRmBCKMjhkHnxYVGeh1lM15fxSEmdre4RmJ4uzKM57snOe6kBJI5ji47t/PUWT3Rxte0NG/dy0N1q2rtu6trq39LaORY2WYRRCMKvtLgFVGGAycZI4Ur9Pspbhpor+6tZpCd7rlV1/dJG4KM7sndu37qZrzoylkEkmmgmcOmbaNsllzlgzfdGBjhzpYLXZMknbGeWJSdRtuzOe8orKCNOd27lzFXFsZALb6Wu1uR7s/btVIc8Eh1uNnHMd+Xzcsuh+xnttsxwyY1J2m8cCDExBB7iCKh95/zH+JvxNSdemw/pP00xkqAyrGCAdOgouTwHHJ41FZnyxPeSfM01C1+PE8f6j853S0rmYMLDvP4ysnno10gkte1IiWaFwqyo4JQjJ05I9k7yN/HJ3U7xWtpfxTdhC9pPFG02kOXicJxG/gd+7cOPPfTTsDpCbVXjkiWa3mALxvldWMgMjYyCCDv8ORGaX3nSy3jgkisrYwGYaZJHcu2k8VXJOAeHH5ZwRXKxxfdjTfLMHLvH6Ksjc0Ms5wtnkRn3fynV1g/oqx7eWaH8oKGIZydbH1uYHDh31o6tbqWW6mJdnk9FdVZmJIwyaRqPcTSa26RWMtpBbXUc69jq0yRMp3scscHG7PLBrZ0Y2jaQXVz2cjJC1u8cbS+0ztpP3Vwu8Hj3DvqhzHCN7S03zOmWu5XNeMbHAi2W/PTenu6eeCyZ9p9nK6SRGAP2bud47RTgYKlM8eWfCox046PLFeKIF+yuAjxBeGW9Uqvzwcf2hSm5VrrY8b51PaSMjcz2b4IJ54BKj3Ke6pV0KSO7tbWSQ+vZO439wX1c+ABQ++Oqw404MnaQQNOzLu8VYWic9H2AgnXt+dihO3ehZgNyUlWRLYxB8jS32vsgDeCRkA7xxqNVNrK6a6tdqPzlltmGf7UxwPkMD5U5bZ6Trs2dLOGNDBGqduCoLSlgC2Seekg7+ZxwGKZZPIOoRid+NwJ8SlnwRnrg2b+d5A8Aq2p46K9Ims7hZVyV9mRfzkPEe8cR4j30+2HQ2K8tfSEkW1keWRFjc/ZE5LKik+spxu5508Kiu1NlyW8rRSrpdeI48d4II4gimBJHNeM94VBjkhtIO4roa0ullRZEIZHAZWHMHhT3ZXOoYPEfXxqleq7pZ2b+iSn1HOYifuueKe5uXj8VWxDKVIIrCY51BUWP2nxH6XRRyNqYsQ19U90VjHIGAI50V04IIuEsk19a6hqHEfUVHdubGS6geGTgw3HmrD2WHiD/Ec6ltNN9DpbdwO/+dYW06fAROzLj7pqJwcCxy5p2jYPBK8Ugw6MVI93MeB4jwIqZbPu4ItkRPND6QPSZNKaiq6tJ3vjiMA7qWdbuxMNHcqPa+zf3gZQ/NdQ/RFMF5cL/Q8Cal1+kSPoz62nSy6sd2d2aa6QVEUbuJzt3rE6M08j28Bl4JfsmL06wuoYlVZhOLlIVwBpYaSqZ5AZ/Z761bVtDZbLFvL6s9zKJGjyCUjQDGrHAlgPM9xqIwzsjBlYqw4MpII9xG8UTTM5LMxZjxLEkn3k7zV/05xa9W97b7/M1T04w6da1uy3zJPPSXpELiaKSNWTso4owTjJMZJ1buG88MnhTbf7UlmkaSRyzvjUdwzjgCBgYFJKKvZG1gAA0VLpHOJJOqKKKKmq0Uq2Zs955kiQZZ2CjwzxJ8AMk+ApLVq9VvRUxr6VKMM4xEDxCHi/6W7HhnvpaqnEEZdv3c0zTQGaQN3b+S39YXRVPQEMa77VVAON5j3Bs/R/k3fVSV0hdrmNwFDkq3qE4Dbj6pODgHh8652vynaN2asiZ3I5yy/2SeeDkfKkdlTOe0tO71Tu04mscHDek9e15RWuslZJIRwJGQQcHG48R7qcdldIZrdJo4yAsy6XBGeRGVPI4Y7/ABpsoqLmhwsQpNcWm4KkOwduxw2l1GdXaS9iY92VzE+rBOcjy5VIukfReTaMyXdppkjmCB8sAYmUBTqB7gBwydx3bxmvK2w3ToCFZlB4hWIz78HfS74Di6Rhse3Mbh6BXsnGHA8XHZlx9yrCjtoIdl9jd6igu5Iy8BB0soOHGfaXcd3HfwyKgF9cl3OXaQD1VZiSdC7l4+HKpHsXb9s9oLK6R0TWZFmjOSrHO9kIO7Bxu5cudM20dlKtz2MEguATGEdRgMXCkDGTzbHyNQgbge4Ove5PZbiOHJWTnG1pba2Q7eSl3Vb0W7V/SpBlIziMHnIOLe5fxPhVtwQFjgfM037I2atvBHCvBFC57zzb3k5PzqRWUGlfE7zWSxpr6kk/aPL9rcijFNCGjX1W6OMKMDhXlZ0V0oAaLBL6opLtGPKZ7t/8KVVhOuVI8DVNQzpInN7FJhs4FQjprs3t7GdMZIUuvxR+uMe/BHzqha6VK53Hga5vvINEjp+azL+qSP4VkbIfdrmd6V2qyzmu7lvj2NOwBWGUg4IIjcgg8CCBXsuw7hVLNBMqgZJMbgAd5JG4VdPQTa/pFlG2nRoAixnOezVV1cBjPdSbrH2v2Fkw06u2zDxxp1Kx1cN/Dh41MbQkM3RYM721UTQRiLpcWVr6KkaVWezJZs9lFJLjGdCM2M5xnSN3A+VJqkfQ/pk1h2mIxIJNGcsVICauGAfzvpWpKXhpLBcrMiDC4B5sEhXoleH/APVn/wD5uPxFN93ZvE5SRSjrjKsMEZAIyPcRV8dKtum0tWnVA5BQAE4HrMBk499Ujt3a5urh5mUIXxlVzgYULuz7qTo6mSou4tAHqm6umjgsA4k+ib6vXoPtGae2SSQaV0oiDOWbQNLyMf7TcBy0881T3RrYhu7lIQwUMSWJI3Ku9sd7Y4D+Gav+3t1jRUQaVUBVA5ADAHlSm1pG2DN+vIftN7Ljdcv3ea2VTvWh0d7C4EyDEc+SccpB7X63te/V3VcVQrrM2ZcPAWiOuIL9rEVDY0nUJU3ZDDeDg8PnWds+UxzDPI5J+ujD4TloqdooorrFyyKW2Gxp5/8AlRSS+KKSB7yBgVMervoMtwPSLgZiBIROTkcWb+yDuxzIOdw32Ft3b0FhCGcYHspGgGSRyUbgAO/gPKsyevwP6KJuJy0oKHEzpJDYKlZ+il2gy1tMB39mx/AGkENjI5IWN2I4hVYke8AbqsdOuQat9sQveJQW8tAH1qb7D21Ddx9tCc59VsjDqRv0v557t+6q5K2eFt5I/H+VZHRwSm0cngufZYipKsCrDiCCCPeDwqV9V+ze1vlYjIiVpPnuVfq2f0aQdPP6xufj/wAq1L+pu23XL+MSD5B2P4jypiqlP0pfxA8UvTRD6kM4HyVm28epgPGnqmvZq+v7gf4U6VVslloi7iVt1B61kUUUVrpdFeNwNe1jKfVPuNRcbAlehMQrnrpH+V3GP/mm/wARq6GFc47Rn1zSP+c7t+sxP8a5/ZA6zjyVe1j1Wjmrd6qfyAf3sn+Wk3W/+Rxf3w/w5K39VB/4D/uyfglaOt/8ji/vh/hyVS3/ADu9Wn/C7lUVFFFdKucV09ZX9Wv8UP74qlqunrK/q1/ih/fFUtWXsr+yefstPaf94cvdTXqx2ahna4lZAkOAoJGTI+5cLxO7OOeorjNXFVd9W3Qkx4up1w+PskYb1B++RyJG4DkMnmMWJWTtGQPmNjey1NnxlkIuLIpLtKyEsTISQSDhgWBVsbmBUgjB7jSqikASDcJ4gEWK5x2hYPBK8Ug0uhKke7mO8EYIPcRSepp1nXDGdUlhVZFAxOpP2qb8erjAxu5nBDDeCKhVdnBIZIw471yEzBG8tC6A6IoosbYLw7GM/MqC37RNQrrhsXJglAJjAZD3KxIIz7wP2ay6sOmChRaTNpIJ7FjwOo5MZPI5JI7845DNi3VqkiMjqHRhhlO8EVzhLqSpxOG894K6ABtVTYWn9ELm2pb1d9J47OWUzMwR0Awqlssrbtw8C3nSnph1cSW+ZbfMsPEji8fvx7S+I4c++oTXQXjqoiAcisK0lLICRmE69KdopPdzSx5KO2VyMHGAN45cKsTqeH/DTf3v+Rf9aqarQ6m5/UuE7mjb9YMP8opbaDMNKWjdZMUL8VTc77q09me0fd/EU5U1bOPr+8GnWvdlG9P3la8/3oooorUVCK03jYRvdjz3VupHtN/VA7z+FLVb8EDz2KcYu4KOdIr/ALC1ml4FI3I+LGF/aIrnmri62NoaLMRg75ZFH6KeufqE86p2s/ZUdoi7ifL4UhtR95Q3gFcnVP8AkH/dk/BKT9b5/wCEi/vh/hyUo6p/yD/uyfglJut/8ki/vh/hvSDf8/vTp/wu5VJRRRXSrnVdPWV/Vr/FD++KqLZFy8cyNGqs+oBQ6hl1HcNx3Zyd3cat7rK/q1/ih/fFVLsHZUlxOkUWQ5IOoZ9QDeXJHADj5c6yNnECndi0ufILW2hc1Dba2Hmr52Zc5AjaQSzRqolK8A5G8bhgHOfV44xml1Idi7HS1hWKPgvEnizH2mbxJ/lypdXPPtiOHRbzL4Ri1RRRRUVJRHrB9DeLs7l+ycDXE+kkg50nTyflqXOcYPdVN3EYVmCsHAJAYAgMO8BgCPmKvfpb0bW9tzHuDj1o2PJh3+BG4+/PKqJu7RonZHGGU4IyDv8AeNx+VdHsp7TGWgm/D2XP7Ta4PDiMuPutVWD0O6zTHpiuyXTcFm4svx82Hjx9/KvaK0ZoGTNwvCz4Z3wuxMK6UhmV1DKQykZDKcgg8wRxqE9MerZJ9UttiObiU4JIf8rHv4Hn31AuinTOaybAJeEn1oid3vQ/db6HnV07I2vHcxLLE2pT5qeasORHd/CudlhmoX4mnLj6Fb8csVazC4Z/NFz1c2zRuyOpR1OGUjBBHI1MuqW/0XjRn/qxkD4kIYfs66lPWX0UE8JuIx9rEMtj78Y4g+K8R4ZHdVY9HNodhdwy8Asik/CThv2Sa2BKKymdbW3isoxmkqG309F0VaNh19+PPdTzTCDT6jZAPfS2x39VzO/5+Ft1AzBXtFFFbiVRTZtJ8sB3D8f9inOmSd9TE95/9VkbWkwxBnE+XwJinF3XVRdb1/quYohwjjyfikP/AIqvnUCp56YbQ7a9nfiNZUfCnqD6L9aZqcpY+jha3sXPVL8crndquTqn/IP+7J+CUm63/wAki/vh/hvR1Q3ga1kj+8kpbHg6rg+at5U59Y+xmuLJtA1PGwkCjiQoIYDx0sT8qwSQyuu7itsDHRWbwVI16BXlOnRrY7XN1FEoJBYFj3IDlifl9SO+ukc4NBcdy55rS4hoVr9Zv9XSfFF++KgvV/f3Acw2scYd2VnndSxSMYyDvxpzy4kn5iada12FsdJ4ySIAPhJcn6fUUv6B7BS2tEK6tcqpJIWyDqK8NJ9kDOK52KURUZuL3OXDcugkiMlWLG1hmpBEhCgEliAAWOMnHM43ZPhWdJb7aUcKO8jhVQZbJ3jPDdxyeQ58qisXWMk9zbwWykiRh2jOMaV0klVGfa3bzw3bs8RnsgkkBLRkPwnnzMjsCc1NKKZOmW0mt7KaVDpdQmk+JdR/GmrZ/WjZyJl2aJgASrKTk7s6CudX0OOVesp5HsxtFxe2SHTxsfgcbHVTCqa6ytnwLcNJCyhixWaH2WV8atYU8VYb8jdn4qtbZe3YLhDJDIroDgneuD4hgCKgnWps+B4kukdTIW7L1SGEgGc7xzXB3/I8qb2eTHPZ1xu/lKV4EkF22O/+FWeK8q6+jWz+32OkXDtIZFz3Fi4B88VTFxbsjMjgqykhlPEEcQa3qepEznNtYtNliT0xia1173C11K+rnb7W92iZ+zmIRhy1Hcje8MQPcTUUp76GbLae9hVQcK6yMe5UIYk+QHvIqyoDXRODtLKunLhK0t1ur7Kg7jvB3EeBrm+8jCyOo4BmA9wJA+lX90j2uLW2lmPFVOkd7nco8yPlmufCaydkNNnu3ZLU2q4Xa3eug+jN/wBvaQSZyWjXPxAaW/aBqU2D5QeG6qx6pNoa7R4yd8Uhx8LjUP2tdWLst95Hzqql/oVpZuNx6hPtd0sDXJxooorpEutVy+EJ8KjW177sYJZf/jR2+agkDzxT9tN/VA7z+FQLrLvhHYlScCWSND8OdbfRD51zteelqmx8LeP6TLT0cLnqlCe+vKnvSHZGzbSTQ8N4QQGWRXTQwIzlWY7692T0f2ddJK0aXiCON3LyFOzGkcCy5yeeO4GtP6tuHHhNuX7WB9K7FhuLqNdFOkjWU4kUalI0yJ+cp7vEHeD/ADNXfsfbcN1GJIXDjmPvKe5l4qa53rbb3TxtqRmRhwZSVPmN9V1dC2o6wNirKWtdB1SLhXftXoBZ3Dl2j0sd5MbFMnvIG7PjilFnsy02dEzKEhX7zscs2ORY7z8I+QqnP/rK9xj0qb9c58+NN15tCSU6pZHkPe7Fj8sndSo2dM4YXydVNGviacTI8099N+lRvZ8rkRJlYweODxYjvOB7gBTfN0mum06riY6fZ+0YY3Y5HjjnTZRWqyFjWhoGQWW6V7nFxOZWTyEnJJJ7yc0/9AP6xt/jb9x6j1SHq/H/AORt/ib6I9eVH9p/I+S9g/ut5jzVm9Zf9Wy++L/ESqSq8usVM7Nn8BGfKRCfpVG1n7J/snn6BPbU/vDl6lbYLt01BGZQwKsFJGpTxVscR4GvDdPoEeptAbUEydIYjBIHAHG6tVFatgsy5V49D7xYtlQyOcIkbMxwTgBmzuG81hfbBsdqL2qkM2AO0ibDjuDqR9GGapxdrTBOzE0ojwRoDtpweI05xjed3jWq2unjbVG7Iw+8rFT5jfWT/wAc4Oc9r7OJvktX/kG4QxzLiys//wCzsOfyiTHdpTPn/pUj2fsy02XCTqEan2pJDl3I4Dx8FUfKqkXpzfAY9Jkx4kE+ZGaary/kmbVK7yN3uxY/XhQaKol6ssmXZ8CBWQR5xMz7VIenHTM3rhUBWBCdIPFjw1sO/G4DkCe+otUm6A7KjuLiRJEEmIZGQMTjWCunOCM8TuNZv0BuPRFlEcxmMhQw9mcqoUnX3kE4HDnTjJIYP6QytbxSj2Szf1Tne/gnLqjv9N1JEeEkeR8UZyP2S9XFZvhx5edVJsvY4sVsLiSNoZzcGOTUTvRw6glc4HqkeVWqDWJWyATiZnwgraoWkRGN3y+afqK8RsgHvryuoBuLhVpv2m3rAdw/H/1VV9a82uW0gzgMSzeGplQH5YarR2h7fyFU51qylb+E5xpijIOM4+0kOcc+Fc7H165x4X8rKdWcNN+E/wCzVS1kFl/SLuwYIsLwBwCcEAMQcDBHPArHaaxXZntzd3EjwpKzQhVijzHu36YxqAbHOm682Db3d6X/AKRj7eQrhYEI9ZVC+q3aHfhe+tuydgWi3EsEN3cm50So+7SN3tBmMfDUBwO/v30WYOvc4rX+3fvOgy+XVILj1bDDe33buGuqrGiiiugWCiiiihCKUWVhJMwSJGkY/dQFj9OXjSet9tfSR57N3TVjOhmXOOGcHfXjr2yXrbXzU32L1STPhrhxCPzF9d/n91fM+6rB2B0St7MfYp6xGDI3rOR3Z5DwAAqjX21ORgzzEdxkfHlmtMV9Ipysjqe8MwPmDWZNSTzZOky4AZea0oqqCHNsefEnNdHSIGBBAYEYIIyCDxBB4iobt3qst5stDm3fuUZjP6B9n9EgeFVjJ0pu2Gk3M5Hd2j/z30g9MfVq1vq/O1HPnnNUw7OmiN2yW7ldNtCKUWcy6d+kHQy5s98qZjzgSJ6yeGea/MCmKt730hBBkcg8QWYg787xnfvGa0Vrxh4HXNz2LJeWk9QWHaiiiipqCKKKKEKSdAYGe7wJXhAjkZ2jxr0KASqkjcTgb/fUqim/pKF2tJ7m1eJkDdtcSFGRs+sSGODuPDu8ciKdA7ns7rV2sMJ7NwGnGUJJUaT6y7yM8+Rqdsl0kbCOxsLmJ8avRyAHC7xqVtzY5cayKs2luNcrXyHbrkfytalF4+zO/ppmFCulNqYYkU3/AKY5fJRXLqhCnDZLHfvxyq5dnXfawxyfnoj/AKyg/wAapLpRtWOTTGLJbKRGOsDcTkcCCoI7/nVu9Ds+gW2ePZR+WN30xSte09Cwu1ueHpkmaFw6V4bpYcfXNS+xbKDy8q9rDZ3sfM0Vt0pvAwngFbJ9xSbaa+sD3j8Kqfri2ecwTAbsNGT7vXX8X8quHaEWVzzG/wCXP/fhUW6T7EF3bSQnAJGUJ5Ou9T7s7j4E1izn6atxnQ+uqskZ01OWDVVB0Y6IXVzpmtyihG3OXA0uuCNwy2eB4c6sa2uTIxha5thcuumRrSItLhdx1SEkJjvYbuWDiqnsJ5redQr9i6SDOokKrg6TrHcN4Phmp5t6YSXLWdiqrLOQbudM44DUAc7k4lscS2OJNNVbHPeLkWtcG2nO98vNZlK5rWGwN72IvryUX290ZXM0tmGltYiqM/HDBfWIP3kBx63LV3YNRurghZLYwSJcwps6KN10htTTuchsrjDNqwd3DB3b6jWw/QprSeSa0Cpb6cPG7CR+0ZsA7wMjcN5NWRVbg3MEgWHbwzvbPjbiq5aUF2RAJvy45a5eygdFS3aPRONrWO5tu0ImnMSRvpJwWdUORzyoHPjWF90CdLyO0WVGkkQuGKsqjAc4OMn7h+lNCpjO/j4apY00g3cPHRRWipJd9AblGRV7KXtGKKY5VI1BWbBzjBwjce6miDY0ziQrGzCIgSYx6pJIGRx4gj5VY2aNwuCFW6J7TYgpFRTvL0SvF420/wAo2P4A0hsdnSzNpijeRsZwiljjvOOAr0SNIuCF4WOBsQk1FK4tkzM7IsUjOntKEYsvL1lAyPnWN3s6WLHaxvHnONasucccagM8R51LEL2uvMJteyTUUpudnSRqjujIsg1IxGAwGN6943jzp3foNdi29J7Mdnp141DWExnUV7sb+/wqDpWNtcjNSEb3XsDko/RUri6uLhkRlktyZFDonaYd1I1eqCoHDxry36CMz2a9pj0kSFspjsuy9tTk72G8ct4qv6qL/wBfNfQqz6aX/wA/PhUVrOKFmIVQWJ4ADJPyqWWGxtnvdwIkss0cjvGysNDKQBobUOKsTjGBzp02PMLW2aRY012s7wXQCjMsEh05bPEg4x8J7zUH1QA6oN+3LiPMW7wpspr6kW7M/mS2HZx2ZaAiGO7LEemK2l1j3ZRTjLKRq9o7uJ5ikFtLs2Uh4pZtmS8SAWZP0WG8eY91Jds9rs677WB9cM47RGbLLLG28pJn2sZxv34IO4mtG3dn20kJuYD6O4KrJavnIZxkGHd7BGTv3YHLcKWYy9nEnrbx5EZjsTDn2uAB1dx8wcj2rf082vHeXMS2+ZSqLH2hGDIxbduwOZ7hvY43VcNhaiKKOMcERE/VUL/Cqp6rejZln9IcfZwn1c/ekxux8IOr36auGCLUwH+8Vn11sTKePO3mVoUIJDp37/JOtmmEXz899FbgKK6SNmBgaNwsvCbm6KaLu20HwPD+VO9YSxBhg0rWUoqGW3jRWRyYCqs6e9AvSczwACcD1l4CQDhv5OOGTx4Gq4sttS2sdxAECNKAjsVKypg+sueIBGQR45roW4tSniO+mHb3RO3ux9qnr4wJF9Vx+lzHgcisaGrdB/RqG3A8PcKE9H0h6SE2Pmqh2zdobCxjVlZk9JLqDvUs6kahyyKUyHstjKOBuLlm96RLj94CnvaHU9ID9jOjDkJAVP6y5B8hTVf9ANpBFQqZUTOlVlVgurGdKsQRnA4CtFs0DwAHjW+eXE+azXQzNJJYdLZZ8B5KebAmigsoUkG+GCG43/nSGTGB+dqyB4kU0mTV0gYnhDCc+GIt/wBZKit9d7QEivPBIQoiUr2TKjLC5dFbQMY1Hl4V7Y9NFW8uLiaEkzoYyivp0hgobBIznCjuxmlm0ruu4Z3B0PG37TBqW9VpysRqOF/0lHRO3hG1ofR5Wmjw7lnUoc9nJkEc8ZG/xp+6RbO7CLaciexOtpIhHDLyNqwfiyf0hUd2Pt2xt7oTRRzxoIpBh8Oe0bAGMHcunO/xrbcdL0k2OLZmPbqY004PrIjBgdWMblAGM59WrJI5HStcAbdUG/O98uXioRvjEbmki/WItytbxWy429cJsmCQTyiRrmQF9bFioVvVJJ3jPI1r2RetabIeaE6JZrhY9YxkKi6sDPub9Y027Rv4zsu2iV1MiyzM6DioYtpJ99Kujs8NxZSWc0y27CVZo5H9nhpZTvHLPP73hVpjAYSRlizy3XVYeS8AHPDlnvspnCTJc9shEUlxs0vq4BXBTDE8gMjf3LVcdJ7ydpBHPcLdFBlWRg6euASFYAZ4DPuqWJ0iga8kRJFWCOye2idyFDnC79/ed36OahGwY0NzCJGVE1oXZjgBQQWyfcCPnUaWMsJc4aAbs9/oval4eA0HU8cvl1P+ney0FhEg3vZiBZB3LKmk+bKprdt3YktxtCZI7lIA0EUYRuLxsCzKijiAUYnHfSa96Y2U73kbJ2XbIyG4LO4kMfqxERqDpHMEd3jWjZ/TO0PYXM3ael28Zj0KMrL6pUEtjA4k8t5PHdSzWzNaOqbi+6+tj5g8r5phzoi77hbLfbS48iOdk99H9lxzQ7Nld9MkAlVE3AyFCVxk92jOPfSXZO1taW88o0GO+njcfmC5D7j4BpFHyqKr0uRba2VdYnguHm4DRpZmYqDnPPu5mld5teS5W6jgs5ily6ScGbQ64LEaUwdRAPHmakad9zi0ue4XN/A3URO2ww62/JsPUWTTJ0euLe6l0ISbU9seX2aMCrjPEYwd3j3VOp9j/a3k4x6Fd2pkMmRgSYBG7Oc5y36XfTQbDbNxb9g64jIClnMauyj7rNnUR8snnmvbTqpuiuiS5RE46FMjjPwnSuanLI12b5Gg6ZZ5ZeNxkoxxuGTGOI1zyzz8LHNNvR7pfBHadldRekNC4e3UjdlgcgngFB378+1w3CsdmbBuNr3LTyDs42I1yAYXCgAJGD7RwAOeOZ75nsfqrtYiGkLXBHJ8Kn6g4+4kipnFEAAqjAG4KBgAdwA4Clpa2NjiYBmd53ch8zTEVHI8ATHIbhv5lJ9nbPSCNYol0oowB/EnmSd5PMmn2xttIyeJ+grC0scb248h3f60tprZ9E5p6aXXd7lNyyC2BuiKKKK2ksiiiihC8IpLLs5Tw9X8KV0VTLBHMLPF1Jri3RNT7Ocdx9x/nWprZhxU+X8qeqKzX7IiP2khXCodvTDw8K03Fmkntor/ABKG/EVIyM1ra1U/dH4Us7ZDxmx/hb3U/qAdQoXddCrKT2raL9EaP3CKa7jqssm4LInwyE/v5qxG2encR861PsscifnvqP0dbH9rr8ne6gRTu1aPwqh2p1PkDNvNq/syjH7a/wDjUD2rsaa2fRNG0bcs8CO9WG5h7q6SlsWXxHh/KmzaeyoriMxzIHQ8jyPep4qfEUMr54HYZx6H9peXZ0UgvEbHwXO0MTMwVQWYnACgkk9wA3k1M9jdVVzLhpStuvcfWf8AVBwPmc+FWF0a6GQWWooC7kn7R8FgvJRjgMcccfICQxxFtwGalNtN73YYB7/hVwbNaBimPcoRZdU9ontmWU+LBR5IAfrTxbdB7KPhbRn4wX/fJqVR7MPM491bl2avifn/ACqApq6XNxI5m3knA2nZo0fhMdvs6KP2I40+FFX8BSnNPC2aD7o+e/8AGtixgcAB8qkNkSH73jz9lPp2jQJlWIngCflW5bBzyx7zTtRTLNkRj7nE+HuomoO4JBHsv84+X8zSuKBV4D+dbKKfhpIYc2NzVLpHO1KKKKKaUEUUUUIRRRRQhFFFFCEUUUUIRRRRQhFFFFCEUjvbPPrLx5jv/wBaWUVTNCyZhY9Sa4tNwma2ty58OZp3jjCjA3CvI4gucczms6Wo6NtO3PN3FTkkxnsRRRRT6qRRRRQhFFFFCEUUUUIRRRRQhFFFFCEUUUUIRRRRQhFFFFCEUUUUIRRRRQhFFFFCEUUUUIRRRRQhFFFFCEUUUUIRRRRQhFFFFCEUUUUI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hQSERUUExQVEhQWGBQXFxUVFxcXFxgYFhgXGBkYFhYXGyYeGBokGhcXIDIgIycrLCwsFh4xNTAqNSYrLSkBCQoKDgwOGg8PGiwkHyUxMi4yMikpNCosLCw0LS0sMC4uNCwvLCwsNCwsLSotLC0vLywvLSksLDQvKS0sLCwsLP/AABEIAP8AxQMBIgACEQEDEQH/xAAcAAABBAMBAAAAAAAAAAAAAAAABAUGBwIDCAH/xABKEAACAQMBBAYHAwgIBgEFAAABAgMABBESBSExQQYHE1FhkRQiMnFygaEjQrE0UoKSorLB0RU1YnOzwuHwJDNDg9LxUxYXJUST/8QAGgEAAgMBAQAAAAAAAAAAAAAAAAQCAwUGAf/EADYRAAEDAgMECQQBBAMBAAAAAAEAAgMEERIhMQVBUXETImGBobHB0fAUMpHh8SMzNEIVQ1Ji/9oADAMBAAIRAxEAPwC8aKKKEIooooQiiiihCKKKKEIooooQiiiihCKKKKEIooooQiiiihCKKKKEIooooQiiiihCKKKKEIooooQisZHABJ4Csqa7+51HA4D6mlKupFPHi37lZGzGbJdFeK3PHgd1bqYM1sjnZeBI/wB91ZUW2DpI38K91PwKe6KbE2m3MA/St67TXmCPrWizaNO//a3NUmF43JZRWhb1D94fPd+NbVkB4EH5022WN/2uB71AtI1CyoooqxRRRRRQhFFGawMyjiR5iolwbqV7a6zopO18g5591an2oOQJ9+6l31kDNXjz8lMRvO5La8JpsfaLHhgf78aTPITxJPvpCTa8Y+wE+CtbTnencXa5xnJPl51uphp2s7nUN/Ecf51Oh2gZ3Fj8juXksWEXCUUUUVrJdFFFFCEUUVhNKFBJqLnBoJOi9AvktF9c6RgcT9BTBtXaaW8LyyHCIMnvPcB4k4A99LZJCxJPE1TXWR0s9Jm7GM5hiJ3jg78C3iBvA+Z5iuaOKvqP/keXufmivmlFLFff6pg2n0lmmuWuNbRux3aGK6VHsqCOQHnvPOnjZ3WfexYDMsw7pF3/AKy4PnmolRW86nicA0tFlzjZ5GnEHFWlY9cUZ/50Dr4xsHHk2n8af7PrGsZP+t2Z7pFZfrjT9ao6vaSfsuB2lxyPunGbSmbrY/OxdE2224JPYnif4ZEP0BpYK5sSIsRgFiSAMDOSeAHefCpCeh20YU7QRSooGfUYagPhRtX0pOTZjG/9luf8pyPaT3f9d+X8K8816JD3nzNVBsrYu1JFRo7oqHUOoNy2rSRkHRkkbq1ba2htGzClr0Saiy4jl7QqVxnVld3GqBQkuwtkF1ca6zcTmGyuXtT3nzNedoe8+dU90d23tG7Z8XfZRxrqklkCaVH6u87j5Gt+2b6/jhM8W0FuYQQrNEVUox4BlxnfQaKQOwF4v3+y9Fc0txhht3e6tkmjFU9bWu2J4lmjlmkjcEgrOAdxIPq6geINMl5bX5do5Bcu6gMyEyOQp4EgE7vGvW7ODjbpBkoO2gQL9GVed1tGKMZkkjj+N1X8TTLe9YVjH/1w57owz/UDT9ao6WIqcMCp7iMH61jTjNkx/wCzieWXulX7Vf8A6tA+dys/aPXCg3QQMx/OlYKP1VyT5ioltbrAvLjIMvZqfuxeoPmQdR+ZqOUU9FRQR6N/OaSkrJpNXfjJWX1W9Ld/okrccmFj38Wjz5kfMd1WfBMVOR/7Fc0RSlWDKSrAggjcQRvBB781enQvpOL23DHAlTCyr/a5MB3Nx8xyrL2hTmJ4nj/g8VqbPqcbeif3clPEcEAjgayps2fc4Ok8Dw99OdbFJUCojDhrv5q6RmA2RRRRTSrRTTe3Oo7uA4fzpTtC5wNI4nj7qj23dtJawPNJwUbhzZj7KjxJ8t55VgbSqS93QR9/PgmomhoxuUb6yelno0PYRnE0oOSOKRncT4E7wPmeQqnKV7U2k9xK8shy7nJ7h3AdwAwB7qd9i9Eu1h9Inmjt7fJXUTqdiPuqg57juO/ng0/BEykis7Xf2lYM8j6qS408go8q5OBvJ5VlLCVOGBU9xBB8jU3sZYLWC4vbVWJDx28DTAFlYrqkkxwyQd3lzIrDaW0Df7LeebBntpVXtAACySYGDgY4t+yO81L6g4vtyuB23PZ4KP04trna/ZbmheiFlC0MdxcytLMIyiwx4AEhwpJYHn893ClPRvo4Ir+7t9Edw0ULtF2iqQX9QpkHcD6+D86kI25FHd2sDxIJJLaILckKXRmBCKMjhkHnxYVGeh1lM15fxSEmdre4RmJ4uzKM57snOe6kBJI5ji47t/PUWT3Rxte0NG/dy0N1q2rtu6trq39LaORY2WYRRCMKvtLgFVGGAycZI4Ur9Pspbhpor+6tZpCd7rlV1/dJG4KM7sndu37qZrzoylkEkmmgmcOmbaNsllzlgzfdGBjhzpYLXZMknbGeWJSdRtuzOe8orKCNOd27lzFXFsZALb6Wu1uR7s/btVIc8Eh1uNnHMd+Xzcsuh+xnttsxwyY1J2m8cCDExBB7iCKh95/zH+JvxNSdemw/pP00xkqAyrGCAdOgouTwHHJ41FZnyxPeSfM01C1+PE8f6j853S0rmYMLDvP4ysnno10gkte1IiWaFwqyo4JQjJ05I9k7yN/HJ3U7xWtpfxTdhC9pPFG02kOXicJxG/gd+7cOPPfTTsDpCbVXjkiWa3mALxvldWMgMjYyCCDv8ORGaX3nSy3jgkisrYwGYaZJHcu2k8VXJOAeHH5ZwRXKxxfdjTfLMHLvH6Ksjc0Ms5wtnkRn3fynV1g/oqx7eWaH8oKGIZydbH1uYHDh31o6tbqWW6mJdnk9FdVZmJIwyaRqPcTSa26RWMtpBbXUc69jq0yRMp3scscHG7PLBrZ0Y2jaQXVz2cjJC1u8cbS+0ztpP3Vwu8Hj3DvqhzHCN7S03zOmWu5XNeMbHAi2W/PTenu6eeCyZ9p9nK6SRGAP2bud47RTgYKlM8eWfCox046PLFeKIF+yuAjxBeGW9Uqvzwcf2hSm5VrrY8b51PaSMjcz2b4IJ54BKj3Ke6pV0KSO7tbWSQ+vZO439wX1c+ABQ++Oqw404MnaQQNOzLu8VYWic9H2AgnXt+dihO3ehZgNyUlWRLYxB8jS32vsgDeCRkA7xxqNVNrK6a6tdqPzlltmGf7UxwPkMD5U5bZ6Trs2dLOGNDBGqduCoLSlgC2Seekg7+ZxwGKZZPIOoRid+NwJ8SlnwRnrg2b+d5A8Aq2p46K9Ims7hZVyV9mRfzkPEe8cR4j30+2HQ2K8tfSEkW1keWRFjc/ZE5LKik+spxu5508Kiu1NlyW8rRSrpdeI48d4II4gimBJHNeM94VBjkhtIO4roa0ullRZEIZHAZWHMHhT3ZXOoYPEfXxqleq7pZ2b+iSn1HOYifuueKe5uXj8VWxDKVIIrCY51BUWP2nxH6XRRyNqYsQ19U90VjHIGAI50V04IIuEsk19a6hqHEfUVHdubGS6geGTgw3HmrD2WHiD/Ec6ltNN9DpbdwO/+dYW06fAROzLj7pqJwcCxy5p2jYPBK8Ugw6MVI93MeB4jwIqZbPu4ItkRPND6QPSZNKaiq6tJ3vjiMA7qWdbuxMNHcqPa+zf3gZQ/NdQ/RFMF5cL/Q8Cal1+kSPoz62nSy6sd2d2aa6QVEUbuJzt3rE6M08j28Bl4JfsmL06wuoYlVZhOLlIVwBpYaSqZ5AZ/Z761bVtDZbLFvL6s9zKJGjyCUjQDGrHAlgPM9xqIwzsjBlYqw4MpII9xG8UTTM5LMxZjxLEkn3k7zV/05xa9W97b7/M1T04w6da1uy3zJPPSXpELiaKSNWTso4owTjJMZJ1buG88MnhTbf7UlmkaSRyzvjUdwzjgCBgYFJKKvZG1gAA0VLpHOJJOqKKKKmq0Uq2Zs955kiQZZ2CjwzxJ8AMk+ApLVq9VvRUxr6VKMM4xEDxCHi/6W7HhnvpaqnEEZdv3c0zTQGaQN3b+S39YXRVPQEMa77VVAON5j3Bs/R/k3fVSV0hdrmNwFDkq3qE4Dbj6pODgHh8652vynaN2asiZ3I5yy/2SeeDkfKkdlTOe0tO71Tu04mscHDek9e15RWuslZJIRwJGQQcHG48R7qcdldIZrdJo4yAsy6XBGeRGVPI4Y7/ABpsoqLmhwsQpNcWm4KkOwduxw2l1GdXaS9iY92VzE+rBOcjy5VIukfReTaMyXdppkjmCB8sAYmUBTqB7gBwydx3bxmvK2w3ToCFZlB4hWIz78HfS74Di6Rhse3Mbh6BXsnGHA8XHZlx9yrCjtoIdl9jd6igu5Iy8BB0soOHGfaXcd3HfwyKgF9cl3OXaQD1VZiSdC7l4+HKpHsXb9s9oLK6R0TWZFmjOSrHO9kIO7Bxu5cudM20dlKtz2MEguATGEdRgMXCkDGTzbHyNQgbge4Ove5PZbiOHJWTnG1pba2Q7eSl3Vb0W7V/SpBlIziMHnIOLe5fxPhVtwQFjgfM037I2atvBHCvBFC57zzb3k5PzqRWUGlfE7zWSxpr6kk/aPL9rcijFNCGjX1W6OMKMDhXlZ0V0oAaLBL6opLtGPKZ7t/8KVVhOuVI8DVNQzpInN7FJhs4FQjprs3t7GdMZIUuvxR+uMe/BHzqha6VK53Hga5vvINEjp+azL+qSP4VkbIfdrmd6V2qyzmu7lvj2NOwBWGUg4IIjcgg8CCBXsuw7hVLNBMqgZJMbgAd5JG4VdPQTa/pFlG2nRoAixnOezVV1cBjPdSbrH2v2Fkw06u2zDxxp1Kx1cN/Dh41MbQkM3RYM721UTQRiLpcWVr6KkaVWezJZs9lFJLjGdCM2M5xnSN3A+VJqkfQ/pk1h2mIxIJNGcsVICauGAfzvpWpKXhpLBcrMiDC4B5sEhXoleH/APVn/wD5uPxFN93ZvE5SRSjrjKsMEZAIyPcRV8dKtum0tWnVA5BQAE4HrMBk499Ujt3a5urh5mUIXxlVzgYULuz7qTo6mSou4tAHqm6umjgsA4k+ib6vXoPtGae2SSQaV0oiDOWbQNLyMf7TcBy0881T3RrYhu7lIQwUMSWJI3Ku9sd7Y4D+Gav+3t1jRUQaVUBVA5ADAHlSm1pG2DN+vIftN7Ljdcv3ea2VTvWh0d7C4EyDEc+SccpB7X63te/V3VcVQrrM2ZcPAWiOuIL9rEVDY0nUJU3ZDDeDg8PnWds+UxzDPI5J+ujD4TloqdooorrFyyKW2Gxp5/8AlRSS+KKSB7yBgVMervoMtwPSLgZiBIROTkcWb+yDuxzIOdw32Ft3b0FhCGcYHspGgGSRyUbgAO/gPKsyevwP6KJuJy0oKHEzpJDYKlZ+il2gy1tMB39mx/AGkENjI5IWN2I4hVYke8AbqsdOuQat9sQveJQW8tAH1qb7D21Ddx9tCc59VsjDqRv0v557t+6q5K2eFt5I/H+VZHRwSm0cngufZYipKsCrDiCCCPeDwqV9V+ze1vlYjIiVpPnuVfq2f0aQdPP6xufj/wAq1L+pu23XL+MSD5B2P4jypiqlP0pfxA8UvTRD6kM4HyVm28epgPGnqmvZq+v7gf4U6VVslloi7iVt1B61kUUUVrpdFeNwNe1jKfVPuNRcbAlehMQrnrpH+V3GP/mm/wARq6GFc47Rn1zSP+c7t+sxP8a5/ZA6zjyVe1j1Wjmrd6qfyAf3sn+Wk3W/+Rxf3w/w5K39VB/4D/uyfglaOt/8ji/vh/hyVS3/ADu9Wn/C7lUVFFFdKucV09ZX9Wv8UP74qlqunrK/q1/ih/fFUtWXsr+yefstPaf94cvdTXqx2ahna4lZAkOAoJGTI+5cLxO7OOeorjNXFVd9W3Qkx4up1w+PskYb1B++RyJG4DkMnmMWJWTtGQPmNjey1NnxlkIuLIpLtKyEsTISQSDhgWBVsbmBUgjB7jSqikASDcJ4gEWK5x2hYPBK8Ug0uhKke7mO8EYIPcRSepp1nXDGdUlhVZFAxOpP2qb8erjAxu5nBDDeCKhVdnBIZIw471yEzBG8tC6A6IoosbYLw7GM/MqC37RNQrrhsXJglAJjAZD3KxIIz7wP2ay6sOmChRaTNpIJ7FjwOo5MZPI5JI7845DNi3VqkiMjqHRhhlO8EVzhLqSpxOG894K6ABtVTYWn9ELm2pb1d9J47OWUzMwR0Awqlssrbtw8C3nSnph1cSW+ZbfMsPEji8fvx7S+I4c++oTXQXjqoiAcisK0lLICRmE69KdopPdzSx5KO2VyMHGAN45cKsTqeH/DTf3v+Rf9aqarQ6m5/UuE7mjb9YMP8opbaDMNKWjdZMUL8VTc77q09me0fd/EU5U1bOPr+8GnWvdlG9P3la8/3oooorUVCK03jYRvdjz3VupHtN/VA7z+FLVb8EDz2KcYu4KOdIr/ALC1ml4FI3I+LGF/aIrnmri62NoaLMRg75ZFH6KeufqE86p2s/ZUdoi7ifL4UhtR95Q3gFcnVP8AkH/dk/BKT9b5/wCEi/vh/hyUo6p/yD/uyfglJut/8ki/vh/hvSDf8/vTp/wu5VJRRRXSrnVdPWV/Vr/FD++KqLZFy8cyNGqs+oBQ6hl1HcNx3Zyd3cat7rK/q1/ih/fFVLsHZUlxOkUWQ5IOoZ9QDeXJHADj5c6yNnECndi0ufILW2hc1Dba2Hmr52Zc5AjaQSzRqolK8A5G8bhgHOfV44xml1Idi7HS1hWKPgvEnizH2mbxJ/lypdXPPtiOHRbzL4Ri1RRRRUVJRHrB9DeLs7l+ycDXE+kkg50nTyflqXOcYPdVN3EYVmCsHAJAYAgMO8BgCPmKvfpb0bW9tzHuDj1o2PJh3+BG4+/PKqJu7RonZHGGU4IyDv8AeNx+VdHsp7TGWgm/D2XP7Ta4PDiMuPutVWD0O6zTHpiuyXTcFm4svx82Hjx9/KvaK0ZoGTNwvCz4Z3wuxMK6UhmV1DKQykZDKcgg8wRxqE9MerZJ9UttiObiU4JIf8rHv4Hn31AuinTOaybAJeEn1oid3vQ/db6HnV07I2vHcxLLE2pT5qeasORHd/CudlhmoX4mnLj6Fb8csVazC4Z/NFz1c2zRuyOpR1OGUjBBHI1MuqW/0XjRn/qxkD4kIYfs66lPWX0UE8JuIx9rEMtj78Y4g+K8R4ZHdVY9HNodhdwy8Asik/CThv2Sa2BKKymdbW3isoxmkqG309F0VaNh19+PPdTzTCDT6jZAPfS2x39VzO/5+Ft1AzBXtFFFbiVRTZtJ8sB3D8f9inOmSd9TE95/9VkbWkwxBnE+XwJinF3XVRdb1/quYohwjjyfikP/AIqvnUCp56YbQ7a9nfiNZUfCnqD6L9aZqcpY+jha3sXPVL8crndquTqn/IP+7J+CUm63/wAki/vh/hvR1Q3ga1kj+8kpbHg6rg+at5U59Y+xmuLJtA1PGwkCjiQoIYDx0sT8qwSQyuu7itsDHRWbwVI16BXlOnRrY7XN1FEoJBYFj3IDlifl9SO+ukc4NBcdy55rS4hoVr9Zv9XSfFF++KgvV/f3Acw2scYd2VnndSxSMYyDvxpzy4kn5iada12FsdJ4ySIAPhJcn6fUUv6B7BS2tEK6tcqpJIWyDqK8NJ9kDOK52KURUZuL3OXDcugkiMlWLG1hmpBEhCgEliAAWOMnHM43ZPhWdJb7aUcKO8jhVQZbJ3jPDdxyeQ58qisXWMk9zbwWykiRh2jOMaV0klVGfa3bzw3bs8RnsgkkBLRkPwnnzMjsCc1NKKZOmW0mt7KaVDpdQmk+JdR/GmrZ/WjZyJl2aJgASrKTk7s6CudX0OOVesp5HsxtFxe2SHTxsfgcbHVTCqa6ytnwLcNJCyhixWaH2WV8atYU8VYb8jdn4qtbZe3YLhDJDIroDgneuD4hgCKgnWps+B4kukdTIW7L1SGEgGc7xzXB3/I8qb2eTHPZ1xu/lKV4EkF22O/+FWeK8q6+jWz+32OkXDtIZFz3Fi4B88VTFxbsjMjgqykhlPEEcQa3qepEznNtYtNliT0xia1173C11K+rnb7W92iZ+zmIRhy1Hcje8MQPcTUUp76GbLae9hVQcK6yMe5UIYk+QHvIqyoDXRODtLKunLhK0t1ur7Kg7jvB3EeBrm+8jCyOo4BmA9wJA+lX90j2uLW2lmPFVOkd7nco8yPlmufCaydkNNnu3ZLU2q4Xa3eug+jN/wBvaQSZyWjXPxAaW/aBqU2D5QeG6qx6pNoa7R4yd8Uhx8LjUP2tdWLst95Hzqql/oVpZuNx6hPtd0sDXJxooorpEutVy+EJ8KjW177sYJZf/jR2+agkDzxT9tN/VA7z+FQLrLvhHYlScCWSND8OdbfRD51zteelqmx8LeP6TLT0cLnqlCe+vKnvSHZGzbSTQ8N4QQGWRXTQwIzlWY7692T0f2ddJK0aXiCON3LyFOzGkcCy5yeeO4GtP6tuHHhNuX7WB9K7FhuLqNdFOkjWU4kUalI0yJ+cp7vEHeD/ADNXfsfbcN1GJIXDjmPvKe5l4qa53rbb3TxtqRmRhwZSVPmN9V1dC2o6wNirKWtdB1SLhXftXoBZ3Dl2j0sd5MbFMnvIG7PjilFnsy02dEzKEhX7zscs2ORY7z8I+QqnP/rK9xj0qb9c58+NN15tCSU6pZHkPe7Fj8sndSo2dM4YXydVNGviacTI8099N+lRvZ8rkRJlYweODxYjvOB7gBTfN0mum06riY6fZ+0YY3Y5HjjnTZRWqyFjWhoGQWW6V7nFxOZWTyEnJJJ7yc0/9AP6xt/jb9x6j1SHq/H/AORt/ib6I9eVH9p/I+S9g/ut5jzVm9Zf9Wy++L/ESqSq8usVM7Nn8BGfKRCfpVG1n7J/snn6BPbU/vDl6lbYLt01BGZQwKsFJGpTxVscR4GvDdPoEeptAbUEydIYjBIHAHG6tVFatgsy5V49D7xYtlQyOcIkbMxwTgBmzuG81hfbBsdqL2qkM2AO0ibDjuDqR9GGapxdrTBOzE0ojwRoDtpweI05xjed3jWq2unjbVG7Iw+8rFT5jfWT/wAc4Oc9r7OJvktX/kG4QxzLiys//wCzsOfyiTHdpTPn/pUj2fsy02XCTqEan2pJDl3I4Dx8FUfKqkXpzfAY9Jkx4kE+ZGaary/kmbVK7yN3uxY/XhQaKol6ssmXZ8CBWQR5xMz7VIenHTM3rhUBWBCdIPFjw1sO/G4DkCe+otUm6A7KjuLiRJEEmIZGQMTjWCunOCM8TuNZv0BuPRFlEcxmMhQw9mcqoUnX3kE4HDnTjJIYP6QytbxSj2Szf1Tne/gnLqjv9N1JEeEkeR8UZyP2S9XFZvhx5edVJsvY4sVsLiSNoZzcGOTUTvRw6glc4HqkeVWqDWJWyATiZnwgraoWkRGN3y+afqK8RsgHvryuoBuLhVpv2m3rAdw/H/1VV9a82uW0gzgMSzeGplQH5YarR2h7fyFU51qylb+E5xpijIOM4+0kOcc+Fc7H165x4X8rKdWcNN+E/wCzVS1kFl/SLuwYIsLwBwCcEAMQcDBHPArHaaxXZntzd3EjwpKzQhVijzHu36YxqAbHOm682Db3d6X/AKRj7eQrhYEI9ZVC+q3aHfhe+tuydgWi3EsEN3cm50So+7SN3tBmMfDUBwO/v30WYOvc4rX+3fvOgy+XVILj1bDDe33buGuqrGiiiugWCiiiihCKUWVhJMwSJGkY/dQFj9OXjSet9tfSR57N3TVjOhmXOOGcHfXjr2yXrbXzU32L1STPhrhxCPzF9d/n91fM+6rB2B0St7MfYp6xGDI3rOR3Z5DwAAqjX21ORgzzEdxkfHlmtMV9Ipysjqe8MwPmDWZNSTzZOky4AZea0oqqCHNsefEnNdHSIGBBAYEYIIyCDxBB4iobt3qst5stDm3fuUZjP6B9n9EgeFVjJ0pu2Gk3M5Hd2j/z30g9MfVq1vq/O1HPnnNUw7OmiN2yW7ldNtCKUWcy6d+kHQy5s98qZjzgSJ6yeGea/MCmKt730hBBkcg8QWYg787xnfvGa0Vrxh4HXNz2LJeWk9QWHaiiiipqCKKKKEKSdAYGe7wJXhAjkZ2jxr0KASqkjcTgb/fUqim/pKF2tJ7m1eJkDdtcSFGRs+sSGODuPDu8ciKdA7ns7rV2sMJ7NwGnGUJJUaT6y7yM8+Rqdsl0kbCOxsLmJ8avRyAHC7xqVtzY5cayKs2luNcrXyHbrkfytalF4+zO/ppmFCulNqYYkU3/AKY5fJRXLqhCnDZLHfvxyq5dnXfawxyfnoj/AKyg/wAapLpRtWOTTGLJbKRGOsDcTkcCCoI7/nVu9Ds+gW2ePZR+WN30xSte09Cwu1ueHpkmaFw6V4bpYcfXNS+xbKDy8q9rDZ3sfM0Vt0pvAwngFbJ9xSbaa+sD3j8Kqfri2ecwTAbsNGT7vXX8X8quHaEWVzzG/wCXP/fhUW6T7EF3bSQnAJGUJ5Ou9T7s7j4E1izn6atxnQ+uqskZ01OWDVVB0Y6IXVzpmtyihG3OXA0uuCNwy2eB4c6sa2uTIxha5thcuumRrSItLhdx1SEkJjvYbuWDiqnsJ5redQr9i6SDOokKrg6TrHcN4Phmp5t6YSXLWdiqrLOQbudM44DUAc7k4lscS2OJNNVbHPeLkWtcG2nO98vNZlK5rWGwN72IvryUX290ZXM0tmGltYiqM/HDBfWIP3kBx63LV3YNRurghZLYwSJcwps6KN10htTTuchsrjDNqwd3DB3b6jWw/QprSeSa0Cpb6cPG7CR+0ZsA7wMjcN5NWRVbg3MEgWHbwzvbPjbiq5aUF2RAJvy45a5eygdFS3aPRONrWO5tu0ImnMSRvpJwWdUORzyoHPjWF90CdLyO0WVGkkQuGKsqjAc4OMn7h+lNCpjO/j4apY00g3cPHRRWipJd9AblGRV7KXtGKKY5VI1BWbBzjBwjce6miDY0ziQrGzCIgSYx6pJIGRx4gj5VY2aNwuCFW6J7TYgpFRTvL0SvF420/wAo2P4A0hsdnSzNpijeRsZwiljjvOOAr0SNIuCF4WOBsQk1FK4tkzM7IsUjOntKEYsvL1lAyPnWN3s6WLHaxvHnONasucccagM8R51LEL2uvMJteyTUUpudnSRqjujIsg1IxGAwGN6943jzp3foNdi29J7Mdnp141DWExnUV7sb+/wqDpWNtcjNSEb3XsDko/RUri6uLhkRlktyZFDonaYd1I1eqCoHDxry36CMz2a9pj0kSFspjsuy9tTk72G8ct4qv6qL/wBfNfQqz6aX/wA/PhUVrOKFmIVQWJ4ADJPyqWWGxtnvdwIkss0cjvGysNDKQBobUOKsTjGBzp02PMLW2aRY012s7wXQCjMsEh05bPEg4x8J7zUH1QA6oN+3LiPMW7wpspr6kW7M/mS2HZx2ZaAiGO7LEemK2l1j3ZRTjLKRq9o7uJ5ikFtLs2Uh4pZtmS8SAWZP0WG8eY91Jds9rs677WB9cM47RGbLLLG28pJn2sZxv34IO4mtG3dn20kJuYD6O4KrJavnIZxkGHd7BGTv3YHLcKWYy9nEnrbx5EZjsTDn2uAB1dx8wcj2rf082vHeXMS2+ZSqLH2hGDIxbduwOZ7hvY43VcNhaiKKOMcERE/VUL/Cqp6rejZln9IcfZwn1c/ekxux8IOr36auGCLUwH+8Vn11sTKePO3mVoUIJDp37/JOtmmEXz899FbgKK6SNmBgaNwsvCbm6KaLu20HwPD+VO9YSxBhg0rWUoqGW3jRWRyYCqs6e9AvSczwACcD1l4CQDhv5OOGTx4Gq4sttS2sdxAECNKAjsVKypg+sueIBGQR45roW4tSniO+mHb3RO3ux9qnr4wJF9Vx+lzHgcisaGrdB/RqG3A8PcKE9H0h6SE2Pmqh2zdobCxjVlZk9JLqDvUs6kahyyKUyHstjKOBuLlm96RLj94CnvaHU9ID9jOjDkJAVP6y5B8hTVf9ANpBFQqZUTOlVlVgurGdKsQRnA4CtFs0DwAHjW+eXE+azXQzNJJYdLZZ8B5KebAmigsoUkG+GCG43/nSGTGB+dqyB4kU0mTV0gYnhDCc+GIt/wBZKit9d7QEivPBIQoiUr2TKjLC5dFbQMY1Hl4V7Y9NFW8uLiaEkzoYyivp0hgobBIznCjuxmlm0ruu4Z3B0PG37TBqW9VpysRqOF/0lHRO3hG1ofR5Wmjw7lnUoc9nJkEc8ZG/xp+6RbO7CLaciexOtpIhHDLyNqwfiyf0hUd2Pt2xt7oTRRzxoIpBh8Oe0bAGMHcunO/xrbcdL0k2OLZmPbqY004PrIjBgdWMblAGM59WrJI5HStcAbdUG/O98uXioRvjEbmki/WItytbxWy429cJsmCQTyiRrmQF9bFioVvVJJ3jPI1r2RetabIeaE6JZrhY9YxkKi6sDPub9Y027Rv4zsu2iV1MiyzM6DioYtpJ99Kujs8NxZSWc0y27CVZo5H9nhpZTvHLPP73hVpjAYSRlizy3XVYeS8AHPDlnvspnCTJc9shEUlxs0vq4BXBTDE8gMjf3LVcdJ7ydpBHPcLdFBlWRg6euASFYAZ4DPuqWJ0iga8kRJFWCOye2idyFDnC79/ed36OahGwY0NzCJGVE1oXZjgBQQWyfcCPnUaWMsJc4aAbs9/oval4eA0HU8cvl1P+ney0FhEg3vZiBZB3LKmk+bKprdt3YktxtCZI7lIA0EUYRuLxsCzKijiAUYnHfSa96Y2U73kbJ2XbIyG4LO4kMfqxERqDpHMEd3jWjZ/TO0PYXM3ael28Zj0KMrL6pUEtjA4k8t5PHdSzWzNaOqbi+6+tj5g8r5phzoi77hbLfbS48iOdk99H9lxzQ7Nld9MkAlVE3AyFCVxk92jOPfSXZO1taW88o0GO+njcfmC5D7j4BpFHyqKr0uRba2VdYnguHm4DRpZmYqDnPPu5mld5teS5W6jgs5ily6ScGbQ64LEaUwdRAPHmakad9zi0ue4XN/A3URO2ww62/JsPUWTTJ0euLe6l0ISbU9seX2aMCrjPEYwd3j3VOp9j/a3k4x6Fd2pkMmRgSYBG7Oc5y36XfTQbDbNxb9g64jIClnMauyj7rNnUR8snnmvbTqpuiuiS5RE46FMjjPwnSuanLI12b5Gg6ZZ5ZeNxkoxxuGTGOI1zyzz8LHNNvR7pfBHadldRekNC4e3UjdlgcgngFB378+1w3CsdmbBuNr3LTyDs42I1yAYXCgAJGD7RwAOeOZ75nsfqrtYiGkLXBHJ8Kn6g4+4kipnFEAAqjAG4KBgAdwA4Clpa2NjiYBmd53ch8zTEVHI8ATHIbhv5lJ9nbPSCNYol0oowB/EnmSd5PMmn2xttIyeJ+grC0scb248h3f60tprZ9E5p6aXXd7lNyyC2BuiKKKK2ksiiiihC8IpLLs5Tw9X8KV0VTLBHMLPF1Jri3RNT7Ocdx9x/nWprZhxU+X8qeqKzX7IiP2khXCodvTDw8K03Fmkntor/ABKG/EVIyM1ra1U/dH4Us7ZDxmx/hb3U/qAdQoXddCrKT2raL9EaP3CKa7jqssm4LInwyE/v5qxG2encR861PsscifnvqP0dbH9rr8ne6gRTu1aPwqh2p1PkDNvNq/syjH7a/wDjUD2rsaa2fRNG0bcs8CO9WG5h7q6SlsWXxHh/KmzaeyoriMxzIHQ8jyPep4qfEUMr54HYZx6H9peXZ0UgvEbHwXO0MTMwVQWYnACgkk9wA3k1M9jdVVzLhpStuvcfWf8AVBwPmc+FWF0a6GQWWooC7kn7R8FgvJRjgMcccfICQxxFtwGalNtN73YYB7/hVwbNaBimPcoRZdU9ontmWU+LBR5IAfrTxbdB7KPhbRn4wX/fJqVR7MPM491bl2avifn/ACqApq6XNxI5m3knA2nZo0fhMdvs6KP2I40+FFX8BSnNPC2aD7o+e/8AGtixgcAB8qkNkSH73jz9lPp2jQJlWIngCflW5bBzyx7zTtRTLNkRj7nE+HuomoO4JBHsv84+X8zSuKBV4D+dbKKfhpIYc2NzVLpHO1KKKKKaUEUUUUIRRRRQhFFFFCEUUUUIRRRRQhFFFFCEUjvbPPrLx5jv/wBaWUVTNCyZhY9Sa4tNwma2ty58OZp3jjCjA3CvI4gucczms6Wo6NtO3PN3FTkkxnsRRRRT6qRRRRQhFFFFCEUUUUIRRRRQhFFFFCEUUUUIRRRRQhFFFFCEUUUUIRRRRQhFFFFCEUUUUIRRRRQhFFFFCEUUUUIRRRRQhFFFFCEUUUUI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ata:image/jpeg;base64,/9j/4AAQSkZJRgABAQAAAQABAAD/2wCEAAkGBhQSERUUExQVEhQWGBQXFxUVFxcXFxgYFhgXGBkYFhYXGyYeGBokGhcXIDIgIycrLCwsFh4xNTAqNSYrLSkBCQoKDgwOGg8PGiwkHyUxMi4yMikpNCosLCw0LS0sMC4uNCwvLCwsNCwsLSotLC0vLywvLSksLDQvKS0sLCwsLP/AABEIAP8AxQMBIgACEQEDEQH/xAAcAAABBAMBAAAAAAAAAAAAAAAABAUGBwIDCAH/xABKEAACAQMBBAYHAwgIBgEFAAABAgMABBESBSExQQYHE1FhkRQiMnFygaEjQrE0UoKSorLB0RU1YnOzwuHwJDNDg9LxUxYXJUST/8QAGgEAAgMBAQAAAAAAAAAAAAAAAAQCAwUGAf/EADYRAAEDAgMECQQBBAMBAAAAAAEAAgMEERIhMQVBUXETImGBobHB0fAUMpHh8SMzNEIVQ1Ji/9oADAMBAAIRAxEAPwC8aKKKEIooooQiiiihCKKKKEIooooQiiiihCKKKKEIooooQiiiihCKKKKEIooooQiiiihCKKKKEIooooQisZHABJ4Csqa7+51HA4D6mlKupFPHi37lZGzGbJdFeK3PHgd1bqYM1sjnZeBI/wB91ZUW2DpI38K91PwKe6KbE2m3MA/St67TXmCPrWizaNO//a3NUmF43JZRWhb1D94fPd+NbVkB4EH5022WN/2uB71AtI1CyoooqxRRRRRQhFFGawMyjiR5iolwbqV7a6zopO18g5591an2oOQJ9+6l31kDNXjz8lMRvO5La8JpsfaLHhgf78aTPITxJPvpCTa8Y+wE+CtbTnencXa5xnJPl51uphp2s7nUN/Ecf51Oh2gZ3Fj8juXksWEXCUUUUVrJdFFFFCEUUVhNKFBJqLnBoJOi9AvktF9c6RgcT9BTBtXaaW8LyyHCIMnvPcB4k4A99LZJCxJPE1TXWR0s9Jm7GM5hiJ3jg78C3iBvA+Z5iuaOKvqP/keXufmivmlFLFff6pg2n0lmmuWuNbRux3aGK6VHsqCOQHnvPOnjZ3WfexYDMsw7pF3/AKy4PnmolRW86nicA0tFlzjZ5GnEHFWlY9cUZ/50Dr4xsHHk2n8af7PrGsZP+t2Z7pFZfrjT9ao6vaSfsuB2lxyPunGbSmbrY/OxdE2224JPYnif4ZEP0BpYK5sSIsRgFiSAMDOSeAHefCpCeh20YU7QRSooGfUYagPhRtX0pOTZjG/9luf8pyPaT3f9d+X8K8816JD3nzNVBsrYu1JFRo7oqHUOoNy2rSRkHRkkbq1ba2htGzClr0Saiy4jl7QqVxnVld3GqBQkuwtkF1ca6zcTmGyuXtT3nzNedoe8+dU90d23tG7Z8XfZRxrqklkCaVH6u87j5Gt+2b6/jhM8W0FuYQQrNEVUox4BlxnfQaKQOwF4v3+y9Fc0txhht3e6tkmjFU9bWu2J4lmjlmkjcEgrOAdxIPq6geINMl5bX5do5Bcu6gMyEyOQp4EgE7vGvW7ODjbpBkoO2gQL9GVed1tGKMZkkjj+N1X8TTLe9YVjH/1w57owz/UDT9ao6WIqcMCp7iMH61jTjNkx/wCzieWXulX7Vf8A6tA+dys/aPXCg3QQMx/OlYKP1VyT5ioltbrAvLjIMvZqfuxeoPmQdR+ZqOUU9FRQR6N/OaSkrJpNXfjJWX1W9Ld/okrccmFj38Wjz5kfMd1WfBMVOR/7Fc0RSlWDKSrAggjcQRvBB781enQvpOL23DHAlTCyr/a5MB3Nx8xyrL2hTmJ4nj/g8VqbPqcbeif3clPEcEAjgayps2fc4Ok8Dw99OdbFJUCojDhrv5q6RmA2RRRRTSrRTTe3Oo7uA4fzpTtC5wNI4nj7qj23dtJawPNJwUbhzZj7KjxJ8t55VgbSqS93QR9/PgmomhoxuUb6yelno0PYRnE0oOSOKRncT4E7wPmeQqnKV7U2k9xK8shy7nJ7h3AdwAwB7qd9i9Eu1h9Inmjt7fJXUTqdiPuqg57juO/ng0/BEykis7Xf2lYM8j6qS408go8q5OBvJ5VlLCVOGBU9xBB8jU3sZYLWC4vbVWJDx28DTAFlYrqkkxwyQd3lzIrDaW0Df7LeebBntpVXtAACySYGDgY4t+yO81L6g4vtyuB23PZ4KP04trna/ZbmheiFlC0MdxcytLMIyiwx4AEhwpJYHn893ClPRvo4Ir+7t9Edw0ULtF2iqQX9QpkHcD6+D86kI25FHd2sDxIJJLaILckKXRmBCKMjhkHnxYVGeh1lM15fxSEmdre4RmJ4uzKM57snOe6kBJI5ji47t/PUWT3Rxte0NG/dy0N1q2rtu6trq39LaORY2WYRRCMKvtLgFVGGAycZI4Ur9Pspbhpor+6tZpCd7rlV1/dJG4KM7sndu37qZrzoylkEkmmgmcOmbaNsllzlgzfdGBjhzpYLXZMknbGeWJSdRtuzOe8orKCNOd27lzFXFsZALb6Wu1uR7s/btVIc8Eh1uNnHMd+Xzcsuh+xnttsxwyY1J2m8cCDExBB7iCKh95/zH+JvxNSdemw/pP00xkqAyrGCAdOgouTwHHJ41FZnyxPeSfM01C1+PE8f6j853S0rmYMLDvP4ysnno10gkte1IiWaFwqyo4JQjJ05I9k7yN/HJ3U7xWtpfxTdhC9pPFG02kOXicJxG/gd+7cOPPfTTsDpCbVXjkiWa3mALxvldWMgMjYyCCDv8ORGaX3nSy3jgkisrYwGYaZJHcu2k8VXJOAeHH5ZwRXKxxfdjTfLMHLvH6Ksjc0Ms5wtnkRn3fynV1g/oqx7eWaH8oKGIZydbH1uYHDh31o6tbqWW6mJdnk9FdVZmJIwyaRqPcTSa26RWMtpBbXUc69jq0yRMp3scscHG7PLBrZ0Y2jaQXVz2cjJC1u8cbS+0ztpP3Vwu8Hj3DvqhzHCN7S03zOmWu5XNeMbHAi2W/PTenu6eeCyZ9p9nK6SRGAP2bud47RTgYKlM8eWfCox046PLFeKIF+yuAjxBeGW9Uqvzwcf2hSm5VrrY8b51PaSMjcz2b4IJ54BKj3Ke6pV0KSO7tbWSQ+vZO439wX1c+ABQ++Oqw404MnaQQNOzLu8VYWic9H2AgnXt+dihO3ehZgNyUlWRLYxB8jS32vsgDeCRkA7xxqNVNrK6a6tdqPzlltmGf7UxwPkMD5U5bZ6Trs2dLOGNDBGqduCoLSlgC2Seekg7+ZxwGKZZPIOoRid+NwJ8SlnwRnrg2b+d5A8Aq2p46K9Ims7hZVyV9mRfzkPEe8cR4j30+2HQ2K8tfSEkW1keWRFjc/ZE5LKik+spxu5508Kiu1NlyW8rRSrpdeI48d4II4gimBJHNeM94VBjkhtIO4roa0ullRZEIZHAZWHMHhT3ZXOoYPEfXxqleq7pZ2b+iSn1HOYifuueKe5uXj8VWxDKVIIrCY51BUWP2nxH6XRRyNqYsQ19U90VjHIGAI50V04IIuEsk19a6hqHEfUVHdubGS6geGTgw3HmrD2WHiD/Ec6ltNN9DpbdwO/+dYW06fAROzLj7pqJwcCxy5p2jYPBK8Ugw6MVI93MeB4jwIqZbPu4ItkRPND6QPSZNKaiq6tJ3vjiMA7qWdbuxMNHcqPa+zf3gZQ/NdQ/RFMF5cL/Q8Cal1+kSPoz62nSy6sd2d2aa6QVEUbuJzt3rE6M08j28Bl4JfsmL06wuoYlVZhOLlIVwBpYaSqZ5AZ/Z761bVtDZbLFvL6s9zKJGjyCUjQDGrHAlgPM9xqIwzsjBlYqw4MpII9xG8UTTM5LMxZjxLEkn3k7zV/05xa9W97b7/M1T04w6da1uy3zJPPSXpELiaKSNWTso4owTjJMZJ1buG88MnhTbf7UlmkaSRyzvjUdwzjgCBgYFJKKvZG1gAA0VLpHOJJOqKKKKmq0Uq2Zs955kiQZZ2CjwzxJ8AMk+ApLVq9VvRUxr6VKMM4xEDxCHi/6W7HhnvpaqnEEZdv3c0zTQGaQN3b+S39YXRVPQEMa77VVAON5j3Bs/R/k3fVSV0hdrmNwFDkq3qE4Dbj6pODgHh8652vynaN2asiZ3I5yy/2SeeDkfKkdlTOe0tO71Tu04mscHDek9e15RWuslZJIRwJGQQcHG48R7qcdldIZrdJo4yAsy6XBGeRGVPI4Y7/ABpsoqLmhwsQpNcWm4KkOwduxw2l1GdXaS9iY92VzE+rBOcjy5VIukfReTaMyXdppkjmCB8sAYmUBTqB7gBwydx3bxmvK2w3ToCFZlB4hWIz78HfS74Di6Rhse3Mbh6BXsnGHA8XHZlx9yrCjtoIdl9jd6igu5Iy8BB0soOHGfaXcd3HfwyKgF9cl3OXaQD1VZiSdC7l4+HKpHsXb9s9oLK6R0TWZFmjOSrHO9kIO7Bxu5cudM20dlKtz2MEguATGEdRgMXCkDGTzbHyNQgbge4Ove5PZbiOHJWTnG1pba2Q7eSl3Vb0W7V/SpBlIziMHnIOLe5fxPhVtwQFjgfM037I2atvBHCvBFC57zzb3k5PzqRWUGlfE7zWSxpr6kk/aPL9rcijFNCGjX1W6OMKMDhXlZ0V0oAaLBL6opLtGPKZ7t/8KVVhOuVI8DVNQzpInN7FJhs4FQjprs3t7GdMZIUuvxR+uMe/BHzqha6VK53Hga5vvINEjp+azL+qSP4VkbIfdrmd6V2qyzmu7lvj2NOwBWGUg4IIjcgg8CCBXsuw7hVLNBMqgZJMbgAd5JG4VdPQTa/pFlG2nRoAixnOezVV1cBjPdSbrH2v2Fkw06u2zDxxp1Kx1cN/Dh41MbQkM3RYM721UTQRiLpcWVr6KkaVWezJZs9lFJLjGdCM2M5xnSN3A+VJqkfQ/pk1h2mIxIJNGcsVICauGAfzvpWpKXhpLBcrMiDC4B5sEhXoleH/APVn/wD5uPxFN93ZvE5SRSjrjKsMEZAIyPcRV8dKtum0tWnVA5BQAE4HrMBk499Ujt3a5urh5mUIXxlVzgYULuz7qTo6mSou4tAHqm6umjgsA4k+ib6vXoPtGae2SSQaV0oiDOWbQNLyMf7TcBy0881T3RrYhu7lIQwUMSWJI3Ku9sd7Y4D+Gav+3t1jRUQaVUBVA5ADAHlSm1pG2DN+vIftN7Ljdcv3ea2VTvWh0d7C4EyDEc+SccpB7X63te/V3VcVQrrM2ZcPAWiOuIL9rEVDY0nUJU3ZDDeDg8PnWds+UxzDPI5J+ujD4TloqdooorrFyyKW2Gxp5/8AlRSS+KKSB7yBgVMervoMtwPSLgZiBIROTkcWb+yDuxzIOdw32Ft3b0FhCGcYHspGgGSRyUbgAO/gPKsyevwP6KJuJy0oKHEzpJDYKlZ+il2gy1tMB39mx/AGkENjI5IWN2I4hVYke8AbqsdOuQat9sQveJQW8tAH1qb7D21Ddx9tCc59VsjDqRv0v557t+6q5K2eFt5I/H+VZHRwSm0cngufZYipKsCrDiCCCPeDwqV9V+ze1vlYjIiVpPnuVfq2f0aQdPP6xufj/wAq1L+pu23XL+MSD5B2P4jypiqlP0pfxA8UvTRD6kM4HyVm28epgPGnqmvZq+v7gf4U6VVslloi7iVt1B61kUUUVrpdFeNwNe1jKfVPuNRcbAlehMQrnrpH+V3GP/mm/wARq6GFc47Rn1zSP+c7t+sxP8a5/ZA6zjyVe1j1Wjmrd6qfyAf3sn+Wk3W/+Rxf3w/w5K39VB/4D/uyfglaOt/8ji/vh/hyVS3/ADu9Wn/C7lUVFFFdKucV09ZX9Wv8UP74qlqunrK/q1/ih/fFUtWXsr+yefstPaf94cvdTXqx2ahna4lZAkOAoJGTI+5cLxO7OOeorjNXFVd9W3Qkx4up1w+PskYb1B++RyJG4DkMnmMWJWTtGQPmNjey1NnxlkIuLIpLtKyEsTISQSDhgWBVsbmBUgjB7jSqikASDcJ4gEWK5x2hYPBK8Ug0uhKke7mO8EYIPcRSepp1nXDGdUlhVZFAxOpP2qb8erjAxu5nBDDeCKhVdnBIZIw471yEzBG8tC6A6IoosbYLw7GM/MqC37RNQrrhsXJglAJjAZD3KxIIz7wP2ay6sOmChRaTNpIJ7FjwOo5MZPI5JI7845DNi3VqkiMjqHRhhlO8EVzhLqSpxOG894K6ABtVTYWn9ELm2pb1d9J47OWUzMwR0Awqlssrbtw8C3nSnph1cSW+ZbfMsPEji8fvx7S+I4c++oTXQXjqoiAcisK0lLICRmE69KdopPdzSx5KO2VyMHGAN45cKsTqeH/DTf3v+Rf9aqarQ6m5/UuE7mjb9YMP8opbaDMNKWjdZMUL8VTc77q09me0fd/EU5U1bOPr+8GnWvdlG9P3la8/3oooorUVCK03jYRvdjz3VupHtN/VA7z+FLVb8EDz2KcYu4KOdIr/ALC1ml4FI3I+LGF/aIrnmri62NoaLMRg75ZFH6KeufqE86p2s/ZUdoi7ifL4UhtR95Q3gFcnVP8AkH/dk/BKT9b5/wCEi/vh/hyUo6p/yD/uyfglJut/8ki/vh/hvSDf8/vTp/wu5VJRRRXSrnVdPWV/Vr/FD++KqLZFy8cyNGqs+oBQ6hl1HcNx3Zyd3cat7rK/q1/ih/fFVLsHZUlxOkUWQ5IOoZ9QDeXJHADj5c6yNnECndi0ufILW2hc1Dba2Hmr52Zc5AjaQSzRqolK8A5G8bhgHOfV44xml1Idi7HS1hWKPgvEnizH2mbxJ/lypdXPPtiOHRbzL4Ri1RRRRUVJRHrB9DeLs7l+ycDXE+kkg50nTyflqXOcYPdVN3EYVmCsHAJAYAgMO8BgCPmKvfpb0bW9tzHuDj1o2PJh3+BG4+/PKqJu7RonZHGGU4IyDv8AeNx+VdHsp7TGWgm/D2XP7Ta4PDiMuPutVWD0O6zTHpiuyXTcFm4svx82Hjx9/KvaK0ZoGTNwvCz4Z3wuxMK6UhmV1DKQykZDKcgg8wRxqE9MerZJ9UttiObiU4JIf8rHv4Hn31AuinTOaybAJeEn1oid3vQ/db6HnV07I2vHcxLLE2pT5qeasORHd/CudlhmoX4mnLj6Fb8csVazC4Z/NFz1c2zRuyOpR1OGUjBBHI1MuqW/0XjRn/qxkD4kIYfs66lPWX0UE8JuIx9rEMtj78Y4g+K8R4ZHdVY9HNodhdwy8Asik/CThv2Sa2BKKymdbW3isoxmkqG309F0VaNh19+PPdTzTCDT6jZAPfS2x39VzO/5+Ft1AzBXtFFFbiVRTZtJ8sB3D8f9inOmSd9TE95/9VkbWkwxBnE+XwJinF3XVRdb1/quYohwjjyfikP/AIqvnUCp56YbQ7a9nfiNZUfCnqD6L9aZqcpY+jha3sXPVL8crndquTqn/IP+7J+CUm63/wAki/vh/hvR1Q3ga1kj+8kpbHg6rg+at5U59Y+xmuLJtA1PGwkCjiQoIYDx0sT8qwSQyuu7itsDHRWbwVI16BXlOnRrY7XN1FEoJBYFj3IDlifl9SO+ukc4NBcdy55rS4hoVr9Zv9XSfFF++KgvV/f3Acw2scYd2VnndSxSMYyDvxpzy4kn5iada12FsdJ4ySIAPhJcn6fUUv6B7BS2tEK6tcqpJIWyDqK8NJ9kDOK52KURUZuL3OXDcugkiMlWLG1hmpBEhCgEliAAWOMnHM43ZPhWdJb7aUcKO8jhVQZbJ3jPDdxyeQ58qisXWMk9zbwWykiRh2jOMaV0klVGfa3bzw3bs8RnsgkkBLRkPwnnzMjsCc1NKKZOmW0mt7KaVDpdQmk+JdR/GmrZ/WjZyJl2aJgASrKTk7s6CudX0OOVesp5HsxtFxe2SHTxsfgcbHVTCqa6ytnwLcNJCyhixWaH2WV8atYU8VYb8jdn4qtbZe3YLhDJDIroDgneuD4hgCKgnWps+B4kukdTIW7L1SGEgGc7xzXB3/I8qb2eTHPZ1xu/lKV4EkF22O/+FWeK8q6+jWz+32OkXDtIZFz3Fi4B88VTFxbsjMjgqykhlPEEcQa3qepEznNtYtNliT0xia1173C11K+rnb7W92iZ+zmIRhy1Hcje8MQPcTUUp76GbLae9hVQcK6yMe5UIYk+QHvIqyoDXRODtLKunLhK0t1ur7Kg7jvB3EeBrm+8jCyOo4BmA9wJA+lX90j2uLW2lmPFVOkd7nco8yPlmufCaydkNNnu3ZLU2q4Xa3eug+jN/wBvaQSZyWjXPxAaW/aBqU2D5QeG6qx6pNoa7R4yd8Uhx8LjUP2tdWLst95Hzqql/oVpZuNx6hPtd0sDXJxooorpEutVy+EJ8KjW177sYJZf/jR2+agkDzxT9tN/VA7z+FQLrLvhHYlScCWSND8OdbfRD51zteelqmx8LeP6TLT0cLnqlCe+vKnvSHZGzbSTQ8N4QQGWRXTQwIzlWY7692T0f2ddJK0aXiCON3LyFOzGkcCy5yeeO4GtP6tuHHhNuX7WB9K7FhuLqNdFOkjWU4kUalI0yJ+cp7vEHeD/ADNXfsfbcN1GJIXDjmPvKe5l4qa53rbb3TxtqRmRhwZSVPmN9V1dC2o6wNirKWtdB1SLhXftXoBZ3Dl2j0sd5MbFMnvIG7PjilFnsy02dEzKEhX7zscs2ORY7z8I+QqnP/rK9xj0qb9c58+NN15tCSU6pZHkPe7Fj8sndSo2dM4YXydVNGviacTI8099N+lRvZ8rkRJlYweODxYjvOB7gBTfN0mum06riY6fZ+0YY3Y5HjjnTZRWqyFjWhoGQWW6V7nFxOZWTyEnJJJ7yc0/9AP6xt/jb9x6j1SHq/H/AORt/ib6I9eVH9p/I+S9g/ut5jzVm9Zf9Wy++L/ESqSq8usVM7Nn8BGfKRCfpVG1n7J/snn6BPbU/vDl6lbYLt01BGZQwKsFJGpTxVscR4GvDdPoEeptAbUEydIYjBIHAHG6tVFatgsy5V49D7xYtlQyOcIkbMxwTgBmzuG81hfbBsdqL2qkM2AO0ibDjuDqR9GGapxdrTBOzE0ojwRoDtpweI05xjed3jWq2unjbVG7Iw+8rFT5jfWT/wAc4Oc9r7OJvktX/kG4QxzLiys//wCzsOfyiTHdpTPn/pUj2fsy02XCTqEan2pJDl3I4Dx8FUfKqkXpzfAY9Jkx4kE+ZGaary/kmbVK7yN3uxY/XhQaKol6ssmXZ8CBWQR5xMz7VIenHTM3rhUBWBCdIPFjw1sO/G4DkCe+otUm6A7KjuLiRJEEmIZGQMTjWCunOCM8TuNZv0BuPRFlEcxmMhQw9mcqoUnX3kE4HDnTjJIYP6QytbxSj2Szf1Tne/gnLqjv9N1JEeEkeR8UZyP2S9XFZvhx5edVJsvY4sVsLiSNoZzcGOTUTvRw6glc4HqkeVWqDWJWyATiZnwgraoWkRGN3y+afqK8RsgHvryuoBuLhVpv2m3rAdw/H/1VV9a82uW0gzgMSzeGplQH5YarR2h7fyFU51qylb+E5xpijIOM4+0kOcc+Fc7H165x4X8rKdWcNN+E/wCzVS1kFl/SLuwYIsLwBwCcEAMQcDBHPArHaaxXZntzd3EjwpKzQhVijzHu36YxqAbHOm682Db3d6X/AKRj7eQrhYEI9ZVC+q3aHfhe+tuydgWi3EsEN3cm50So+7SN3tBmMfDUBwO/v30WYOvc4rX+3fvOgy+XVILj1bDDe33buGuqrGiiiugWCiiiihCKUWVhJMwSJGkY/dQFj9OXjSet9tfSR57N3TVjOhmXOOGcHfXjr2yXrbXzU32L1STPhrhxCPzF9d/n91fM+6rB2B0St7MfYp6xGDI3rOR3Z5DwAAqjX21ORgzzEdxkfHlmtMV9Ipysjqe8MwPmDWZNSTzZOky4AZea0oqqCHNsefEnNdHSIGBBAYEYIIyCDxBB4iobt3qst5stDm3fuUZjP6B9n9EgeFVjJ0pu2Gk3M5Hd2j/z30g9MfVq1vq/O1HPnnNUw7OmiN2yW7ldNtCKUWcy6d+kHQy5s98qZjzgSJ6yeGea/MCmKt730hBBkcg8QWYg787xnfvGa0Vrxh4HXNz2LJeWk9QWHaiiiipqCKKKKEKSdAYGe7wJXhAjkZ2jxr0KASqkjcTgb/fUqim/pKF2tJ7m1eJkDdtcSFGRs+sSGODuPDu8ciKdA7ns7rV2sMJ7NwGnGUJJUaT6y7yM8+Rqdsl0kbCOxsLmJ8avRyAHC7xqVtzY5cayKs2luNcrXyHbrkfytalF4+zO/ppmFCulNqYYkU3/AKY5fJRXLqhCnDZLHfvxyq5dnXfawxyfnoj/AKyg/wAapLpRtWOTTGLJbKRGOsDcTkcCCoI7/nVu9Ds+gW2ePZR+WN30xSte09Cwu1ueHpkmaFw6V4bpYcfXNS+xbKDy8q9rDZ3sfM0Vt0pvAwngFbJ9xSbaa+sD3j8Kqfri2ecwTAbsNGT7vXX8X8quHaEWVzzG/wCXP/fhUW6T7EF3bSQnAJGUJ5Ou9T7s7j4E1izn6atxnQ+uqskZ01OWDVVB0Y6IXVzpmtyihG3OXA0uuCNwy2eB4c6sa2uTIxha5thcuumRrSItLhdx1SEkJjvYbuWDiqnsJ5redQr9i6SDOokKrg6TrHcN4Phmp5t6YSXLWdiqrLOQbudM44DUAc7k4lscS2OJNNVbHPeLkWtcG2nO98vNZlK5rWGwN72IvryUX290ZXM0tmGltYiqM/HDBfWIP3kBx63LV3YNRurghZLYwSJcwps6KN10htTTuchsrjDNqwd3DB3b6jWw/QprSeSa0Cpb6cPG7CR+0ZsA7wMjcN5NWRVbg3MEgWHbwzvbPjbiq5aUF2RAJvy45a5eygdFS3aPRONrWO5tu0ImnMSRvpJwWdUORzyoHPjWF90CdLyO0WVGkkQuGKsqjAc4OMn7h+lNCpjO/j4apY00g3cPHRRWipJd9AblGRV7KXtGKKY5VI1BWbBzjBwjce6miDY0ziQrGzCIgSYx6pJIGRx4gj5VY2aNwuCFW6J7TYgpFRTvL0SvF420/wAo2P4A0hsdnSzNpijeRsZwiljjvOOAr0SNIuCF4WOBsQk1FK4tkzM7IsUjOntKEYsvL1lAyPnWN3s6WLHaxvHnONasucccagM8R51LEL2uvMJteyTUUpudnSRqjujIsg1IxGAwGN6943jzp3foNdi29J7Mdnp141DWExnUV7sb+/wqDpWNtcjNSEb3XsDko/RUri6uLhkRlktyZFDonaYd1I1eqCoHDxry36CMz2a9pj0kSFspjsuy9tTk72G8ct4qv6qL/wBfNfQqz6aX/wA/PhUVrOKFmIVQWJ4ADJPyqWWGxtnvdwIkss0cjvGysNDKQBobUOKsTjGBzp02PMLW2aRY012s7wXQCjMsEh05bPEg4x8J7zUH1QA6oN+3LiPMW7wpspr6kW7M/mS2HZx2ZaAiGO7LEemK2l1j3ZRTjLKRq9o7uJ5ikFtLs2Uh4pZtmS8SAWZP0WG8eY91Jds9rs677WB9cM47RGbLLLG28pJn2sZxv34IO4mtG3dn20kJuYD6O4KrJavnIZxkGHd7BGTv3YHLcKWYy9nEnrbx5EZjsTDn2uAB1dx8wcj2rf082vHeXMS2+ZSqLH2hGDIxbduwOZ7hvY43VcNhaiKKOMcERE/VUL/Cqp6rejZln9IcfZwn1c/ekxux8IOr36auGCLUwH+8Vn11sTKePO3mVoUIJDp37/JOtmmEXz899FbgKK6SNmBgaNwsvCbm6KaLu20HwPD+VO9YSxBhg0rWUoqGW3jRWRyYCqs6e9AvSczwACcD1l4CQDhv5OOGTx4Gq4sttS2sdxAECNKAjsVKypg+sueIBGQR45roW4tSniO+mHb3RO3ux9qnr4wJF9Vx+lzHgcisaGrdB/RqG3A8PcKE9H0h6SE2Pmqh2zdobCxjVlZk9JLqDvUs6kahyyKUyHstjKOBuLlm96RLj94CnvaHU9ID9jOjDkJAVP6y5B8hTVf9ANpBFQqZUTOlVlVgurGdKsQRnA4CtFs0DwAHjW+eXE+azXQzNJJYdLZZ8B5KebAmigsoUkG+GCG43/nSGTGB+dqyB4kU0mTV0gYnhDCc+GIt/wBZKit9d7QEivPBIQoiUr2TKjLC5dFbQMY1Hl4V7Y9NFW8uLiaEkzoYyivp0hgobBIznCjuxmlm0ruu4Z3B0PG37TBqW9VpysRqOF/0lHRO3hG1ofR5Wmjw7lnUoc9nJkEc8ZG/xp+6RbO7CLaciexOtpIhHDLyNqwfiyf0hUd2Pt2xt7oTRRzxoIpBh8Oe0bAGMHcunO/xrbcdL0k2OLZmPbqY004PrIjBgdWMblAGM59WrJI5HStcAbdUG/O98uXioRvjEbmki/WItytbxWy429cJsmCQTyiRrmQF9bFioVvVJJ3jPI1r2RetabIeaE6JZrhY9YxkKi6sDPub9Y027Rv4zsu2iV1MiyzM6DioYtpJ99Kujs8NxZSWc0y27CVZo5H9nhpZTvHLPP73hVpjAYSRlizy3XVYeS8AHPDlnvspnCTJc9shEUlxs0vq4BXBTDE8gMjf3LVcdJ7ydpBHPcLdFBlWRg6euASFYAZ4DPuqWJ0iga8kRJFWCOye2idyFDnC79/ed36OahGwY0NzCJGVE1oXZjgBQQWyfcCPnUaWMsJc4aAbs9/oval4eA0HU8cvl1P+ney0FhEg3vZiBZB3LKmk+bKprdt3YktxtCZI7lIA0EUYRuLxsCzKijiAUYnHfSa96Y2U73kbJ2XbIyG4LO4kMfqxERqDpHMEd3jWjZ/TO0PYXM3ael28Zj0KMrL6pUEtjA4k8t5PHdSzWzNaOqbi+6+tj5g8r5phzoi77hbLfbS48iOdk99H9lxzQ7Nld9MkAlVE3AyFCVxk92jOPfSXZO1taW88o0GO+njcfmC5D7j4BpFHyqKr0uRba2VdYnguHm4DRpZmYqDnPPu5mld5teS5W6jgs5ily6ScGbQ64LEaUwdRAPHmakad9zi0ue4XN/A3URO2ww62/JsPUWTTJ0euLe6l0ISbU9seX2aMCrjPEYwd3j3VOp9j/a3k4x6Fd2pkMmRgSYBG7Oc5y36XfTQbDbNxb9g64jIClnMauyj7rNnUR8snnmvbTqpuiuiS5RE46FMjjPwnSuanLI12b5Gg6ZZ5ZeNxkoxxuGTGOI1zyzz8LHNNvR7pfBHadldRekNC4e3UjdlgcgngFB378+1w3CsdmbBuNr3LTyDs42I1yAYXCgAJGD7RwAOeOZ75nsfqrtYiGkLXBHJ8Kn6g4+4kipnFEAAqjAG4KBgAdwA4Clpa2NjiYBmd53ch8zTEVHI8ATHIbhv5lJ9nbPSCNYol0oowB/EnmSd5PMmn2xttIyeJ+grC0scb248h3f60tprZ9E5p6aXXd7lNyyC2BuiKKKK2ksiiiihC8IpLLs5Tw9X8KV0VTLBHMLPF1Jri3RNT7Ocdx9x/nWprZhxU+X8qeqKzX7IiP2khXCodvTDw8K03Fmkntor/ABKG/EVIyM1ra1U/dH4Us7ZDxmx/hb3U/qAdQoXddCrKT2raL9EaP3CKa7jqssm4LInwyE/v5qxG2encR861PsscifnvqP0dbH9rr8ne6gRTu1aPwqh2p1PkDNvNq/syjH7a/wDjUD2rsaa2fRNG0bcs8CO9WG5h7q6SlsWXxHh/KmzaeyoriMxzIHQ8jyPep4qfEUMr54HYZx6H9peXZ0UgvEbHwXO0MTMwVQWYnACgkk9wA3k1M9jdVVzLhpStuvcfWf8AVBwPmc+FWF0a6GQWWooC7kn7R8FgvJRjgMcccfICQxxFtwGalNtN73YYB7/hVwbNaBimPcoRZdU9ontmWU+LBR5IAfrTxbdB7KPhbRn4wX/fJqVR7MPM491bl2avifn/ACqApq6XNxI5m3knA2nZo0fhMdvs6KP2I40+FFX8BSnNPC2aD7o+e/8AGtixgcAB8qkNkSH73jz9lPp2jQJlWIngCflW5bBzyx7zTtRTLNkRj7nE+HuomoO4JBHsv84+X8zSuKBV4D+dbKKfhpIYc2NzVLpHO1KKKKKaUEUUUUIRRRRQhFFFFCEUUUUIRRRRQhFFFFCEUjvbPPrLx5jv/wBaWUVTNCyZhY9Sa4tNwma2ty58OZp3jjCjA3CvI4gucczms6Wo6NtO3PN3FTkkxnsRRRRT6qRRRRQhFFFFCEUUUUIRRRRQhFFFFCEUUUUIRRRRQhFFFFCEUUUUIRRRRQhFFFFCEUUUUIRRRRQhFFFFCEUUUUIRRRRQhFFFFCEUUUUI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xQSEhQUEhQUFRQUFBQWFhcXFxQaGBYVFxQXFxQXFRcYHCggGBwlGxQWITEhJSkrLi4uFx8zODMsNygtLisBCgoKDg0OGxAQGzQkICY0LCw0LCwyLCwsLC8sLCwvNCwsLCwsLCwsLCwsLCwsLCwsLCwsLCwsLCwsLCwsLCwsLP/AABEIAPEA0QMBEQACEQEDEQH/xAAcAAAABwEBAAAAAAAAAAAAAAAAAQIEBQYHAwj/xABHEAACAQIDAwgGCAQDCQADAAABAgMAEQQSIQUGMRMiQVFhcYGRBzJSobHBFCMzQnJzgrJiktHwJDSzFkNTg6LC0uHxFURj/8QAGwEAAQUBAQAAAAAAAAAAAAAAAAEDBAUGAgf/xAA/EQABAwIEAwQIBQMCBgMAAAABAAIDBBEFEiExQVFxBhNhgSIykaGxwdHhFDM0QvAVI1IkchZDYpKi8TVTgv/aAAwDAQACEQMRAD8A3ChCFCEKEInawueim5ZGxML3HQapQLmyaxY9Tx076pabtDSTHK45T47e1OugcE6DX4VeNe1wu03CZOiOukIUIQoQhQhChCFCEKEIUIQoQhQhChCFCEKEIE1y5waLk2Rum0uNUdvd/Wqaqx6kg0BzHkPrsnWwucuMGPu1jYA8Ow9tV1D2hM1TkkADToOvifFOPgs24T8VrFGR0IQoQhQhChCKhCFCEKEKL2vjAoNyAqgs5PAAC5v3Csf2grnSvFHDqeNufAfVSYWWGcrM4vSQBK4eImLMchU88L0FgdDfj0caH9lwYgWv9K2t9lAGMNzkEaK07J3rw0tuTmCsfuscjeR0Pheqp1DiVAczL25t1H88lYR1ME2xBVhj2gw42P8AfZT8PaSri0kAd10P88l0adh1CcJtFekEVbw9qKd35jSPemzTu4LuuMQ/eHjVlFjVFJtIPPRNmJ44LoJAeBHnU5lTDJ6jwehC4LSOCXensw5pEKW6EKEIUl0Ir0hc0blCS0yjiR5imJK2nj9d4HUhdBrjwXJsag+9fuqDLjlCz99+mq7ELzwXB9pDoBPuqtl7UwD8thPXRdimPFcJNoMeFgP766qpu0dZLpEA3oLn3p0QMG6g9pbz4eK/K4hL+yDmb+Vb1G/CYnW6vDj10C5fUQRbkBVXaXpHQXGHiLH2pOaP5RqfdVrTdlzvO/yH1VfNjDG6MF123J3ubESNFiCM7XaMgACwGqWHdceNNY1grKeITQDQaHc+a7oMQM5LH7rTMBiMwseI9/bV1geJfiocr/Wbv4+KkTR5TondXqZQoQhQhChCKhCFCFwxU+Rb9PR31W4pXijgL+Ow6ruNmd1llHpL2/YfRkOrc6Y9nFU8eJ8Kouz1A57jWS7nb5lRsVq8je6Zufgs7rWrOIUqW6e4Ha88P2UsiDqDG38p0qNNSQTfmMB6qRHWTR+q4qdwm/8Ai09bk5PxLY+akfCqqXs7RP1AI6FTWYxMPWAKlsN6Sv8AiYfxR/kR86r5OyrP2Se0KWzGm/ub7FIQ+kTDn1o5l8FPzqG7svUD1Xg+1PtxinO908Tf3B+3IP0P8qbdgGIM9U/+Vl2MUpTx9y7jfnCf8dv5ZP6UownFhsT/AN33Xf4+l/yCH+3WE/47fyyf0pf6Vi3+R/7vuj8dS/5Bc339wg/3sh/RJ8xSf0bFHes7/wAvuuTiVIOPuTWX0g4XoEzdygfE11/w5WP9d48yVwcWpR/6TOb0jx/cgkP4mUfC9Ps7KvPryDyBTbsaiGwKjsR6SJT6kEa/iZm+FqmR9l4B6zyfco7sbPBqisVvxjH/AN4qD+BFHvNzVhFgVDH+y/UqK/Fp3baKGxe0ppftZZH/ABMxHle1WMVNDF6jQOgCiPqpn+s4prTyYQoSJcMpRlZSVZSCCOII1BFcva1zS12oPBORvLHBw3C2rdHb4xMSyiwdebIvU1tfA8R/6rz+oilwmtDmbbjxHJa6nmbUxXHn1VzikDAEdNbymqGTxCVmxUdzSDZLqQkQoQhQhFQhExrlxDRcoVT3t28uHiaU625sa+054D5nsFYSRz8Yrg1vqD3Dn5qS97aaIuO6w7EztI7O5uzEsxPSSbmtxHG2NoY0WA0WRlkMjy48VyrtNoUIQoQlBaEEpQFJdInmz9mSzkrDGzkam3AdVydBTFRVRU4vK4DqnYYJJdIxdPMNu5O84gKZJCpYB9BlHEgi9/Co0mJU7IDMHXbptr7k82imdL3RFj4qcT0eygXkmiT+Y/G1VTu0sWzIyfd9VNbgr/3PAVWx+F5KV4wQ2R2XMODWNrjWr+CTvYw+1ri/tVTMzu3ll72Vg2HuxG8P0jFS8jGxsnqgnW1yT2g6dl6p63FpGTdxTMzuG/h7FZUuHsdH3szrBKx+5TLiEijkBSVGZHYeyLlWy941HG9JBjrHU7pZG2LTYgePVLLhZEoYx2h2KKb0f4oXIMRA10ZvmtLH2ipHEDUX8EjsInFzcKFi2DiHjWVIXaNhcMoDaXtwGo4dVWTsRpmyGNzwCOBUQUcxYHBtwVHyREEgggjQgggg9oPCpbXAi4KjkFpsVzK10kuioSoUIQFCFM7qbcOEnD6mNrLIOtfat1rx8x01XYnQNrICziNQfH7qfQVfcSa7FbjsrGDSxBRwCCOGvAjsNZbAq80s5p5dATboVppmZm5gpgVvFDR0IQoQioQmG0sRYZQe/sFZbtFiBY38NHu7fpy81Igjv6RWG767d+lT2U/VR3VO32n8ejsAqxwfDxRw6+sdT9PJUOJ1ffSZRsFXatlWIUIR2oRdTGyd3MRiLGKM5T99uavmePheoFXidNTaSP15cVKhopptWt05p7tHdOXDvCJSpSWRUzIToSRcajja5HdUamxiKpY8xaFovYp2bD3wuaH7EgaKe2h9A2e/J/R2mlAU3exGuouW08lqpp/6hiTO87zI08lOmdSUbsmTMfFO9kcrJs93wYVZpJpHYDLcXkPNBOlwmUC9R6zuo8Qayq1YAB4bb+3dO05kfSF0GjiT8VAbzbYncRJNE0U0YN3uQz3FmtYAZTYHQkXFXGG0NOwvfE/Mx3DcD7hV1dVzENa9uVw480924b7Kwt9Tyg1PdJUWiAGLSgcvon6tx/p8ZKpuWtLuqG6vGysbhMVhI8NiH5J4/VN8vC4DKx04GxBrLVcFbSVbqmBuYO3Wgp56appxDKbEJ5s3YcmHxsBaVpYikixliebZPVtew0ta3VUWqxCOqoZA1mVwIv46qTDSvgqWkuzNINkx3h3cmQz4hMQMt3kKhnBAJJtppfWpeH4lA8RwOi12vYW6qPWUcrc8ok03tqnuHkxKbNwxwgJe/OACnmXe+h7bcKiyspZMTlFSbDh10Uhjp20UZhFz8l12lCrnAzYqJBJI3IyoRoQ6kC47GCkdWY1xTyPYKiKneS1ouD0+113K1ru6fM0ZibEdfuqftPYf+PbDR80NIAvEhVZQ3iAD7q0VNX2oBUv1sNeoNlTTUn+rMLdLprtPd6WF5VsJBCFLslyFDglSQdRw8KepsShmY122a9gfBczUckTnN3ta9vFRBFWCiXRChCFCVaF6N94P/wBWQ9ZiJ6uLJ8x4jqrI9o8Ov/qox1+q0OFVeYd07cbLVdn4jMLHiPeOurHAsS/Exd2/1m+8KbNHlN08q/TKFCFxxEuUEn+zUOuq20sLpXcNl0xmY2WZ+kjeAxx8ih+smHPPsxnQ+LcO69ZbBKR1XO6rm2v7T9lxiVV3EYY3crLa2azCMCjYXQATspzd7dt8TMY3vEqKGkLAgqp9WwPSe3ouarK/E46aLO30idAOZU2lonzSZXaAalSuP3YgaB5cFM0vJfaK1ibDiVso6LnpBsag0+K1DZhFVsy5tiPgpE1BE6Ivgde26mNn4WeTZUCYZirl2uQ2XmZ5L3PG17cKraianhxWR9QLiw4X4DgpcLJZKFrYjr91z29LyQwOEZzJIksUjsb+2VXU6n1j/LTtBH3zqirY2zSHAD46Jurf3fdQON3Agkp5vTtfDQTtmw4lnKLzmtYAiy2Jv7hUbCqKrngaWy5WX2807X1UEMhuy7rbqB2PsvFR4cYnCyk5jYxoCTYEg5gdGItwsdDVtV1dI+o/DVDdv3H5Kvp6eoZD38Lt+AUrvfIz4CBsQoWcuNLWI0bNp0XXKSOu1V+ENYzEJGwG7Lfz5qXiZLqNpl0cme2SP/xWFHTnGnhJUqjaf6rMbaW+ij1bh/T41UQK0Sorq4bNwODxWGRC0cE6euxygsRoTziMwI10OhrN1NRXUlUX2L2HYcB91fQRUlTTht8rhvzUvh9rQJPhsPHIpSFHzSFgFuI8qjNwJ48Oyq6SiqH08s722c8iw81OZVQNljha7Rt9eGyjcfudy0skkeJhOd2a3VmJNrgm9TafGu5ibG+J2gA9ii1GF969zxINbrpi9oyYbZ+CeNiDmF7W5y885TfoNq4ipY6rEKhrxfl10Tkk76ekic08bHpqmXpAdzLh5lYmNkDxjoVgQTbvBQ1KwFjBFJAR6QNj4qPiz3d4yUbHUKfiwQk2hFifunC8pf8Ai9X9r+6qh8zo6B9Nxz28t1ZNiD6ps/DLfzULsLF8sNqSe3GSO60uUeVqs62EQmjj5H6KFTS95+IfzH1TPZuxsJDho5scXvP6iqW5q9fN1Omt+0aU/UV1ZNUOio7WZvfifNNw0tPHE19Ru7ZR+291njxIhgvIJIzLFqLlQCSL8CRbxuKl0eLMfTGWb0S05T1TVRQObLkj1B1Cr80TIxVgVYcQQQR3g8KtmPa8Zmm48NlXua5psRYoQylGDKSGUggjiCNQRQ9oe0tPRKx7mODm7hbVujt8YmFZBYSLzZF6m/oRqP8A1Xn9VDJhNYHs23HiOIWvp5m1MV/5dXKKQMAR01vKWpZURCVmxUdzcpsulSEiidpOc1jwHDt7awnaSeV1QI3izRt4+KmU7RlvxWCbyiUYqXl/tM9z1W+5l/hy2tWuw8wmmZ3Pq2/9rL1/ed+7Oo2pahrRZsZDs2DDNFh1aWeMNnY8CFQtcm51L8BasgyCfE55RJKQxhtYLQOljoo2ljLuISNk7QebCbRnawlYWOUWsFisLeBNdVVMyCrpoG+qOfO65hmdJTzSO3+gTX0afaTqfVMOv81h7i1SO0YsyJw3DlHwbVzxwsu5xTx7IhMbsh5VlupscvKSdPgKYbDHLi72yC4yjfoF2ZXMw5rmG2vzK7bxYuKZMFisyhw6Z1uM2XNdjlGpCsp86TD4JoHz0uU5bGx4X+6WslikbFPfUWul7T3pwfKGRIOWlsBncACw4WzXI8AKbpcHru6Eb5MjeQ8Us+KUofnazM7mq/DvJOkkjxtkErFilgy3PUCNKu34VTyRtZKM2XjsVUtxKZjy5htfgme0tpS4hs0rFiNBwAUdQA0FSKakhpmZYhYKPUVUk7s0humlqkKOXEo1S/DXj7hc+4UIAJ2QtS3KS6K1F0t0WWhLdLaZioUsxUG4Uk2B6wOArkRtDi4DXnxXfeOIyk6ck5xG1JJIUhcgpGbppzl0ItfpGvT1CmI6OKOZ0zdC7fxT76uR8QidqBsrNhN4412c0ea06o0aixuQzWBB6bKfdVDLhcjsSEgb6FwfNXEWIMFFlv6QFky3OX/D7Q/I/wC2SpWMfqKb/d9EzhmsM3T6ob+fZ4G3q/R9PKP5WrnAx6dRffN9V3ip9GK21vouW5M8jY6HlWc5UkChidF5M2C34Dup3Go4m0T8gGpF7deKTDnSOqW5+Rtf5LlvNt4TxvFPAFxMbgLIFscobUMDqLjvHdXWG4f3DxJDJeMjbfW31S1lWJGlkjfSB0KqlXqqloXorwDDlZySFNo1HQxHOYnrtoB3msj2oqW+hBbXfotDg0RDC88Vq2zoiq69OtuqrLAKN9PTXf8Au1ty/wDamzuzO0Tur5MpvioM626RwqsxTD21kJb+4bH+c05G/IbrN/SLsHlYeWUfWQg5uto/vDw4+dZjAa11NOaaXQE26H7rjEqXvo843HvWWgVuFlVp+1Ntx4WDBs0IlkaAcmTYBLJHm1NyL3Xh1ViKWgkqqiZoflaHG9uO601TVsp44yW3NtFXN19vJHNMJx9Vic2e1yFJJPDjbnEeVXWJ4c+SKMw+szbxVVRVrWSOEnquUkcVhcDBKMNKZpZhlB05i6jUgW0uT1k2qF3NZXzsNQzI1mvUqQZaajicIXZnFVl9pSGFYC31SEkKAOJJNyeJ9Y1eikiExnA9I8VTOqpDEIr6BNQKkKPdKtRsubo6RIjtQhC1CRW3c3A5VaYjVuancPXPibDwaqTGKsxtEbDqdfYtV2dog7NO8abD5qH3j2eIZjlFkcZk6gD6y+Bv4Wqxo6nv4RJx49VT4rR/halzBtuOiirVKVahahKiIoQkkUqUFERQlunWB2lJCJAh5sqlHBFwQQR4EXNR56WOctLx6puOqkwVUkIIbsd1PbPx+FxGGjgxjMhhJyOL85PZuAbaWHgCKqKimrKaodNSAEP3HI87K1gqKeaERTmxbsn2A2umJ2nByYIiijdEvpcBGubdA4DwqNPRPpsNk7z1nEOPtUiGpbNWt7vYAgKA3p222IAjmiCyxSEZwLEpqLEHUdB6qs8MoG0/9yJxLHAabi/goddVGX0HtsQTr4KuJGWIVRcsQAOsnQCrlxDQSeGvsUGNpe4NHFbzuxskQxRQjhGozdrcWPixNYSjjOJ4i6R/qg3+gWxsIYg0KzWregKIjpUIqEKL2pAL3to2hH99lYftHR91M2oZ+7fqPqpkDrjKVg28Wzfo2JliA5oa6fgbVfjbwrU0FT+JpmSk7jXqFla+Hup3N4bqV3q2jHNFg0jbMYYcr6GwYrHpc8TzTwqDhdLJDLM94sHO06ap3EKhkjYw03sFXlFXF7qpJSxSJCUsCkXKUBQVzdKApEiO1IhHahJdd8HhTI6ovFjYfMnsAufCkc4NBJTkMTppBG3crRcPAEVUX1VAUeHT3nj41hqqoM8pk5/Ben0lO2CFsbeCZ7c2cJostwGBBQkgc6x5uvWAfECrLBpXteWgXHHwVXj1KyeEagOG1+PgqCyWJB0INjWoXn5SbUJboiKVKitQlSTSpQkkULpJNKhLwuJeJw8bFXXgR7+/upuWGOVhY8XB4J6KV8bg9hsVN7V3jTFQMs8S/SFy8nKoGvOGYHpGl+sd1VdLhbqScOhf/b4tVlLXsnhtI30uBXPcHZ/K4xSRzYgZD3jRPeb+Fd47U9xRuAOrtPbuu8Jizz5jwW4bNist/a18OimuztL3VKHkau18uCvJ3XdZPK0CZQoQioQuONjuh8/KqzGKfv6N7eIFx5JyJ1nArIvShhLPBL7Ssh/Scy/uNU3Zia8b4uRB9qgY3GPRf5KkgVpys6VfsFuzAYo2aNrtGjE5nsSygnp6zWdrMUqIZXNa3QHiCtdSYLSywte69yOa6/7M4b2D/O/9aif1yfkPf9VJ/wCH6Tx9qabc2BDFA7qjBly2JLW1dR09hqxoK+eeXLI2w6FVeK4TTU9OXx76cbqsYGMNJGrcGdAe4sAauHGwuszE0OkAO1wry272HH+5/wCqX/yrMPxWrZ6wt5LctwKgdsL+abbR2Jh1ikYRgEIxU5n4gG2hbXWpVFXVU0jQ4eieNvmoOIYVQwQPLdHAXGvyVMq9WNVi3UmAcIkV3a+eQt6sd9coA06OnU2FQMQY10B7x1h8Vd4JK5swEbLu58h0VvArEXXoN1xxmEWVGjbgwt3HiD4EA1Moqs08ofw2PQqHXUraqB0Z8uqznEQNGzIwsykgjtHyrcNIIuF5jIx0by124XK1dLhC1CUKc2DsDlRyklxH90Di9jY69C3Fus699V1diDab0Rq73K+wrBjV/wBx5s34q2YbCJGMsaKv4Rqe88T41m311TM71j0C2UNDTQNs1o81ynwcMpyukTn9OfzU5qlRy4jCM1iR4qLJT4dOcpy38DqmsO72HW/1ea5vziTbQaDhp3340smNVDrZQB/PcuIsBpGE3F78+Cpe8MCpiJVQBVDCwHRzQa1FO4uia47kBY6ujbHUPa0WAKjCKeBUYLRfRfgrRSyW1kkCg9iD+rHyrH9pJC+eOAfwkrU4NHlgL+a1NFsAOqthDGI42sHAAJ4m5ulU6kQoQgKEImFcuF2kIWZek2G+GQ+xMPIqw+NqxHZz+3WSR+B9xXOLi9Lfos0AraLJFWbcb7aT8o/6iVU4z+lPUK97On/VeRV2Vax4Oq26zban2835sn7zXoLPVHkvLao/3XdT8U3ApVGVt3KHMl/Gn7Xqix38tnX5LW9lv+Z5JhvcPrx+WvxapmFfpW+fxVZ2i/Wu6BQtWCo1oew9nCCIC3PYBn681tF/Te3n11jsYrDLL3YPot+K9DwahFNACR6R1P0UhaqbMri6BFGZF1UN82HKAcnla2kma+dLaAi3EHT+xW6w0tMALHXHjw8FgceP9+zmWPPmFXKsFQoIlyAOkgedC6aC4gBaSkQUBRwUBR3AWHwrDVUpkmc88/gvVqaIRQtjbwCrG9+0WDcipIXKC9tM2bgPwgW06zWiwima2ESW1dxWR7Q10jpvw7TYD3lVa1XN7rNAq+bs45pobubsjZSTxYWBUnt4j9NZXG6dscge0WzfFbzAKt88Ba83LdPJVHef/NTfiH7RWkpPyWdAspif6uTqokipKhha/uBh8uEw49q7n9Tlh7rViKn+9jIb/wBQHsW0pG5KRo8PirwK3iaR0IQoQgKEIGhCzj0ln/Ct+cnxNYfBf/kpLf8AV8UmK/pPYsvUVslkCrNuKPrpPyj+9KqcaP8ApT5K97PfqvIq8otYu+oW2JWZbUH1835sn7zXorPVC8tqfzndT8VwArpRyrduQOZN+KP4PVBj/wCWzr8lrOy+8nko/e/7cflr8TUzCf0jf5xVb2i/Wu6BR+ysQkcqu6ZwuoF7a9BOmtjrap0jXOaQ02JVXSysilD3tzAcPFXzY+P5dC+QoMxAub5rDU8B06edYvFKJlKWgOuTqt9hle6rYXluUDZPwtVN1ZoZaS6LqM3gWExWnuASQrhb5GI0Omutj0WNq0WBd4ScjurTy5jkVRY53HdATDfY8is9IrWrBpUL5WU+yQfI3pDrouo3ZXA8lpikHUag6g9h1B8jWAqWmOVzTzXq0Mokja9uxCht5NhcuA8duUUWseDrxt2MLmx7bdVW+EYm2P8AsybcDyVBjeFmo/vResOHNUWSMgkEEEaEEWIPSCDwrVArFkEGxTrAbWlgBET5QxBPNQ3I0HrA03LTxTW7xoNualU9ZNT3EbrXTPF4hpGLubsxuTYC57hoKda0NFm7JqSR0ji5xuSm7V2kC2vdEWgw35Uf7KwkX/zX/wCit0wf6cdArYK9AUVChCFCEBQhETXLzZpKFl/pOl+oiHtTX8kb/wAqxfZwZ6qWTwPvKbxl1qcDmQs6FbArJFWfcMfXP+Uf3pVPjf6Q+Svez36o9Cr2i1hwfSC2hKzDan2835sn7zXpbPVC8vqvzXdT8U3FdKOrfuMOZN+KP4PWe7QG0bOvyWs7MbyeSj98B/iP+WvxNTcI/SM/nFVvaH9aeg+ChKs1RrRdh4rlIwViMcaqFS7C5t1ADh231PjWQxmCKMlzn3edhyC32EVLpYwGx5WDTqpMCs6rpC1F0JrtDBrNG0bcGGhHQRqG8DVhh1W6mmDxqNiPBQ66lbVQmN38KzvaGz3hfJILdR6GHWp6RW8ilZKwPYbgrzupppKeQskFimlOqOrHu5vAEAim9UaK/s9jfw9vR3cKfE8MFSM7NHD3rSYPjPcAQy+rz5fZXNR4/MdhrFysfG4teLFbNr2vaHNNwo/bOwo8SOdzXAsHHHsDD7w9/VVth+MyU/oP1b7wqrEMKiqhmGjuaz/a2yZMO+WQaH1WHqsOw/LjWyp6mOdmeM3CxlVSS0z8sg+ijjT6jhINKugtj3LmvhsMf4FXxU5T7xWEl/s4xc/5D3rc05z0rT4BXMV6Co6FCEKEIChC5YprIx7DULEZe6pZH8gV3GLuCyL0nYi8kEfsq7H9RAH7TWf7MRWifJzIHsVdjsnqM81TFrTrNlWfcL7d/wAo/vSqbHf0h6hXvZ79SehV9SsLfVbQrLtrD6+b86X95r02P1B0XmFV+c7qfim1dqOrjuL6k34o/g9Z3tF+Uzr8lq+zH/M8lHb4f5j/AJa/Op2EfpGfziq3tD+tPQfBd93NgcpaWUcz7q+32n+H403ieJtpW5W6vPu8T9E7hGDmoPeyaM+P2V1Ue7h/QCsRLK+Rxc83JW1a0MAa0WAXRRTRQSgRQhINPRSmN4eNwhzQ4FpWf7y4CSKS7M7o3qMzFtPYJJ0I9/GvQKKqjqYg5nmOS8+xWjlp5fTJIOx3UKamqrRUJVM7B3gfDkK13iv6vSvWUPR3cD2cagV2HxVTbO0PP6+CtcOxSSlNt28R9FoGDxKSoHjYMrcCOvpBHQR1VhqujlppMkg8+a29PUxzsD4zcJGMwySKUkUMjcQfiOo9opaSrlpn54z913PTRzsLJAs33i2G2GfS7Rt6rf8Aa3aPfx6wN7QVrKuPM3fiOSw+I4e+kfY+qdioU1OUALTPRzis2Fy9MUjDwPPH7jWI7QMMVa2XmAfYtjhMmelDeVwtHQ3ANbmJ4ewOHEJSLFKpxIhQhFQhNNpvZLdZ/wDdZ7tLPkpMg3cbJ+AeldYjvvieUxsvUmVB+kXP/UTT2CQ93RM8dfas7jEmapI5aKEWrVVBVo3C+3f8o/vSqfHP0h6hXvZ79UehV7Q1hLaraFZhtb7eb86X95r02P1AvMKr85/U/FNhXSjFXDcX1JvxR/B6z3aH8pnX5LWdmP8AmeSjt8P8x/y1+dTsI/Rs/nFVvaH9aeg+Cd7B2oVAaec5FGSOIesxta5VRcgDQZum3VXVbSd6wtjaMztCT/N13hlaY3NdM85W6Bo4/ZXFawcrMjy3ktu12ZocF1U0wUFAmhIubV0F2FW94dttEzRGBWVhdS5zK4/CAOB7eitlhWHwhrZ43k+7yKyuL4pIxzoHxi3M8fEKlsav1kkilQiNKugn+xdsPhnzLqptnToYfI9R/wDlRqqljqI8jx9lNoq2SlfmZ5jmtEwmMSZFkQ3VvMHpB6iKwdbRPpZcjvI8wvQKSpZURiRi4bUwYnieM/eGnYw9U+fuJqRhVQYKhp4HQ+aSvpRUU7mHyWUNXoC862Vu9GuMyzSRHhIgYfiQ/wBGPlWc7S0+eBso/afcfutDgUvpOj81r2Ae6Ds08qssEn76iZzGnsVrMLPKc1bppChCKhCidsTAceCqWPdxPuFYntHIZqqOBvD4n7KXALNLlgWJnMju54uzMf1En51rY4xGwMHAW9ixVRJ3kjncyiWu1HKs24p+vf8AKP8AqJVRjYvSO6hXnZ79X5FXpWrDluq25CzLa328350v7zXpMfqBeXVX5zup+KbiulHVv3HPMm/FH8HrP9oPy2dfktZ2XH5nko7e7/Mf8tfnU3CP0jP5xVZ2h/XHoPgpLdTY1rTyDU6xjqHtnt6vPqqHjGJGIdzH6x3PIfdT8CwrNaol24D5q1A1jjqtdZKBrmySyPNRZFkgmlShMtqYBJ0KPp0q3SrdBHzHTVrhtc+lk5tO4UHEKBlXEWnfgeSznERFGZTxVip7wbGt02xAsvN3tLHFp4aISYORRdo3A6yrAeZFKHA7FduhkaLuaQOi4GlXCS1KlCntzMeUm5L7st9Op1BIPkCPEdVVeL0zZqcniNQr7Aqp0VSI+DtFdmasU0W1W8ssu20tp5gOHKyfuNekRG7AvMqpuWZ48Si2LjeQxEUnQrjN+E6N7iaarIO/p3x8x709QS91O1381W8bKk4jxFZ/svUWzwnr9VraluxUlWvUZChCKhCpG/mOyYWdulxyY/UcvwvWDp/9Xi5edgSfJugT1U/uqUnw+Kx4VtysWUtaRcFWLcqUDEEHi0bAd4Kt8FNVmLMLqVwHVXGAvDawX4ghXoNWIIW+ss725AUxEobpkZh2qxzKfI16FDI18bXDZeXV8To6h7XcymVOqHZXLc6IrCzH776dyC1/MnyrN4+8HIzqVs+y8JET5DxNlEb1SA4hh7Kop78tz+63hVrh0eSmY08lRY7IJK11uFh7Fa9hTSPErSZbtbKALWQCwv2nj3WrO40IWyZWN9Lcm/PgtVgrp5YA+U6bAW4DipIGqGyuLJQakISIZqQBFkkmlslST/ff0VIgjY94a82B4rl7i1pLRfwWf7ekjaYvHmBY3dWWxV72YcSNTr33r0GBrmxta43IXm9c+N9QXsuLnUHgeSuO1MPysckfSwNvxA3X3gedZeln7qszO21HtW7r6Y1FCWDew9yzp1IJBFiCQR0gjiDWvC83LSDYrm1CApvc/D5p89tI1Y37WGVR7yf01X4pLkpXeOivMBgMlWDy1V0kkABLGygEk9QAuT5CshTwmSQMHEreTSNjjLzsFlmLmLu7ni7M38xJ+deggWFl5hI/O8u5lN2rpAW0bkbR5XDwOTrlyN3rzTfyB8axTT+Bxjk1x9zvoVtYX9/TB380VxrdJhChC5TyWUnqBqJXTdzTvk5Arpgu4BZV6UcXZIYvaZpD+kZR+41l+y8V3SSnwHzUbG5LRhnMrPwa1xWYK6CkXCc4PEtG6uvrIQR/Q9h4eNcvaHNLTxXcUronh7dwtHwONWZA8Z5p4jpU9Kt2j38axFbRuppLHbgeC9Hoa2OriD2nXiOS5bT2ZHOAHBuPVZfWHWOojsPup2ixGSl9Eat5fRMYhhUNZqdDzCiod1EBu0jMvUFCk/qufhVm/HGW9Fhv47Kkj7L2fd8mnTX4qXxmKTDx3IAVRZEH3iOCj5nvPHjXU8MldOXv24/QK6rKmDDqfK3yHHqqpsrAtipWLmwvmdgNeceC9p17rGtJV1LKaLMegCxFBRPxCoIJ8SVe1HQOAsAOoDQCsPK58zy87leixsbGwNGwXLG45IVzSNbqH3j2KvE/Dtp+mwyed1gLDmVDrMRp6ZmZ7hfkNSi2ZjeWjWTLlzFtL30DkC/bYUuKUjKaUMZy965w2rNXD3pFtSme2dsnDvHzcyMGzDgwtlsVPjwOndxqdhmHxVVM4O0N9D5BV+K4m+iqGWF2kajz4LrhtuwSEBZLFtAGDDXoF7Wv40xLgdQwEjUDlv7FIgx2klIbexPNPXa3EgXNhcgXPQBfieyoEdLK++VpNt1avniZbM4C+yrO9mzQfr1NiCocdetg3fwBHj11p8HrTI3un7jj4LJ4/hrWH8Sw77j5hWKTie/56CqJ8T3yvyi9rn3rWtkZHG0uNth7lH4/ZEUpLOpz9LAkE26+g99r1LgxaaABh1tz3VdVYLTVLs5FieI/lkwO6sN/Wl80+OWpf9dd/gPaoH/DEN/XPuUvgsGkS5I1sL36SSesniTVZVVctU8ZuGwH83V1R0UNGzLGPMqub17ZGUwxkG/2jA3AAPqA9Oo1t2Drq+wrDzEO9ePSOw5BZvHMVbIO4iOnE8/BVFjV2syuZpQF2Ar/AOi7Gc2aL2WWQdzCx96jzrJdp4cr4529PZqtPgst43MPD5rV4XzKD1gVqaScTQMkHEBSXiziF0qSuUy2k9kt1n/3Wd7SzZKTJ/kR9U/Ti7linpDxefGMvREiJ4kZj+73U52fh7uiaT+4k/L5KjxiTNMG8guWF3TnkijlQxkSAlVLhW424Noevj005JjNPHK6JwN27kC4TDcMldGHi2q4Ynd/Ex+vBJ3gZh5rcU/FiVLJ6sg+HxUaSgqGbsPxTAixsQQeo8RUwEHUKG5pboU6wGOkhbNGxU9PUR1MDoabliY9uVwuOScgqZIH5ozYqwQb3G3PiUnrVivuIaqqTBYHG7SQr2PtNO0emwE+xHNvaxHMiVT/ABMW9wC0kWC07fWuUk3aWocLMaGnnuoPF4t5WzSMWPDXoHUANAOwVbMY1gytGiz01RJM7NI65S8Hj5Ir8mxXNa9ra2vbiO0+dcviY8WcLogqpoCTG610qXaczetLIezO1vK9AjaNglfVzvN3PJ8ym+a9dFRjqr1uwf8ADR/r/wBRqyeOC9QOnzK9B7O/o/MqK30OsXc//bVjgX5DuvyCpu1H5zOnzVZLVdrLpcs7MAGZmC8ASSB3A8KALbJx0j3ABxunOJ2rLJGI3bMoIOoFzYWF24nj01w2GNry9osSpEldUSRCJ7rtGy6Y/b0syFHyWJBNlsdDfjfrpuKkijcXsFieKkVGK1FRH3bzpp7lzw+2549FkJA6GswHdmBtXclPFJ67QU3BiNVD6jynf+1k3sxd+Vvk1qi/0qlJ9X4qxHaGt5j2JhjduzyAhnsp4hQFB7DbU+NSoaSGL1GgKHPidVPo9+nLZN9l7NfESCOPLmsTzjYWHH40VVUymj7yTZNU1O+d+Ru664LYxkgnmDAGC2ZLakdJvfS1m8qZmrmxzxxEaP2P2T8NEXxPfexbwTp9nRts1Z0S0scpEja85SSBx6OcnDtqM2re3EjC8+i4XHVSjTsdRCQDUFD0fYvJjEHRIrp7sw960uPQ95ROP+Niu8Hkyz5eYW2bMe626j8aZ7NT95SlnFp9x1V9UCzrp7WjUdRm1G1Ud5rGdqZPTjj6n5KXTDcrz/tfE8riJn9qRyO7MQPcBWppYu6gYzkB9Vk6x+edx8VYfpUGJgggxDvhpYAVRmUlGFgNRxB5o/s1Td1PS1D5oAJGv1IB1CnF0c8TI5SWOboNNE/2Ei4aQSPtGNoluciSMS2hsOTv4+FRa0uqYzGymIceJA0807TBsD87p7gcL7qrbTxnLTSSe27MO4nT3WrQU0Pcwtj5ABUVTL3srn8yuAp5Rylg0JEoGkXJSgaRIjoSI70iSyOhCve7yZcNED1Mf5nYj3EVksYcHVFuQC9FwCMsom343KjN84+bE3UXU+IUj4GrDA3Du3N8bqn7UxnNG/qFV6vQskivQiyK9KlRGhCSaVdJN6EqQTSroJ7sPaH0fERym9lPOA4lSCG9xqLXU34mB0XNS6KfuZmyHgrpGk6rI+FwccZmux5aS7uCS32V7D1jpfprLu7h5aypnJy6eiPRHn81ogJWtLoYrZtdTqfJROPXEvAz43EchGVbJCAA0jAc0FFHC4HG/hxqwhdTMnDKSPO7S7ySbDqeKjSCd0RdUPyjgOaqeyMTyc8L+zIhPdmF/cTV/VRd5C9nMEKto35J2u8V6A2W3OI6x8P/ALWR7Ly5Z3x8x8FrakXAKlK3Chqv7wz5Vlb2ImPkhNYTGP7uKNZ/tHvupcekRKwTZqgyxBiLGRASeFiwuSa2lQbROIHArJR2Movz+a0SfeKRtpCFZEOHJANwhU2izNZiOk6cayTMNa3De+c095533V26sd+MEQIy/ZJw2MSd8cJIMOY8OshRhGM2hcKSeB9S9EkUlOynLXuu8gEXNuCRkjJnSh7RZu2ioC1r1lylg0i5SxSJClChcowaRCWDSLkrrh4GkYKilmPQBf8AsUjiGi5Xccb5HZWC58FZNmbsgWac3/8A5qdP1MPgvnVNV4uxl2xannw+609B2cc6z6g2HLirGosAAAAAAAOAAFgAO6s3JI6Rxe7UlbCKNsbAxgsAuOOwaSoUcXHEW4gi9iPM1Jo6t1M/MNQdx9FFr6COsjyP8jyVR2jsCWK5A5RB95RqB/EvEeFx21qaathqB6J15LCVmD1NMbkXbzCh71MVVZETQiySTSpURNKlSSaEoSCaVdJDGgi4su26FaBtLE4ZsRFi2kmDIiWVYZCDa5POIAsc1tKyMEVU2B9MGtsSdS4fBaiV0JlbOXG4A0APxULtXbWBklaRocRK7Hg8gRQOgKFNwOyrCkoq6KMRte1oHIX9qiT1NK95c5pJ8dlUJG1NtNbjs6q0IBtY9FVA2dcL0Bu9PnWF/bjVvNAawmFDusWLfFwWzkOaK6sNb5Q1Vd7PscV+TL/pmvP6g5sZ1/yHyUw/kHoVheFyZ15TNkzDNltmy31y36bVvJc2U5N+F1jWZcwzbK47u4HZ+JlMSRT3CMwMkgF8pGlk7/dWcr58SpohI97bXA0G1+Nyreljo5n5WtPmfonmBgifD4zLhHw3JwtZmeXnNlfQ5rA2t28aYmmlZPCDMJLuGgA08U5GyMxS2jLbDjfVUcGtSd1mylA0iQpYNC5ISgaRIQjFC5Sr0iFYMDvLySZVgjA09Qstz1te5J8ag1NA2oPpOPS+iuqPGTStsyNt+fFJfeuY8BGo/Df3sTXDMKpmi2W/VK/tBWONwQPJdod7XHrxo3cWU/Ej3U0/Bqd21x5p6LtLUt9YA+5HNva59SNF/EWb4WFIzBqdpublLL2lqXD0WgJuu9U4/wCGf0D5WqR/Taa9w23RRRj1baxd7go7aO0WmIZlQHW5VbFr+111MYwNGUKtnnMzszgL+AsmZNdplJJpUqImhFkkmlXSQTQugkE0FdAElXZMHtSOyJiENgBl5SMkC2gs46qzL58JkJc6M9bH4rQNir2AAPHTT5qS2ZFjHYjaKQnD5WzM/JadWUqdKiVL6VjQaIuz3FgL281KhE5JFSBl8lmWIy5my+rmbL+G5y38LVs475Rm30v1WdeBmOXZbpuaPqML+TH/AKYrD0wvjRt/kfgtgP046BWut4oqr+28PnEqe2jD+ZbV55io7jEy882lTY/SisvPpUjQ8Roe8aGvQQQdRxWMe0tcQeCtGwt08YxSVCsPBlcvZiCOKhbkix6euqSuxejaDG8F/MAaKxpsPqCQ4HKrCkcckTvisZPPDHoxA5KJmB9QWs0hv0Dpqoc+WOQMp4Wse7zcBz8ArAtY5hM0hIG/AfdUrGYB1XlljdYHZuTZtebmIAYjge/j21pYaljnd0XjON+qoJqd4HeBvonZNAakqKQlA0LhKBoSJQNIksjvQksjvSJEd6EIXoshC9FkIXosiyK9CEL0qVJJoS2SSaVKiJoSgJHyouL6pwNPBWHYUEWFmZsaCrxIJI4yL52Oq2PC46B191VFc+aqgDKQ3DjYnl1VpSRx08hdPuBcDmlbyYE4vNjMO5mUgZ0IHKQ2HAqOKjrHfrxrjD5xSWpJxlPA/td5807Vwmo/vxG44jiFVC5I4m3fV4Gi9wFWFx2KESFiFHFiFHeTYfGlcbAnlr7F1G3M4N52XoXYWGyZFHCNFXyAUVh8CBnxF0vU+0rYzejGGqcrdqGo/akXBh0aH5Vk+01GXMbUN4aHofoVJp32NisM352WYMU9hzJSZE8fXHg1/MVa4NViopG826H+eKoMUgMcxdwKTuhMEnE0k/JrApbW5Lrw5NB234eXYuKRl8PdRsuXaeA8T0XFC+0mdzrBvv8ABPXxcm1MUqH6vDpmfLoBHGDd3Y8M56+s99RRCzCqUv3kOl+JPADwT2d1dMG7NHwVuzzxTSNLyQ2csXNF1K5AtkCjjmPkeiqACCaJojv+IJ18zrf5K0JkZIc1u6sq7s/ZeBnwwlYyYcqyxs5N1MhF9Brpr2VcTVeIU9T3TQH31txsq1lNSTQ5zdttL+KjNrbvtDCkwkV0kcolgQSOdlYDUWIW/HpFT6XEmzymHLYgXPIeCg1NAYoxIDcFIm3cxKyCPkiXKZ7KVPNuAToes2tTjMTpXRmTP6N7X8U2/D6hrsuW5tdNptmzIQHikUm4AKNrYXNtNdKeZVQPbma8HzTL6WZhs5pTcA9R049lPE2TGQ8kKMwKQscOCO9KubIXoQWm9kdJdKWka2QUEmwBJ6gCT5ChzmtFydENYXGw1Rdmt728eqlvpdKGkmydY3Zk0KhpYnRTwJGnd2HsNR4ayCZxbG8E8lIkpJogHPaQCpGLdDFsuYRixFxz0uRa+mtQnY1RtdlLvcdFKbhNSW3smabEkZIXBF5pWiC63Vwbc7q6fKpBxCMPe3/EB3W4XDaF5a1w/cbW5KVxu72HjDFJzK2HKnERnm3XMA+Q6Wtr0nq41Xw4lUyuAdHlD75Tv0uprqCBlyHXLfWH0XTDYdMPjnw5/wAti48q/glF4yCeprr41xJLJUUQnH5kZuerdx7E5HG2GqMf7XjTzXCbDNiYXw764vBZgnXLCDYr2kaEeHWa7jlbSytqGflS7+DufmkdGZozE712e8KA2Y2IhH0qEOqIQDIBzTc+qb+sPdw7Ktaj8NOfw8hBJG3Hr4eChQieId6wHTiue29oLPJyixLESozhSbM/3mA+7fqrujp3QR5C8uHC/AcklTM2V2YNt0U36PNkGbECUj6uDndhf7g8OPgOuqzH60QU3dj1n6eXEqfhNMXyd4dgts2bFZb9fwpvs5SGKnMrhq/4cPariodc2T2tGmEl1BBB4U3LEyVhY8XBSgkG4VN3w3bXExGM6MLtE/Ueo9h4EeNYcOlwasNxdjvePqE9PEyqiyndYxj8E8LtHKpV14g+4g9IPXW1hmZOwPYbgrKzQvhdleE8wu1+SwssKJZ5iM8l+MYHqAW0187mo8lH3lSyVxuG7Dx53T0dRkhLGjU8fBSe+84zYeNWuqYWEaG6k669XDpqFg0ZDZHuGpe7ryT+JOuWNadLBDeD6nC4TDD1ipnkH8UmiA9oFxRQ2lqZqk7D0R5bpKsZIY4eO581ccXh1KRK32eDkRn7osLmt4s61nY5XB73D1pAQPNxHwCuJIwWNB2YRfyCJ2eTFYvK4jePDQxBybBXc5yb9GproNZFTQhwzAvcbb3A0XBLpJ5MpsQAL8rphs/6SmNhXFTLIEjllUqQbDIwJJyg9FSqj8M+ie6mjykkDko8InbUtEzrgAlccdCcMuOZLWM2FePqIL8qPC9x4U7Tv/FPp2O4NeD12TUzPw7Znt5tIv1Stq7yS/Q4HKxlsQJ1fmnQAlAV10NjSUmGRfjJGguszLbXzRUV8n4VriBd11E7qlY0xGJZA5gRBGDwzyEqCe63vNT8UzSOjpmG2Ym/OwULDg2Nj53C+XbqVKR4oYtIMSyKssWLijcqLB1Zha47yPfUJ0Ro3yUzXEtcwuF+BCmNkFS1kxFnBwB8QUW+GNxWWWN4VXDmTKrhLEgNdLHN05eqjB4KUuY9shL7bX9ungkxOWoAc0sAZfdRm5TiOWWYjmwQSP46AD41NxoGSFsLTq9wCi4VZsrpDs0FSeF2cq7WtYFDedOo5kLC3cxPlUOSpe7Cr/u9U+RspUdO0Yh4esPZ9U1w+KxuKw2IYgSxPcksVHJlOceTF73AtTroaClqIgDlcOXG/NcMkq6iF53aefC3JTeEwBmODn+kZMkETGIXLPyfr5VB1BvY6HjVXLOIBPB3d7uIzcBfZT2QmUxS57aDTnZRuC2grRvNayxbSWWx4qkhym/V6xNTZqdzJGx8XRW8xqo8Uocwv4B9/aoTamxZH2hLAlszvI65rgFSDICT1dHfVnS1sUdAyZ+wABtvfZQp6WR9U5jeNz808wmDbH4ZIkZRisIxVbtbNCTpY/wkDy7ajTTNoKh0jge7kF9r2d9wpDIjVRBgNns08knfDGmDHpLE6mVEjMluHKAEMD3ra47a6wuET0To5B6JJtflwt0KK6XuqkPadQNVG7wb0zYrmaRQjhEnD9R0ze4dlS6HCYaU5vWf/kfko9VXyTabDkEz2FsaXFyZIxoLZnPqoOs/IdNSK2uipIy+Q9BzKbpaR9Q6w24lbVu5sRIY1ijHNXVj0sTxJ7TWMpopsXq+8k9Ub8gOQ8T91qA1lPHkYrOBW/a0NAA4KLe6OukIqEJE0QYWNRaukjqozHIPsumuLTcKrby7sx4hcsy3t6sg0Ze4/I6VjXxVuDvzM9Jnu8+RT744qltnjVZjtrcfEQkmMctH1r6wH8Sf0vV/RY9TTgB5yu5Hb2qjqMKkj1ZqFWGUg2III6CPiDV0LEaKsc1zDZwsn0+1XlnWabnkGMkCy3VLaC2g0HvqOykZHAYotL396ddO58okfwVkTe5HV1cOvLYtZXOhAhBUldNSbIBw6TVMcGe14cw3ysLR/u1196sRiLSCDpdwPku2Ex+HxC41ZpxCcROrKSCeYhuvRbs403NT1NO6AxR5sjbHqV0yWGdsge7LmPuCb7Nw8OGnlyYhJV+hzMGFhzzoE4m7aXt207USTVMLM0Zac4uPC979EzDHHBK7K/N6J9vJOtpbREmyojccoHSJusiPNlJ8LHxpmmpXRYq4ftsXDzTlROJKAc9B7FGbcb/B4AfwTHzkFTqIH8XUHxHwUOsP+nhHgV13TUTR4nC5grzIhjvwLxsWt7x76bxUuhkiqQ24aSDbkQu8PAlZJATYu1HkpH6KcHDDDKV5abFxSFQb5URlA17wPPsqJ3346d80Y9BrCL87qSIvwsbYnH0i4HoorfDaMpxE8TSOY1kNkJOUW4WHjU7CKWJlNHIGjMRqbaqFiM8jpXMLvRvsnG7OLWDC4mZ0WTM0UWRiLMNSbix05wPCmcThdUVUUTXFtruuOCeoZGw08khF72Fuad4zbqH6HjFCq0TtE8SsLiPW1hpplv0W1qPDh0je+pCSQ4Bwcefj5p+SrYRHUAWINiPBdoZsHhhNKmKMiSI4SAX0Mg1uvWOFyBYddNuZW1JZE6KxaRd/TknGupoM0jZLg39HqoJ9tBYcEY2+vw5lzCxtlLgqCeBBAIIHXVo2hL5Z2yD0H29tlB/FhscRafSbfTwuuu0tvQt9LEaOFxSRkg5QElViWOh1B+Nc0+HTDuTI4XjJ111aV3LWRHPkHrW9qRBvrOsWTLGXCZFmI+sC8LX6T2/GiTA4HS95cgXuW8LoZicrY8thfa/GyrKuQbgkHrB186ui0HdV4cQbhdcJhXlbLGjOx6FBPnTckrIhd5AHinI4ZJT6IJVx2H6PpHs2Jbk19hSC57zwX31na7tJFHdsHpHnsFcU+DneU+QWlbH2MkaBIkEcY6hx7esntNU1NQVeKSd7KbN5n5BW92QtytCnoogosK3FNSx00YjjFgornFxuV0qSuUKEIChCFCETC9cuaHCxFwhM5tng6rofdWcruzcMpLoTlPu+ykMqHDfVQm1d345ftoUk7bXPgw1FUZpcUw83Ze3/AE6j2fZdkQyizgPNVTH+juBtYnkjPUbOvkdffUiHtNUM9GVoPuKiSYTC/wBXTooDF+jrEL9m8UneSh99x76tYe0tI/1wW+/4KC/BpB6huoufdHGpxgY/hKt8DU+PGKKTaQeeiiPwuoHC6jp9nzJ68Ui/iRh8qmMqIX+q8HzCjPpJ26lpTYN50/YpgghKvXNuP8+6TUow1BAOhXOyU8pJuSSes6mkDQ0WaEriSbkpJaugEm+6F6RKggJNgLnqAufIUEgC5Nl02Nz9Gi6lMLu1i5PVgk72AX9xFQZcTo4vWkHlr8FMjw2od+23VSsHo/xTesYk72JP/SKgP7SUbdrnyUtmDSn1iE+i9Gz/AHsQo/ChPxYVEd2qjHqxnzIUhuCc3+5PYPRtEPXmkb8IVfjeor+1Mp/LjHncp9uDRDclTOA3EwqcITIetyze7Qe6mXYnitToxpHQWUhlFSx8ParJg9kZBlRVjXqAA9wpI8Cr6k5pjb/cbn2J/vY2CzQpCHAKOOp7eHlV/R9n6aAhzvSPjt7Ey6dx20TsCr0AAWCZR0qEKEIUIQFCEKEIUIQoQhQhIaMHiAfCmJaaGX12g9QlDiNiuLYFD0eV6rpMBoZP2W6aJwTPHFc22avQSPKocnZild6riF2Khy5ts3qb3VCf2WI/Ll9o+i6FTzCj8Zu6knrxRP3qt/Mimhg2JwaxSX6E/NBkid6wVc2j6PsM17I8R60Y28muKP6litJ+cy48R8wo78PpZNhboqntX0fzx3aFlmUfd9V/I6Hzqype0lPLZsoLT7vsq6fBnN1jN/AqoTRsjFXBVlNiCCCD2g1oGuDhduo8FTvicw5XCxTzZGypcS+SFcxHE8FUdbN0UxVVcNM3NK63xPTmnqekkndZoV/2P6PYlsZ2Mreyt1QHw5ze7urJ1PaOeU5KZtveVfwYTDHrJqfcrns/Yixi0caRjsAHw1NMNwrE6vWU/wDcfkpodFHo0KQTZvW3kKmw9lf/ALJPYPqkNTyC6rs5O0+NWEfZqjb61z5/RcGoeuq4NB90VNjwahZtGPPVcGV54rosYHAAeFTmU8TPVaB5BcEkpVqdskQFKhChCOhCFCEKEIUIQFCEKEIUIQoQhQhFQhHQhChCKhCOhCK1IRdCb4jBq3YesVUV2CUtSL2yu5j5hOsmc1VDe7dVMStmsso9SQD3HrHZ0VmoparBp8kmrD7D05FdTwR1Tdd0/wBhbGSFFihFlXieknpZj0k1EiZUYtVanx8AE61rII8oCscGHVRoPHprc0WHQUjbRjXnxUZ7y7ddRU9cI6EIUIQoQhQhChCAoQioQjoQhQhChCFCEBQhChCFCEKEIUIRUIR0IQoQioQjoQioQjoQuOJhDqR5d9QcQomVcJjd5eBXbH5TdIwMOVdeJ41GwWh/C0wDh6R1P0XUr8zk4q3TSAoQjoQhQhChCFCEKEIChCKhCOhCFCEKEIUIQFCEKEIUIQoQhQhFQhGaEIUIRUIR0IRUIR0IRUIQoQhQhAUIR0IQoQhQhChCFCEBQhFQhHQhChCFCEKE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http://greenix.files.wordpress.com/2010/02/greenix-us-forest-service-power-purchase.jpg"/>
          <p:cNvPicPr>
            <a:picLocks noChangeAspect="1" noChangeArrowheads="1"/>
          </p:cNvPicPr>
          <p:nvPr/>
        </p:nvPicPr>
        <p:blipFill>
          <a:blip r:embed="rId2" cstate="print"/>
          <a:srcRect/>
          <a:stretch>
            <a:fillRect/>
          </a:stretch>
        </p:blipFill>
        <p:spPr bwMode="auto">
          <a:xfrm>
            <a:off x="246927" y="392574"/>
            <a:ext cx="1186505" cy="1371600"/>
          </a:xfrm>
          <a:prstGeom prst="rect">
            <a:avLst/>
          </a:prstGeom>
          <a:noFill/>
        </p:spPr>
      </p:pic>
      <p:pic>
        <p:nvPicPr>
          <p:cNvPr id="1042" name="Picture 18" descr="http://www.arlnow.com/wp-content/uploads/2013/09/502px-US-FishAndWildlifeService-Logo.svg_.png"/>
          <p:cNvPicPr>
            <a:picLocks noChangeAspect="1" noChangeArrowheads="1"/>
          </p:cNvPicPr>
          <p:nvPr/>
        </p:nvPicPr>
        <p:blipFill>
          <a:blip r:embed="rId3" cstate="print"/>
          <a:srcRect/>
          <a:stretch>
            <a:fillRect/>
          </a:stretch>
        </p:blipFill>
        <p:spPr bwMode="auto">
          <a:xfrm>
            <a:off x="1582836" y="399327"/>
            <a:ext cx="1123950" cy="1341128"/>
          </a:xfrm>
          <a:prstGeom prst="rect">
            <a:avLst/>
          </a:prstGeom>
          <a:noFill/>
        </p:spPr>
      </p:pic>
      <p:sp>
        <p:nvSpPr>
          <p:cNvPr id="1044" name="AutoShape 20" descr="http://upload.wikimedia.org/wikipedia/commons/6/67/FEMA_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http://upload.wikimedia.org/wikipedia/commons/6/67/FEMA_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 name="AutoShape 24" descr="http://upload.wikimedia.org/wikipedia/commons/6/67/FEMA_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2" name="Picture 28" descr="http://escweb.wr.usgs.gov/share/mooney/USGS_green.jpg"/>
          <p:cNvPicPr>
            <a:picLocks noChangeAspect="1" noChangeArrowheads="1"/>
          </p:cNvPicPr>
          <p:nvPr/>
        </p:nvPicPr>
        <p:blipFill>
          <a:blip r:embed="rId4" cstate="print"/>
          <a:srcRect/>
          <a:stretch>
            <a:fillRect/>
          </a:stretch>
        </p:blipFill>
        <p:spPr bwMode="auto">
          <a:xfrm>
            <a:off x="228220" y="5168097"/>
            <a:ext cx="2476222" cy="914400"/>
          </a:xfrm>
          <a:prstGeom prst="rect">
            <a:avLst/>
          </a:prstGeom>
          <a:noFill/>
        </p:spPr>
      </p:pic>
      <p:pic>
        <p:nvPicPr>
          <p:cNvPr id="1054" name="Picture 30" descr="http://www.doors.org/am/Images/Industry%20Focus/epa_logo.jpg"/>
          <p:cNvPicPr>
            <a:picLocks noChangeAspect="1" noChangeArrowheads="1"/>
          </p:cNvPicPr>
          <p:nvPr/>
        </p:nvPicPr>
        <p:blipFill>
          <a:blip r:embed="rId5" cstate="print"/>
          <a:srcRect/>
          <a:stretch>
            <a:fillRect/>
          </a:stretch>
        </p:blipFill>
        <p:spPr bwMode="auto">
          <a:xfrm>
            <a:off x="1673506" y="3888129"/>
            <a:ext cx="1092843" cy="1092843"/>
          </a:xfrm>
          <a:prstGeom prst="rect">
            <a:avLst/>
          </a:prstGeom>
          <a:noFill/>
        </p:spPr>
      </p:pic>
      <p:pic>
        <p:nvPicPr>
          <p:cNvPr id="1056" name="Picture 32" descr="http://www.pacname.org/2012-AK/images/BOEM-COLOR.png"/>
          <p:cNvPicPr>
            <a:picLocks noChangeAspect="1" noChangeArrowheads="1"/>
          </p:cNvPicPr>
          <p:nvPr/>
        </p:nvPicPr>
        <p:blipFill>
          <a:blip r:embed="rId6" cstate="print"/>
          <a:srcRect/>
          <a:stretch>
            <a:fillRect/>
          </a:stretch>
        </p:blipFill>
        <p:spPr bwMode="auto">
          <a:xfrm>
            <a:off x="228600" y="1906925"/>
            <a:ext cx="2106031" cy="838200"/>
          </a:xfrm>
          <a:prstGeom prst="rect">
            <a:avLst/>
          </a:prstGeom>
          <a:noFill/>
        </p:spPr>
      </p:pic>
      <p:pic>
        <p:nvPicPr>
          <p:cNvPr id="1058" name="Picture 34" descr="http://oklahomafarmreport.com/wire/news/2011/05/media/00275_NWF_logo.jpg"/>
          <p:cNvPicPr>
            <a:picLocks noChangeAspect="1" noChangeArrowheads="1"/>
          </p:cNvPicPr>
          <p:nvPr/>
        </p:nvPicPr>
        <p:blipFill>
          <a:blip r:embed="rId7" cstate="print"/>
          <a:srcRect/>
          <a:stretch>
            <a:fillRect/>
          </a:stretch>
        </p:blipFill>
        <p:spPr bwMode="auto">
          <a:xfrm>
            <a:off x="2475053" y="2024605"/>
            <a:ext cx="787686" cy="859118"/>
          </a:xfrm>
          <a:prstGeom prst="rect">
            <a:avLst/>
          </a:prstGeom>
          <a:noFill/>
        </p:spPr>
      </p:pic>
      <p:pic>
        <p:nvPicPr>
          <p:cNvPr id="1062" name="Picture 38" descr="http://trianglebikeworks.org/wp-content/uploads/2013/08/nps1.gif"/>
          <p:cNvPicPr>
            <a:picLocks noChangeAspect="1" noChangeArrowheads="1"/>
          </p:cNvPicPr>
          <p:nvPr/>
        </p:nvPicPr>
        <p:blipFill>
          <a:blip r:embed="rId8" cstate="print"/>
          <a:srcRect/>
          <a:stretch>
            <a:fillRect/>
          </a:stretch>
        </p:blipFill>
        <p:spPr bwMode="auto">
          <a:xfrm>
            <a:off x="2779854" y="272969"/>
            <a:ext cx="1303139" cy="1676400"/>
          </a:xfrm>
          <a:prstGeom prst="rect">
            <a:avLst/>
          </a:prstGeom>
          <a:noFill/>
        </p:spPr>
      </p:pic>
      <p:sp>
        <p:nvSpPr>
          <p:cNvPr id="1064" name="AutoShape 40" descr="http://upload.wikimedia.org/wikipedia/commons/e/e7/US-DeptOfTheInterior-Sea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6" name="AutoShape 42" descr="http://upload.wikimedia.org/wikipedia/commons/e/e7/US-DeptOfTheInterior-Seal.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 name="Picture 3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10274" y="3839900"/>
            <a:ext cx="1219200" cy="1219200"/>
          </a:xfrm>
          <a:prstGeom prst="rect">
            <a:avLst/>
          </a:prstGeom>
        </p:spPr>
      </p:pic>
      <p:pic>
        <p:nvPicPr>
          <p:cNvPr id="38" name="Picture 37" descr="usace-logo.png"/>
          <p:cNvPicPr>
            <a:picLocks noChangeAspect="1"/>
          </p:cNvPicPr>
          <p:nvPr/>
        </p:nvPicPr>
        <p:blipFill>
          <a:blip r:embed="rId10" cstate="print"/>
          <a:stretch>
            <a:fillRect/>
          </a:stretch>
        </p:blipFill>
        <p:spPr>
          <a:xfrm>
            <a:off x="2913926" y="5212932"/>
            <a:ext cx="1276151" cy="911537"/>
          </a:xfrm>
          <a:prstGeom prst="rect">
            <a:avLst/>
          </a:prstGeom>
        </p:spPr>
      </p:pic>
      <p:pic>
        <p:nvPicPr>
          <p:cNvPr id="25" name="Picture 24" descr="logo.png"/>
          <p:cNvPicPr>
            <a:picLocks noChangeAspect="1"/>
          </p:cNvPicPr>
          <p:nvPr/>
        </p:nvPicPr>
        <p:blipFill>
          <a:blip r:embed="rId11" cstate="print"/>
          <a:stretch>
            <a:fillRect/>
          </a:stretch>
        </p:blipFill>
        <p:spPr>
          <a:xfrm>
            <a:off x="2597938" y="3021330"/>
            <a:ext cx="822960" cy="815340"/>
          </a:xfrm>
          <a:prstGeom prst="rect">
            <a:avLst/>
          </a:prstGeom>
        </p:spPr>
      </p:pic>
      <p:pic>
        <p:nvPicPr>
          <p:cNvPr id="26" name="Picture 25" descr="untitled.png"/>
          <p:cNvPicPr>
            <a:picLocks noChangeAspect="1"/>
          </p:cNvPicPr>
          <p:nvPr/>
        </p:nvPicPr>
        <p:blipFill>
          <a:blip r:embed="rId12" cstate="print"/>
          <a:stretch>
            <a:fillRect/>
          </a:stretch>
        </p:blipFill>
        <p:spPr>
          <a:xfrm>
            <a:off x="195950" y="2902352"/>
            <a:ext cx="2131234" cy="728960"/>
          </a:xfrm>
          <a:prstGeom prst="rect">
            <a:avLst/>
          </a:prstGeom>
        </p:spPr>
      </p:pic>
      <p:pic>
        <p:nvPicPr>
          <p:cNvPr id="27" name="Picture 26" descr="untitled.png"/>
          <p:cNvPicPr>
            <a:picLocks noChangeAspect="1"/>
          </p:cNvPicPr>
          <p:nvPr/>
        </p:nvPicPr>
        <p:blipFill>
          <a:blip r:embed="rId13" cstate="print"/>
          <a:stretch>
            <a:fillRect/>
          </a:stretch>
        </p:blipFill>
        <p:spPr>
          <a:xfrm>
            <a:off x="2951545" y="3946725"/>
            <a:ext cx="1281028" cy="1067523"/>
          </a:xfrm>
          <a:prstGeom prst="rect">
            <a:avLst/>
          </a:prstGeom>
        </p:spPr>
      </p:pic>
      <p:pic>
        <p:nvPicPr>
          <p:cNvPr id="28" name="Picture 27" descr="untitled.png"/>
          <p:cNvPicPr>
            <a:picLocks noChangeAspect="1"/>
          </p:cNvPicPr>
          <p:nvPr/>
        </p:nvPicPr>
        <p:blipFill>
          <a:blip r:embed="rId14" cstate="print"/>
          <a:stretch>
            <a:fillRect/>
          </a:stretch>
        </p:blipFill>
        <p:spPr>
          <a:xfrm>
            <a:off x="3379808" y="2097912"/>
            <a:ext cx="996146" cy="996146"/>
          </a:xfrm>
          <a:prstGeom prst="rect">
            <a:avLst/>
          </a:prstGeom>
        </p:spPr>
      </p:pic>
      <p:sp>
        <p:nvSpPr>
          <p:cNvPr id="29" name="Content Placeholder 2"/>
          <p:cNvSpPr>
            <a:spLocks noGrp="1"/>
          </p:cNvSpPr>
          <p:nvPr>
            <p:ph idx="1"/>
          </p:nvPr>
        </p:nvSpPr>
        <p:spPr>
          <a:xfrm>
            <a:off x="4352085" y="231231"/>
            <a:ext cx="4710896" cy="6215868"/>
          </a:xfrm>
        </p:spPr>
        <p:txBody>
          <a:bodyPr>
            <a:normAutofit/>
          </a:bodyPr>
          <a:lstStyle/>
          <a:p>
            <a:pPr algn="ctr">
              <a:buNone/>
            </a:pPr>
            <a:r>
              <a:rPr lang="en-US" sz="2800" b="1" dirty="0" smtClean="0"/>
              <a:t>“Policy Challenges to Using Nature-Based and Green Coastal Features for Risk Reduction and Resiliency” Workshop</a:t>
            </a:r>
            <a:endParaRPr lang="en-US" sz="2800" dirty="0" smtClean="0"/>
          </a:p>
          <a:p>
            <a:pPr algn="ctr">
              <a:buNone/>
            </a:pPr>
            <a:r>
              <a:rPr lang="en-US" sz="2400" dirty="0" smtClean="0"/>
              <a:t> </a:t>
            </a:r>
          </a:p>
          <a:p>
            <a:r>
              <a:rPr lang="en-US" sz="2800" dirty="0" smtClean="0"/>
              <a:t>November 20</a:t>
            </a:r>
            <a:r>
              <a:rPr lang="en-US" sz="2800" baseline="30000" dirty="0" smtClean="0"/>
              <a:t>th</a:t>
            </a:r>
            <a:r>
              <a:rPr lang="en-US" sz="2800" dirty="0" smtClean="0"/>
              <a:t>, 2013 at USACE IWR in Alexandria, VA</a:t>
            </a:r>
          </a:p>
          <a:p>
            <a:r>
              <a:rPr lang="en-US" sz="2800" dirty="0" smtClean="0"/>
              <a:t>34 participants</a:t>
            </a:r>
          </a:p>
          <a:p>
            <a:r>
              <a:rPr lang="en-US" sz="2800" dirty="0" smtClean="0"/>
              <a:t>Breakout groups and plenary sessions generated discussion and input</a:t>
            </a:r>
          </a:p>
          <a:p>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10932</TotalTime>
  <Words>1521</Words>
  <Application>Microsoft Office PowerPoint</Application>
  <PresentationFormat>On-screen Show (4:3)</PresentationFormat>
  <Paragraphs>126</Paragraphs>
  <Slides>21</Slides>
  <Notes>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1_Default Design</vt:lpstr>
      <vt:lpstr>Office Theme</vt:lpstr>
      <vt:lpstr>North Atlantic Coast Comprehensive Study Natural and Nature-Based Approaches to Support Coastal Resilience and Risk Reduction</vt:lpstr>
      <vt:lpstr>Outline</vt:lpstr>
      <vt:lpstr>Study Authority</vt:lpstr>
      <vt:lpstr>North Atlantic Coast Comprehensive Study</vt:lpstr>
      <vt:lpstr>Slide 5</vt:lpstr>
      <vt:lpstr>Coastal Risk Reduction and Resilience</vt:lpstr>
      <vt:lpstr>Slide 7</vt:lpstr>
      <vt:lpstr>Key Definitions</vt:lpstr>
      <vt:lpstr>Slide 9</vt:lpstr>
      <vt:lpstr>Questions from Policy Workshop</vt:lpstr>
      <vt:lpstr>Key findings and opportunities</vt:lpstr>
      <vt:lpstr>Slide 12</vt:lpstr>
      <vt:lpstr>Slide 13</vt:lpstr>
      <vt:lpstr>Slide 14</vt:lpstr>
      <vt:lpstr>Slide 15</vt:lpstr>
      <vt:lpstr>Slide 16</vt:lpstr>
      <vt:lpstr>Slide 17</vt:lpstr>
      <vt:lpstr>Slide 18</vt:lpstr>
      <vt:lpstr>Slide 19</vt:lpstr>
      <vt:lpstr>Slide 20</vt:lpstr>
      <vt:lpstr>Slide 21</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u4ee9ejr</dc:creator>
  <cp:lastModifiedBy>Emily Vuxton</cp:lastModifiedBy>
  <cp:revision>1257</cp:revision>
  <dcterms:created xsi:type="dcterms:W3CDTF">2010-10-15T15:07:46Z</dcterms:created>
  <dcterms:modified xsi:type="dcterms:W3CDTF">2013-12-13T20:24:15Z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6501762</vt:lpwstr>
  </property>
  <property fmtid="{D5CDD505-2E9C-101B-9397-08002B2CF9AE}" pid="3" name="NXPowerLiteVersion">
    <vt:lpwstr>D3.6.2</vt:lpwstr>
  </property>
  <property fmtid="{D5CDD505-2E9C-101B-9397-08002B2CF9AE}" pid="4" name="NXTAG2">
    <vt:lpwstr>000800500f000000000001023750</vt:lpwstr>
  </property>
</Properties>
</file>