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702" r:id="rId3"/>
    <p:sldId id="945" r:id="rId4"/>
    <p:sldId id="946" r:id="rId5"/>
    <p:sldId id="947" r:id="rId6"/>
    <p:sldId id="948" r:id="rId7"/>
    <p:sldId id="950" r:id="rId8"/>
    <p:sldId id="949" r:id="rId9"/>
    <p:sldId id="951" r:id="rId10"/>
    <p:sldId id="952" r:id="rId11"/>
    <p:sldId id="953" r:id="rId12"/>
    <p:sldId id="954" r:id="rId13"/>
    <p:sldId id="955" r:id="rId14"/>
    <p:sldId id="956" r:id="rId15"/>
    <p:sldId id="958" r:id="rId16"/>
    <p:sldId id="957" r:id="rId17"/>
    <p:sldId id="928" r:id="rId18"/>
  </p:sldIdLst>
  <p:sldSz cx="9144000" cy="6858000" type="screen4x3"/>
  <p:notesSz cx="69469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A. Burks-Copes" initials="Kabc" lastIdx="3" clrIdx="0"/>
  <p:cmAuthor id="1" name="Kelly" initials="Kabc" lastIdx="1" clrIdx="1"/>
  <p:cmAuthor id="2" name="Q0IWRLD9" initials="LDL" lastIdx="4" clrIdx="2"/>
  <p:cmAuthor id="3" name="q0iwryjc" initials="YJC" lastIdx="1" clrIdx="3"/>
  <p:cmAuthor id="4" name="DUNNINGCM" initials="cmd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7"/>
    <a:srgbClr val="006600"/>
    <a:srgbClr val="000000"/>
    <a:srgbClr val="004529"/>
    <a:srgbClr val="EAEAEA"/>
    <a:srgbClr val="A2E6B9"/>
    <a:srgbClr val="238443"/>
    <a:srgbClr val="F7FCB9"/>
    <a:srgbClr val="D9F0A3"/>
    <a:srgbClr val="78C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4" autoAdjust="0"/>
    <p:restoredTop sz="88647" autoAdjust="0"/>
  </p:normalViewPr>
  <p:slideViewPr>
    <p:cSldViewPr snapToGrid="0">
      <p:cViewPr>
        <p:scale>
          <a:sx n="66" d="100"/>
          <a:sy n="66" d="100"/>
        </p:scale>
        <p:origin x="-108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11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512" y="-106"/>
      </p:cViewPr>
      <p:guideLst>
        <p:guide orient="horz" pos="292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t" anchorCtr="0" compatLnSpc="1">
            <a:prstTxWarp prst="textNoShape">
              <a:avLst/>
            </a:prstTxWarp>
          </a:bodyPr>
          <a:lstStyle>
            <a:lvl1pPr defTabSz="92655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212" y="0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t" anchorCtr="0" compatLnSpc="1">
            <a:prstTxWarp prst="textNoShape">
              <a:avLst/>
            </a:prstTxWarp>
          </a:bodyPr>
          <a:lstStyle>
            <a:lvl1pPr algn="r" defTabSz="926554">
              <a:defRPr sz="1200" b="0"/>
            </a:lvl1pPr>
          </a:lstStyle>
          <a:p>
            <a:pPr>
              <a:defRPr/>
            </a:pPr>
            <a:fld id="{D91E26CC-430B-4957-A474-0ADC94FC79A1}" type="datetimeFigureOut">
              <a:rPr lang="en-US"/>
              <a:pPr>
                <a:defRPr/>
              </a:pPr>
              <a:t>12/19/2013</a:t>
            </a:fld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6499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b" anchorCtr="0" compatLnSpc="1">
            <a:prstTxWarp prst="textNoShape">
              <a:avLst/>
            </a:prstTxWarp>
          </a:bodyPr>
          <a:lstStyle>
            <a:lvl1pPr defTabSz="92655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212" y="8806499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b" anchorCtr="0" compatLnSpc="1">
            <a:prstTxWarp prst="textNoShape">
              <a:avLst/>
            </a:prstTxWarp>
          </a:bodyPr>
          <a:lstStyle>
            <a:lvl1pPr algn="r" defTabSz="926554">
              <a:defRPr sz="1200" b="0"/>
            </a:lvl1pPr>
          </a:lstStyle>
          <a:p>
            <a:pPr>
              <a:defRPr/>
            </a:pPr>
            <a:fld id="{D4CD458C-6943-47B7-8C6B-1DAFB57E1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73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t" anchorCtr="0" compatLnSpc="1">
            <a:prstTxWarp prst="textNoShape">
              <a:avLst/>
            </a:prstTxWarp>
          </a:bodyPr>
          <a:lstStyle>
            <a:lvl1pPr defTabSz="92655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212" y="0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t" anchorCtr="0" compatLnSpc="1">
            <a:prstTxWarp prst="textNoShape">
              <a:avLst/>
            </a:prstTxWarp>
          </a:bodyPr>
          <a:lstStyle>
            <a:lvl1pPr algn="r" defTabSz="926554">
              <a:defRPr sz="1200" b="0"/>
            </a:lvl1pPr>
          </a:lstStyle>
          <a:p>
            <a:pPr>
              <a:defRPr/>
            </a:pPr>
            <a:fld id="{4CE125B5-FD31-45E0-811F-3847790F55A8}" type="datetimeFigureOut">
              <a:rPr lang="en-US"/>
              <a:pPr>
                <a:defRPr/>
              </a:pPr>
              <a:t>12/19/2013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6" y="4404043"/>
            <a:ext cx="5556890" cy="417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6499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b" anchorCtr="0" compatLnSpc="1">
            <a:prstTxWarp prst="textNoShape">
              <a:avLst/>
            </a:prstTxWarp>
          </a:bodyPr>
          <a:lstStyle>
            <a:lvl1pPr defTabSz="92655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212" y="8806499"/>
            <a:ext cx="3010113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9" tIns="46330" rIns="92659" bIns="46330" numCol="1" anchor="b" anchorCtr="0" compatLnSpc="1">
            <a:prstTxWarp prst="textNoShape">
              <a:avLst/>
            </a:prstTxWarp>
          </a:bodyPr>
          <a:lstStyle>
            <a:lvl1pPr algn="r" defTabSz="926554">
              <a:defRPr sz="1200" b="0"/>
            </a:lvl1pPr>
          </a:lstStyle>
          <a:p>
            <a:pPr>
              <a:defRPr/>
            </a:pPr>
            <a:fld id="{1CC76511-FE91-4447-B48C-F86EF8F05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C76511-FE91-4447-B48C-F86EF8F05B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mbria" pitchFamily="18" charset="0"/>
              </a:rPr>
              <a:t>Areas affected by erosion, precipitation, winds, surge, etc.                (FEMA’s H. Sandy storm surge data)</a:t>
            </a: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0271" indent="-2797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3860" indent="-2244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2771" indent="-2244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1682" indent="-2244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6916" indent="-2244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2150" indent="-2244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7384" indent="-2244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2618" indent="-2244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B88889-F383-4383-A6C2-DC60247565D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83">
              <a:defRPr/>
            </a:pPr>
            <a:r>
              <a:rPr lang="en-US" dirty="0" smtClean="0"/>
              <a:t>Workshop was major</a:t>
            </a:r>
            <a:r>
              <a:rPr lang="en-US" baseline="0" dirty="0" smtClean="0"/>
              <a:t> component to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identify institutional barriers and develop strategies to address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C76511-FE91-4447-B48C-F86EF8F05B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C76511-FE91-4447-B48C-F86EF8F05B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8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FC77-2774-4930-A455-8ECC31886129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45-EA49-4C21-AF23-5CE8ACBE6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8961120" cy="894080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FC77-2774-4930-A455-8ECC31886129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18082EB-C30A-42DD-919D-1E86A8C522A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100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CEE58-9125-4062-83C0-DC4A7359B1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27FA-0618-4295-BB80-07C2847874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7BD03-8326-4735-819F-65AA980380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1D127-E447-4A60-B822-979A6A5CD4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680D1-59D3-49A1-AED3-CB45559B3A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87DE8-D145-4C05-A36B-0FF6A4B17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BEB46-2998-47AA-A8FB-1B8378B31A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BD96E-AFD4-4267-89FB-29C87E6A77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C9B77-4CBF-4B27-B74F-7CEDA23D58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negat-bay.jpg"/>
          <p:cNvPicPr preferRelativeResize="0">
            <a:picLocks/>
          </p:cNvPicPr>
          <p:nvPr userDrawn="1"/>
        </p:nvPicPr>
        <p:blipFill>
          <a:blip r:embed="rId13" cstate="print">
            <a:lum bright="-10000" contrast="20000"/>
          </a:blip>
          <a:stretch>
            <a:fillRect/>
          </a:stretch>
        </p:blipFill>
        <p:spPr>
          <a:xfrm>
            <a:off x="3942080" y="3368040"/>
            <a:ext cx="2154936" cy="3454400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Oyster_bed.jpg"/>
          <p:cNvPicPr preferRelativeResize="0">
            <a:picLocks/>
          </p:cNvPicPr>
          <p:nvPr userDrawn="1"/>
        </p:nvPicPr>
        <p:blipFill>
          <a:blip r:embed="rId14" cstate="print"/>
          <a:srcRect r="33920"/>
          <a:stretch>
            <a:fillRect/>
          </a:stretch>
        </p:blipFill>
        <p:spPr>
          <a:xfrm>
            <a:off x="6969760" y="2839720"/>
            <a:ext cx="2143760" cy="1362456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new-jersey-salt-marsh-ian-frazier.jpg"/>
          <p:cNvPicPr preferRelativeResize="0">
            <a:picLocks/>
          </p:cNvPicPr>
          <p:nvPr userDrawn="1"/>
        </p:nvPicPr>
        <p:blipFill>
          <a:blip r:embed="rId15" cstate="print">
            <a:lum bright="10000"/>
          </a:blip>
          <a:stretch>
            <a:fillRect/>
          </a:stretch>
        </p:blipFill>
        <p:spPr>
          <a:xfrm>
            <a:off x="5232400" y="2077720"/>
            <a:ext cx="1696720" cy="2123440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sland%20Beach%20Dunes-XL.jpg"/>
          <p:cNvPicPr>
            <a:picLocks noChangeAspect="1"/>
          </p:cNvPicPr>
          <p:nvPr userDrawn="1"/>
        </p:nvPicPr>
        <p:blipFill>
          <a:blip r:embed="rId16" cstate="print">
            <a:lum bright="10000"/>
          </a:blip>
          <a:srcRect l="29851" b="14063"/>
          <a:stretch>
            <a:fillRect/>
          </a:stretch>
        </p:blipFill>
        <p:spPr>
          <a:xfrm>
            <a:off x="6126480" y="4261688"/>
            <a:ext cx="2987040" cy="2560752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07_24_2013-LivingShorelinesTheNaturalAlternative.jpg"/>
          <p:cNvPicPr preferRelativeResize="0">
            <a:picLocks/>
          </p:cNvPicPr>
          <p:nvPr userDrawn="1"/>
        </p:nvPicPr>
        <p:blipFill>
          <a:blip r:embed="rId17" cstate="print"/>
          <a:srcRect l="2174" t="1667" r="5072" b="20000"/>
          <a:stretch>
            <a:fillRect/>
          </a:stretch>
        </p:blipFill>
        <p:spPr>
          <a:xfrm flipH="1">
            <a:off x="6959600" y="1600200"/>
            <a:ext cx="2153920" cy="1176528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3" descr="ppt_camo_bkgrnd-0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pic>
        <p:nvPicPr>
          <p:cNvPr id="16" name="Picture 8" descr="USACE_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/>
              <a:t>US Army Corps of </a:t>
            </a:r>
            <a:r>
              <a:rPr lang="en-US" sz="1200" b="1" dirty="0" smtClean="0"/>
              <a:t>Engineers</a:t>
            </a:r>
            <a:endParaRPr lang="en-US" sz="1200" b="1" dirty="0"/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20" name="Arc 19"/>
          <p:cNvSpPr/>
          <p:nvPr userDrawn="1"/>
        </p:nvSpPr>
        <p:spPr>
          <a:xfrm flipH="1">
            <a:off x="3931146" y="1524000"/>
            <a:ext cx="10516374" cy="11405110"/>
          </a:xfrm>
          <a:prstGeom prst="arc">
            <a:avLst>
              <a:gd name="adj1" fmla="val 16200000"/>
              <a:gd name="adj2" fmla="val 21367101"/>
            </a:avLst>
          </a:prstGeom>
          <a:ln w="88900">
            <a:solidFill>
              <a:srgbClr val="006600"/>
            </a:solidFill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FC77-2774-4930-A455-8ECC31886129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C245-EA49-4C21-AF23-5CE8ACBE68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3" descr="ppt_camo_bkgrnd-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2525" y="6168652"/>
            <a:ext cx="53181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473553" y="6574377"/>
            <a:ext cx="2606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1400" dirty="0"/>
              <a:t>BUILDING STRONG</a:t>
            </a:r>
            <a:r>
              <a:rPr lang="en-US" sz="1400" baseline="-25000" dirty="0"/>
              <a:t>®</a:t>
            </a: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 flipH="1">
            <a:off x="457200" y="6574466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607628" y="6599282"/>
            <a:ext cx="2133600" cy="241300"/>
          </a:xfrm>
          <a:prstGeom prst="rect">
            <a:avLst/>
          </a:prstGeom>
        </p:spPr>
        <p:txBody>
          <a:bodyPr t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218082EB-C30A-42DD-919D-1E86A8C522A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15" y="319314"/>
            <a:ext cx="9064485" cy="1470025"/>
          </a:xfrm>
        </p:spPr>
        <p:txBody>
          <a:bodyPr/>
          <a:lstStyle/>
          <a:p>
            <a:r>
              <a:rPr lang="en-US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North Atlantic Coast Comprehensive Study:</a:t>
            </a:r>
            <a:br>
              <a:rPr lang="en-US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Policy Challenges and Institutional Barriers Overview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2442530"/>
            <a:ext cx="563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Mark Dunning, Ph.D.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CDM Smith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Fairfax, VA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Communication and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Challenges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Effective communication of risk is difficult and sometimes key messages about risk are ignored, misunderstood, or overshadowed by fear of economic consequences associated with risk management options.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Successes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Sea Grant program, EPA National Estuary Program, local “listening sessions”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Opportunities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Improved risk communication tools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53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229600" cy="499404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Challenges</a:t>
            </a:r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Complexity of risk management programs and policies provided by myriad agencies, and their sometimes inconsistent and/or conflicting execution at the local level has frustrated the recovery process and sometimes resulted in lost opportunities</a:t>
            </a:r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Lack of local level resilience planning capacity and capability</a:t>
            </a:r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Regulatory process sometimes constrains risk management solutions</a:t>
            </a:r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Rising insurance rates and flood risk maps</a:t>
            </a:r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Successes</a:t>
            </a:r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FEMA Community Rating System incentivizes floodplain management BMPs</a:t>
            </a:r>
          </a:p>
          <a:p>
            <a:pPr>
              <a:buFont typeface="Wingdings" pitchFamily="2" charset="2"/>
              <a:buChar char="§"/>
            </a:pPr>
            <a:r>
              <a:rPr lang="en-US" sz="9600" b="1" dirty="0" smtClean="0"/>
              <a:t>Opportunities</a:t>
            </a:r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Create a safety net for low income flood insurance policy holders</a:t>
            </a:r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Explore public – private partnership opportunities for regional sediment management</a:t>
            </a:r>
            <a:endParaRPr lang="en-US" sz="8000" dirty="0"/>
          </a:p>
          <a:p>
            <a:pPr lvl="1">
              <a:buFont typeface="Arial" pitchFamily="34" charset="0"/>
              <a:buChar char="-"/>
            </a:pPr>
            <a:r>
              <a:rPr lang="en-US" sz="8000" dirty="0" smtClean="0"/>
              <a:t>Explore developing general permit conditions that support broad range of risk management solutions in the general permit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6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Science, Engineering,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230"/>
            <a:ext cx="8229600" cy="487793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400" b="1" dirty="0" smtClean="0"/>
              <a:t>Challenges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USACE dredge material disposal policy “least cost” requirement (Federal Standard) misses opportunities for beach nourishment 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Little performance and engineering information regarding “nature based” or “green infrastructure” coastal management solutions comparable to that available for hardened structures</a:t>
            </a:r>
          </a:p>
          <a:p>
            <a:pPr>
              <a:buFont typeface="Wingdings" pitchFamily="2" charset="2"/>
              <a:buChar char="§"/>
            </a:pPr>
            <a:r>
              <a:rPr lang="en-US" sz="3400" b="1" dirty="0" smtClean="0"/>
              <a:t>Successes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NOAA/USACE map services; USACE/NOAA/FEMA SAGE initiative</a:t>
            </a:r>
          </a:p>
          <a:p>
            <a:pPr>
              <a:buFont typeface="Wingdings" pitchFamily="2" charset="2"/>
              <a:buChar char="§"/>
            </a:pPr>
            <a:r>
              <a:rPr lang="en-US" sz="3400" b="1" dirty="0" smtClean="0"/>
              <a:t>Opportunities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Re-evaluate the Federal Standard for possibility of broadening evaluation factors beyond economic least cost to include ecosystem service benefits/costs, public safety, and other factors addressed in the new Principles and Requirements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Develop design guidance for coastal risk reduction nature-based/ green infrastructure solutions; information on O&amp;M requirements</a:t>
            </a:r>
          </a:p>
          <a:p>
            <a:pPr lvl="1">
              <a:buFont typeface="Arial" pitchFamily="34" charset="0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1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and Institutional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372"/>
            <a:ext cx="8229600" cy="473279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400" b="1" dirty="0" smtClean="0"/>
              <a:t>Challenges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Lack of/limited coordination across Congressional committees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Lack or limited coordination among/within agencies and levels of government</a:t>
            </a:r>
          </a:p>
          <a:p>
            <a:pPr>
              <a:buFont typeface="Wingdings" pitchFamily="2" charset="2"/>
              <a:buChar char="§"/>
            </a:pPr>
            <a:r>
              <a:rPr lang="en-US" sz="3400" b="1" dirty="0" smtClean="0"/>
              <a:t>Successes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Move for new WRDA; formation of the MitFLG; FIFMTF</a:t>
            </a:r>
          </a:p>
          <a:p>
            <a:pPr>
              <a:buFont typeface="Wingdings" pitchFamily="2" charset="2"/>
              <a:buChar char="§"/>
            </a:pPr>
            <a:r>
              <a:rPr lang="en-US" sz="3400" b="1" dirty="0" smtClean="0"/>
              <a:t>Opportunities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Explore use of existing coordinating/integrating mechanisms like River Basin Commissions for coastal decision making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Explore developing special authorization (with a sunset provision) for the Sandy area to harmonize agency policies and address agency silo challenges that conflict with overarching Sandy recovery goals.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Perhaps, in combination with special authorization opportunity </a:t>
            </a:r>
            <a:r>
              <a:rPr lang="en-US" dirty="0"/>
              <a:t>above, </a:t>
            </a:r>
            <a:r>
              <a:rPr lang="en-US" dirty="0" smtClean="0"/>
              <a:t>explore developing interagency pilot project(s) to develop innovative risk management and resiliency solutions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4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Stressors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2" y="1135743"/>
            <a:ext cx="8229600" cy="4873171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Challenges</a:t>
            </a:r>
          </a:p>
          <a:p>
            <a:pPr lvl="1"/>
            <a:r>
              <a:rPr lang="en-US" sz="2200" dirty="0" smtClean="0"/>
              <a:t>Authorities focused on least cost or BCR limiting ability to consider other benefits; often not conducive to regional/watershed solutions</a:t>
            </a:r>
          </a:p>
          <a:p>
            <a:pPr lvl="1"/>
            <a:r>
              <a:rPr lang="en-US" sz="2200" dirty="0" smtClean="0"/>
              <a:t>Diverse cost sharing rules and policies complicate innovative financing and partnerships</a:t>
            </a:r>
          </a:p>
          <a:p>
            <a:pPr lvl="1"/>
            <a:r>
              <a:rPr lang="en-US" sz="2200" dirty="0" smtClean="0"/>
              <a:t>Investments to prepare for and mitigate future disasters provides much higher return than investments in disaster recovery</a:t>
            </a:r>
          </a:p>
          <a:p>
            <a:r>
              <a:rPr lang="en-US" sz="2600" b="1" dirty="0" smtClean="0"/>
              <a:t>Successes</a:t>
            </a:r>
          </a:p>
          <a:p>
            <a:pPr lvl="1"/>
            <a:r>
              <a:rPr lang="en-US" sz="2200" dirty="0" smtClean="0"/>
              <a:t>Authorization of funds through Disaster Relief Appropriations; growing support for public-private partnerships; new Principles and Requirements </a:t>
            </a:r>
          </a:p>
          <a:p>
            <a:r>
              <a:rPr lang="en-US" sz="2600" b="1" dirty="0" smtClean="0"/>
              <a:t>Opportunities</a:t>
            </a:r>
          </a:p>
          <a:p>
            <a:pPr lvl="1"/>
            <a:r>
              <a:rPr lang="en-US" sz="2200" dirty="0" smtClean="0"/>
              <a:t>Create new tax and market-based incentive programs for risk management and resilience</a:t>
            </a:r>
          </a:p>
          <a:p>
            <a:pPr lvl="1"/>
            <a:r>
              <a:rPr lang="en-US" sz="2200" dirty="0" smtClean="0"/>
              <a:t>New tools for quantifying benefits identified in the P&amp;R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85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Summary,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686"/>
            <a:ext cx="8229600" cy="49214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A policy and institutional landscape </a:t>
            </a:r>
            <a:r>
              <a:rPr lang="en-US" sz="2400" dirty="0" smtClean="0"/>
              <a:t>more supportive </a:t>
            </a:r>
            <a:r>
              <a:rPr lang="en-US" sz="2400" dirty="0"/>
              <a:t>of NACCS goals is </a:t>
            </a:r>
            <a:r>
              <a:rPr lang="en-US" sz="2400" dirty="0" smtClean="0"/>
              <a:t>emerging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Some key opportunities for creating a policy environment more supportive of NACCS goals: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Standards to define acceptable levels of risks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Integrated national/regional strategies for flood risk and coastal management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Strong coordinated leadership/governance to tackle institutional barriers and promote interagency collaboration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Improved tools for communicating risk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Disaster mitigation funding (vs. disaster recovery)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448" y="-349898"/>
            <a:ext cx="9282896" cy="72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982" y="0"/>
            <a:ext cx="876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Part 1: Questions?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17" y="810227"/>
            <a:ext cx="6585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 dirty="0" smtClean="0">
                <a:solidFill>
                  <a:schemeClr val="bg1"/>
                </a:solidFill>
                <a:latin typeface="+mj-lt"/>
              </a:rPr>
              <a:t>Mark Dunning</a:t>
            </a:r>
          </a:p>
          <a:p>
            <a:r>
              <a:rPr lang="en-US" sz="3000" b="0" dirty="0" smtClean="0">
                <a:solidFill>
                  <a:schemeClr val="bg1"/>
                </a:solidFill>
                <a:latin typeface="+mj-lt"/>
              </a:rPr>
              <a:t>Dunningcm@cdmsmith.com</a:t>
            </a:r>
          </a:p>
          <a:p>
            <a:r>
              <a:rPr lang="en-US" sz="3000" b="0" dirty="0" smtClean="0">
                <a:solidFill>
                  <a:schemeClr val="bg1"/>
                </a:solidFill>
                <a:latin typeface="+mj-lt"/>
              </a:rPr>
              <a:t>703-691-6500</a:t>
            </a:r>
            <a:endParaRPr lang="en-US" sz="30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General NACCS overview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Part 1:</a:t>
            </a:r>
            <a:r>
              <a:rPr lang="en-US" sz="2800" dirty="0" smtClean="0"/>
              <a:t> Policy and institutional challenges as identified by interviews/literature review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Part 2:</a:t>
            </a:r>
            <a:r>
              <a:rPr lang="en-US" sz="2800" dirty="0" smtClean="0"/>
              <a:t> Workshop on policy challenges for nature-based infrastructure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3261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NACCS Background</a:t>
            </a:r>
            <a:endParaRPr lang="en-US" altLang="en-US" dirty="0" smtClean="0"/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0" y="682170"/>
            <a:ext cx="9144000" cy="1527629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dirty="0" smtClean="0">
                <a:latin typeface="+mj-lt"/>
              </a:rPr>
              <a:t>“That using up to $20,000,000* of the funds provided herein, the Secretary shall conduct a </a:t>
            </a:r>
            <a:r>
              <a:rPr lang="en-US" sz="1600" b="1" i="1" dirty="0" smtClean="0">
                <a:latin typeface="+mj-lt"/>
              </a:rPr>
              <a:t>comprehensive study</a:t>
            </a:r>
            <a:r>
              <a:rPr lang="en-US" sz="1600" dirty="0" smtClean="0">
                <a:latin typeface="+mj-lt"/>
              </a:rPr>
              <a:t> to address the flood risks of </a:t>
            </a:r>
            <a:r>
              <a:rPr lang="en-US" sz="1600" b="1" i="1" dirty="0" smtClean="0">
                <a:latin typeface="+mj-lt"/>
              </a:rPr>
              <a:t>vulnerable coastal populations </a:t>
            </a:r>
            <a:r>
              <a:rPr lang="en-US" sz="1600" dirty="0" smtClean="0">
                <a:latin typeface="+mj-lt"/>
              </a:rPr>
              <a:t>in areas that were affected by Hurricane Sandy within the boundaries of the North Atlantic Division of the Corps…”   </a:t>
            </a:r>
            <a:r>
              <a:rPr lang="en-US" sz="1200" dirty="0" smtClean="0">
                <a:latin typeface="+mj-lt"/>
              </a:rPr>
              <a:t>(*$19M after sequestration)</a:t>
            </a:r>
          </a:p>
          <a:p>
            <a:pPr>
              <a:buFont typeface="Wingdings" pitchFamily="2" charset="2"/>
              <a:buNone/>
              <a:defRPr/>
            </a:pPr>
            <a:endParaRPr lang="en-US" sz="1200" dirty="0" smtClean="0">
              <a:latin typeface="Cambria" pitchFamily="18" charset="0"/>
            </a:endParaRPr>
          </a:p>
          <a:p>
            <a:pPr marL="0" indent="0" algn="r">
              <a:defRPr/>
            </a:pPr>
            <a:r>
              <a:rPr lang="en-US" sz="1200" i="1" dirty="0" smtClean="0">
                <a:latin typeface="+mj-lt"/>
              </a:rPr>
              <a:t>  Complete by Jan 2015                                                                      </a:t>
            </a:r>
          </a:p>
        </p:txBody>
      </p:sp>
      <p:pic>
        <p:nvPicPr>
          <p:cNvPr id="7172" name="Content Placeholder 8" descr="NACCS Study Area 1Apr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6"/>
          <a:stretch>
            <a:fillRect/>
          </a:stretch>
        </p:blipFill>
        <p:spPr bwMode="auto">
          <a:xfrm>
            <a:off x="475348" y="2249714"/>
            <a:ext cx="3794126" cy="3794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884056" y="2137229"/>
            <a:ext cx="4042229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SzPct val="75000"/>
              <a:buFont typeface="Arial" charset="0"/>
              <a:buChar char="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 smtClean="0">
                <a:latin typeface="+mj-lt"/>
              </a:rPr>
              <a:t>Goals</a:t>
            </a:r>
            <a:r>
              <a:rPr lang="en-US" altLang="en-US" sz="2400" dirty="0" smtClean="0">
                <a:latin typeface="+mj-lt"/>
              </a:rPr>
              <a:t> </a:t>
            </a:r>
            <a:endParaRPr lang="en-US" altLang="en-US" sz="2400" dirty="0">
              <a:latin typeface="+mj-lt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b="0" dirty="0" smtClean="0">
                <a:latin typeface="+mj-lt"/>
              </a:rPr>
              <a:t>Provide </a:t>
            </a:r>
            <a:r>
              <a:rPr lang="en-US" altLang="en-US" sz="2000" b="0" dirty="0">
                <a:latin typeface="+mj-lt"/>
              </a:rPr>
              <a:t>a </a:t>
            </a:r>
            <a:r>
              <a:rPr lang="en-US" altLang="en-US" sz="2000" b="0" dirty="0" smtClean="0">
                <a:latin typeface="+mj-lt"/>
              </a:rPr>
              <a:t>risk reduction framework, </a:t>
            </a:r>
            <a:r>
              <a:rPr lang="en-US" altLang="en-US" sz="2000" b="0" dirty="0">
                <a:latin typeface="+mj-lt"/>
              </a:rPr>
              <a:t>consistent with </a:t>
            </a:r>
            <a:r>
              <a:rPr lang="en-US" altLang="en-US" sz="2000" b="0" dirty="0" smtClean="0">
                <a:latin typeface="+mj-lt"/>
              </a:rPr>
              <a:t>USACE-NOAA </a:t>
            </a:r>
            <a:r>
              <a:rPr lang="en-US" altLang="en-US" sz="2000" b="0" dirty="0">
                <a:latin typeface="+mj-lt"/>
              </a:rPr>
              <a:t>Rebuilding Principles </a:t>
            </a:r>
            <a:endParaRPr lang="en-US" altLang="en-US" sz="2000" b="0" dirty="0" smtClean="0">
              <a:latin typeface="+mj-lt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b="0" dirty="0" smtClean="0">
                <a:latin typeface="+mj-lt"/>
              </a:rPr>
              <a:t>Support resilient coastal communities </a:t>
            </a:r>
            <a:r>
              <a:rPr lang="en-US" altLang="en-US" sz="2000" b="0" dirty="0">
                <a:latin typeface="+mj-lt"/>
              </a:rPr>
              <a:t>and robust,  sustainable  coastal landscape systems, considering future sea level rise and climate change scenarios, to reduce risk to vulnerable population, property, ecosystems, and </a:t>
            </a:r>
            <a:r>
              <a:rPr lang="en-US" altLang="en-US" sz="2000" b="0" dirty="0" smtClean="0">
                <a:latin typeface="+mj-lt"/>
              </a:rPr>
              <a:t>infrastructure</a:t>
            </a:r>
            <a:endParaRPr lang="en-US" altLang="en-US" sz="2000" b="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North Atlantic Coast Comprehensive Study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417470" y="1349830"/>
            <a:ext cx="4679066" cy="43542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Study due to Congress by January 2015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Ensure study is consistent with interagency efforts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Identify institutional barriers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and develop strategies to address them</a:t>
            </a:r>
          </a:p>
          <a:p>
            <a:pPr algn="just"/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0FC92C-0E62-4276-8724-345EA208A3A4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5" name="Content Placeholder 3" descr="hurricane_sandy rockaway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72582" y="959735"/>
            <a:ext cx="3505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5" descr="IMG_0725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72582" y="3648506"/>
            <a:ext cx="350215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41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47"/>
            <a:ext cx="8961120" cy="894080"/>
          </a:xfrm>
        </p:spPr>
        <p:txBody>
          <a:bodyPr/>
          <a:lstStyle/>
          <a:p>
            <a:r>
              <a:rPr lang="en-US" dirty="0" smtClean="0"/>
              <a:t>Part 1: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428"/>
            <a:ext cx="8382000" cy="5254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Identify </a:t>
            </a:r>
            <a:r>
              <a:rPr lang="en-US" sz="1800" dirty="0"/>
              <a:t>“Policy Challenges” that, in the broadest sense, hinder the ability to provide comprehensive protection to coastal areas</a:t>
            </a:r>
            <a:r>
              <a:rPr lang="en-US" sz="1800" dirty="0" smtClean="0"/>
              <a:t>. “</a:t>
            </a:r>
            <a:r>
              <a:rPr lang="en-US" sz="1800" dirty="0"/>
              <a:t>Policy Challenges” include</a:t>
            </a:r>
            <a:r>
              <a:rPr lang="en-US" sz="18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/>
              <a:t>Policies</a:t>
            </a:r>
            <a:r>
              <a:rPr lang="en-US" sz="1800" dirty="0" smtClean="0"/>
              <a:t> </a:t>
            </a:r>
            <a:r>
              <a:rPr lang="en-US" sz="1800" dirty="0"/>
              <a:t>(laws, regulations, agency guidance and programs) at </a:t>
            </a:r>
            <a:r>
              <a:rPr lang="en-US" sz="1800" dirty="0" smtClean="0"/>
              <a:t>federal</a:t>
            </a:r>
            <a:r>
              <a:rPr lang="en-US" sz="1800" dirty="0"/>
              <a:t>, state, or local levels that:</a:t>
            </a:r>
          </a:p>
          <a:p>
            <a:pPr lvl="1">
              <a:buFont typeface="Arial" pitchFamily="34" charset="0"/>
              <a:buChar char="-"/>
            </a:pPr>
            <a:r>
              <a:rPr lang="en-US" sz="1800" dirty="0"/>
              <a:t>Contribute to vulnerability of coastal populations, and/or to vulnerability of coastal </a:t>
            </a:r>
            <a:r>
              <a:rPr lang="en-US" sz="1800" dirty="0" smtClean="0"/>
              <a:t>infrastructure</a:t>
            </a:r>
            <a:endParaRPr lang="en-US" sz="1800" dirty="0"/>
          </a:p>
          <a:p>
            <a:pPr lvl="1">
              <a:buFont typeface="Arial" pitchFamily="34" charset="0"/>
              <a:buChar char="-"/>
            </a:pPr>
            <a:r>
              <a:rPr lang="en-US" sz="1800" dirty="0"/>
              <a:t>Work at cross purposes with policies and measures that reduce risk and/or increase </a:t>
            </a:r>
            <a:r>
              <a:rPr lang="en-US" sz="1800" dirty="0" smtClean="0"/>
              <a:t>resiliency</a:t>
            </a:r>
            <a:endParaRPr lang="en-US" sz="1800" dirty="0"/>
          </a:p>
          <a:p>
            <a:pPr lvl="1">
              <a:buFont typeface="Arial" pitchFamily="34" charset="0"/>
              <a:buChar char="-"/>
            </a:pPr>
            <a:r>
              <a:rPr lang="en-US" sz="1800" dirty="0"/>
              <a:t>Increase flood risk in the coastal zone (tidally influenced)</a:t>
            </a:r>
          </a:p>
          <a:p>
            <a:pPr lvl="1">
              <a:buFont typeface="Arial" pitchFamily="34" charset="0"/>
              <a:buChar char="-"/>
            </a:pPr>
            <a:r>
              <a:rPr lang="en-US" sz="1800" dirty="0"/>
              <a:t>Conflict with the goals of coastal management</a:t>
            </a:r>
          </a:p>
          <a:p>
            <a:pPr lvl="1">
              <a:buFont typeface="Arial" pitchFamily="34" charset="0"/>
              <a:buChar char="-"/>
            </a:pPr>
            <a:r>
              <a:rPr lang="en-US" sz="1800" dirty="0"/>
              <a:t>Expose </a:t>
            </a:r>
            <a:r>
              <a:rPr lang="en-US" sz="1800" dirty="0" smtClean="0"/>
              <a:t>federal </a:t>
            </a:r>
            <a:r>
              <a:rPr lang="en-US" sz="1800" dirty="0"/>
              <a:t>investments or increase financial exposure of Federal taxpayers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b="1" dirty="0" smtClean="0"/>
              <a:t>Institutional </a:t>
            </a:r>
            <a:r>
              <a:rPr lang="en-US" sz="1800" b="1" dirty="0"/>
              <a:t>barriers</a:t>
            </a:r>
            <a:r>
              <a:rPr lang="en-US" sz="1800" dirty="0"/>
              <a:t> posed by agency silos, missions, incompatible policies, etc. that:</a:t>
            </a:r>
          </a:p>
          <a:p>
            <a:pPr lvl="1">
              <a:buFont typeface="Arial" pitchFamily="34" charset="0"/>
              <a:buChar char="-"/>
            </a:pPr>
            <a:r>
              <a:rPr lang="en-US" sz="1800" dirty="0"/>
              <a:t>Inhibit necessary coordination and collaboration among agencies/levels of government, and/or that otherwise impede the attainment of NACCS </a:t>
            </a:r>
            <a:r>
              <a:rPr lang="en-US" sz="1800" dirty="0" smtClean="0"/>
              <a:t>goals</a:t>
            </a:r>
            <a:endParaRPr lang="en-US" sz="1800" dirty="0"/>
          </a:p>
          <a:p>
            <a:pPr lvl="0">
              <a:buFont typeface="Wingdings" pitchFamily="2" charset="2"/>
              <a:buChar char="§"/>
            </a:pPr>
            <a:r>
              <a:rPr lang="en-US" sz="1800" b="1" dirty="0" smtClean="0"/>
              <a:t>Public/political </a:t>
            </a:r>
            <a:r>
              <a:rPr lang="en-US" sz="1800" b="1" dirty="0"/>
              <a:t>barriers</a:t>
            </a:r>
            <a:r>
              <a:rPr lang="en-US" sz="1800" i="1" dirty="0"/>
              <a:t> </a:t>
            </a:r>
            <a:r>
              <a:rPr lang="en-US" sz="1800" dirty="0"/>
              <a:t>that impede a community’s or politician’s willingness to support hard decisions, innovative solutions or </a:t>
            </a:r>
            <a:r>
              <a:rPr lang="en-US" sz="1800" dirty="0" smtClean="0"/>
              <a:t>change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750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Key Questions &amp;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400" b="1" dirty="0"/>
              <a:t>Key </a:t>
            </a:r>
            <a:r>
              <a:rPr lang="en-US" sz="2400" b="1" dirty="0" smtClean="0"/>
              <a:t>Questions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What </a:t>
            </a:r>
            <a:r>
              <a:rPr lang="en-US" sz="2400" dirty="0"/>
              <a:t>are the most significant policy challenges that complicate or impede the attainment of NACCS goals</a:t>
            </a:r>
            <a:r>
              <a:rPr lang="en-US" sz="2400" dirty="0" smtClean="0"/>
              <a:t>? (</a:t>
            </a:r>
            <a:r>
              <a:rPr lang="en-US" sz="2400" b="1" i="1" dirty="0" smtClean="0"/>
              <a:t>Challenges)</a:t>
            </a:r>
            <a:endParaRPr lang="en-US" sz="2400" b="1" i="1" dirty="0"/>
          </a:p>
          <a:p>
            <a:pPr lvl="1">
              <a:buFont typeface="Arial" pitchFamily="34" charset="0"/>
              <a:buChar char="-"/>
            </a:pPr>
            <a:r>
              <a:rPr lang="en-US" sz="2400" dirty="0"/>
              <a:t>What policies are facilitating the attainment of NACCS goals</a:t>
            </a:r>
            <a:r>
              <a:rPr lang="en-US" sz="2400" dirty="0" smtClean="0"/>
              <a:t>? (</a:t>
            </a:r>
            <a:r>
              <a:rPr lang="en-US" sz="2400" b="1" i="1" dirty="0" smtClean="0"/>
              <a:t>Successes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buFont typeface="Arial" pitchFamily="34" charset="0"/>
              <a:buChar char="-"/>
            </a:pPr>
            <a:r>
              <a:rPr lang="en-US" sz="2400" dirty="0"/>
              <a:t>What are </a:t>
            </a:r>
            <a:r>
              <a:rPr lang="en-US" sz="2400" dirty="0" smtClean="0"/>
              <a:t>priorities </a:t>
            </a:r>
            <a:r>
              <a:rPr lang="en-US" sz="2400" dirty="0"/>
              <a:t>for action for tackling policy challenges? </a:t>
            </a:r>
            <a:r>
              <a:rPr lang="en-US" sz="2400" dirty="0" smtClean="0"/>
              <a:t>(</a:t>
            </a:r>
            <a:r>
              <a:rPr lang="en-US" sz="2400" b="1" i="1" dirty="0" smtClean="0"/>
              <a:t>Opportunities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Approach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Interviews (federal, state, local government representatives, academe, stakeholder groups)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 smtClean="0"/>
              <a:t>Literature reviews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74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31"/>
            <a:ext cx="8961120" cy="894080"/>
          </a:xfrm>
        </p:spPr>
        <p:txBody>
          <a:bodyPr/>
          <a:lstStyle/>
          <a:p>
            <a:r>
              <a:rPr lang="en-US" dirty="0" smtClean="0"/>
              <a:t>Part 1: Bottom Line Up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172"/>
            <a:ext cx="8229600" cy="49359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Policy landscape is complex and vast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This landscape is becoming more supportive of NACCS risk management and resilience goals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Numerous ideas and recommendations for creating a policy environment more supportive of NACCS goals have emerged during the NACCS study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Some of the more significant findings are presented in today’s webinar</a:t>
            </a:r>
          </a:p>
          <a:p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3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9113520" cy="894080"/>
          </a:xfrm>
        </p:spPr>
        <p:txBody>
          <a:bodyPr>
            <a:noAutofit/>
          </a:bodyPr>
          <a:lstStyle/>
          <a:p>
            <a:r>
              <a:rPr lang="en-US" dirty="0" smtClean="0"/>
              <a:t>Findings: Challenges, Successes,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Themes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Risk/resilience standards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Risk communication and outreach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Risk management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Science, engineering, and technology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Leadership and institutional coordination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Economic stressors and resources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9304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Risk/Resilience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486"/>
            <a:ext cx="8229600" cy="51246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Challenges</a:t>
            </a:r>
            <a:endParaRPr lang="en-US" sz="2400" dirty="0" smtClean="0"/>
          </a:p>
          <a:p>
            <a:pPr lvl="1">
              <a:buFont typeface="Arial" pitchFamily="34" charset="0"/>
              <a:buChar char="-"/>
            </a:pPr>
            <a:r>
              <a:rPr lang="en-US" sz="2000" dirty="0" smtClean="0"/>
              <a:t>Lack of a uniform standard for defining “acceptable risk” for coastal communities and infrastructure.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 smtClean="0"/>
              <a:t>Some federal policies’ disaster mitigation requirements prevent risk management improvements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Successes</a:t>
            </a:r>
            <a:endParaRPr lang="en-US" sz="2400" dirty="0" smtClean="0"/>
          </a:p>
          <a:p>
            <a:pPr lvl="1">
              <a:buFont typeface="Arial" pitchFamily="34" charset="0"/>
              <a:buChar char="-"/>
            </a:pPr>
            <a:r>
              <a:rPr lang="en-US" sz="2000" dirty="0" smtClean="0"/>
              <a:t>Hurricane Sandy Rebuilding Strategy Task Force (HSRSTF) recommended a minimum flood risk reduction rebuilding standard for major federal investments of (ABFE+1)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Opportunities</a:t>
            </a:r>
            <a:endParaRPr lang="en-US" sz="2400" dirty="0" smtClean="0"/>
          </a:p>
          <a:p>
            <a:pPr lvl="1">
              <a:buFont typeface="Arial" pitchFamily="34" charset="0"/>
              <a:buChar char="-"/>
            </a:pPr>
            <a:r>
              <a:rPr lang="en-US" sz="2000" dirty="0" smtClean="0"/>
              <a:t>Develop standards for acceptable risk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 smtClean="0"/>
              <a:t>Assemble team of federal leaders, governors, and regional/ local champions for resilience to develop a national strategy for risk reduction and resilience, and to harmonize and untangle federal risk management policies that work at cross purposes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076634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11069</TotalTime>
  <Words>1199</Words>
  <Application>Microsoft Office PowerPoint</Application>
  <PresentationFormat>On-screen Show (4:3)</PresentationFormat>
  <Paragraphs>127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1_Default Design</vt:lpstr>
      <vt:lpstr>Office Theme</vt:lpstr>
      <vt:lpstr>North Atlantic Coast Comprehensive Study: Policy Challenges and Institutional Barriers Overview</vt:lpstr>
      <vt:lpstr>Agenda</vt:lpstr>
      <vt:lpstr>NACCS Background</vt:lpstr>
      <vt:lpstr>North Atlantic Coast Comprehensive Study</vt:lpstr>
      <vt:lpstr>Part 1: Objective</vt:lpstr>
      <vt:lpstr>Part 1: Key Questions &amp; Approach</vt:lpstr>
      <vt:lpstr>Part 1: Bottom Line Up Front</vt:lpstr>
      <vt:lpstr>Findings: Challenges, Successes, Opportunities </vt:lpstr>
      <vt:lpstr>Risk/Resilience Standards</vt:lpstr>
      <vt:lpstr>Risk Communication and Outreach</vt:lpstr>
      <vt:lpstr>Risk Management</vt:lpstr>
      <vt:lpstr>Science, Engineering, and Technology</vt:lpstr>
      <vt:lpstr>Leadership and Institutional Coordination</vt:lpstr>
      <vt:lpstr>Economic Stressors and Resources</vt:lpstr>
      <vt:lpstr>Part 1: Summary, Conclusions</vt:lpstr>
      <vt:lpstr>PowerPoint Presentation</vt:lpstr>
    </vt:vector>
  </TitlesOfParts>
  <Company>US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u4ee9ejr</dc:creator>
  <cp:lastModifiedBy>DUNNINGCM</cp:lastModifiedBy>
  <cp:revision>1265</cp:revision>
  <dcterms:created xsi:type="dcterms:W3CDTF">2010-10-15T15:07:46Z</dcterms:created>
  <dcterms:modified xsi:type="dcterms:W3CDTF">2013-12-19T16:26:03Z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6501762</vt:lpwstr>
  </property>
  <property fmtid="{D5CDD505-2E9C-101B-9397-08002B2CF9AE}" pid="3" name="NXPowerLiteVersion">
    <vt:lpwstr>D3.6.2</vt:lpwstr>
  </property>
  <property fmtid="{D5CDD505-2E9C-101B-9397-08002B2CF9AE}" pid="4" name="NXTAG2">
    <vt:lpwstr>000800500f000000000001023750</vt:lpwstr>
  </property>
</Properties>
</file>