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340" r:id="rId4"/>
    <p:sldId id="342" r:id="rId5"/>
    <p:sldId id="34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ECEE"/>
    <a:srgbClr val="B3E6EB"/>
    <a:srgbClr val="A6F0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79" autoAdjust="0"/>
  </p:normalViewPr>
  <p:slideViewPr>
    <p:cSldViewPr>
      <p:cViewPr>
        <p:scale>
          <a:sx n="80" d="100"/>
          <a:sy n="80" d="100"/>
        </p:scale>
        <p:origin x="-2562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pPr>
              <a:defRPr/>
            </a:pPr>
            <a:fld id="{9D9BE1B4-5671-4740-8234-A746D3C83F2B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4016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29037"/>
            <a:ext cx="3038372" cy="465774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pPr>
              <a:defRPr/>
            </a:pPr>
            <a:fld id="{4834E7B9-88B3-4A54-8C52-38231D5A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9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0421A-DDB1-485D-91A9-CC0CFDA8E86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7535-8BF1-44FC-86E0-0CD9DBC6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672B-0DAF-44EB-8530-5DAA7483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9946-4649-4E37-94B6-1F3474C86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7AA9-2E8A-4984-B8EC-DF194E78F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C556-46A3-44B7-987A-13982266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D03A-AEA0-4F06-A361-2035EB09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3F2E-C0CB-41DD-95F4-36920ABA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1E0D-947C-4A08-8620-A9D74F8D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6B4C-CFBD-4911-9C79-0E27E8BE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E195-D34E-4F10-80A9-A293E747D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9AF2-F4ED-44B2-AD98-C1ADDD37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FloodFighter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/>
              <a:t>US Army Corps of Engineers</a:t>
            </a:r>
          </a:p>
          <a:p>
            <a:pPr eaLnBrk="1" hangingPunct="1">
              <a:defRPr/>
            </a:pPr>
            <a:r>
              <a:rPr lang="en-US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grpSp>
        <p:nvGrpSpPr>
          <p:cNvPr id="1029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C40355C-E397-4F4F-A4EA-DBD92CEC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smtClean="0"/>
              <a:t>BUILDING STRONG</a:t>
            </a:r>
            <a:r>
              <a:rPr lang="en-US" sz="1400" b="1" baseline="-25000" smtClean="0"/>
              <a:t>®</a:t>
            </a:r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851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North Atlantic Coast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Comprehensive Study</a:t>
            </a:r>
            <a:br>
              <a:rPr lang="en-US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Collaboration </a:t>
            </a:r>
            <a:r>
              <a:rPr lang="en-US" sz="2800" dirty="0" smtClean="0">
                <a:latin typeface="Cambria" pitchFamily="18" charset="0"/>
              </a:rPr>
              <a:t>Webinar Series </a:t>
            </a:r>
            <a:r>
              <a:rPr lang="en-US" sz="2800" dirty="0" smtClean="0">
                <a:latin typeface="Cambria" pitchFamily="18" charset="0"/>
              </a:rPr>
              <a:t>#2: Ecosystem Goods and Services</a:t>
            </a:r>
            <a:r>
              <a:rPr lang="en-US" dirty="0" smtClean="0">
                <a:latin typeface="Cambria" pitchFamily="18" charset="0"/>
              </a:rPr>
              <a:t/>
            </a:r>
            <a:br>
              <a:rPr lang="en-US" dirty="0" smtClean="0">
                <a:latin typeface="Cambria" pitchFamily="18" charset="0"/>
              </a:rPr>
            </a:br>
            <a:endParaRPr lang="en-US" sz="2800" i="1" dirty="0" smtClean="0">
              <a:latin typeface="Cambria" pitchFamily="18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2743200"/>
            <a:ext cx="5715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U.S. Army Corps of Engineers</a:t>
            </a:r>
          </a:p>
          <a:p>
            <a:r>
              <a:rPr lang="en-US" sz="2000" dirty="0">
                <a:latin typeface="Cambria" pitchFamily="18" charset="0"/>
              </a:rPr>
              <a:t>Coastal Storm </a:t>
            </a:r>
            <a:r>
              <a:rPr lang="en-US" sz="2000" dirty="0" smtClean="0">
                <a:latin typeface="Cambria" pitchFamily="18" charset="0"/>
              </a:rPr>
              <a:t>Risk Management</a:t>
            </a:r>
            <a:endParaRPr lang="en-US" sz="20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Planning Center of </a:t>
            </a:r>
            <a:r>
              <a:rPr lang="en-US" sz="2000" dirty="0" smtClean="0">
                <a:latin typeface="Cambria" pitchFamily="18" charset="0"/>
              </a:rPr>
              <a:t>Expertise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b="1" dirty="0" smtClean="0">
                <a:latin typeface="Cambria" pitchFamily="18" charset="0"/>
              </a:rPr>
              <a:t>29  </a:t>
            </a:r>
            <a:r>
              <a:rPr lang="en-US" sz="2000" b="1" dirty="0" smtClean="0">
                <a:latin typeface="Cambria" pitchFamily="18" charset="0"/>
              </a:rPr>
              <a:t>August  2013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mbria" pitchFamily="18" charset="0"/>
              </a:rPr>
              <a:t>Overview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0" y="609600"/>
            <a:ext cx="5105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Hurricane Sandy impacted the Atlantic coastline in October 2012 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Affected entire east coast: </a:t>
            </a:r>
          </a:p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	24 States from Florida to Maine; New Jersey to Michigan and Wisconsin</a:t>
            </a:r>
          </a:p>
          <a:p>
            <a:pPr eaLnBrk="1" hangingPunct="1">
              <a:buNone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Greatest areas of impact: New Jersey, New York, Connecticut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8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Public Law 113-2 enacted</a:t>
            </a:r>
          </a:p>
          <a:p>
            <a:pPr eaLnBrk="1" hangingPunct="1">
              <a:buNone/>
            </a:pPr>
            <a:r>
              <a:rPr lang="en-US" dirty="0" smtClean="0">
                <a:latin typeface="Cambria" pitchFamily="18" charset="0"/>
              </a:rPr>
              <a:t>     January 29, 2013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Content Placeholder 3" descr="hurricane_sandy rockaway.jpg"/>
          <p:cNvPicPr>
            <a:picLocks/>
          </p:cNvPicPr>
          <p:nvPr/>
        </p:nvPicPr>
        <p:blipFill>
          <a:blip r:embed="rId2" cstate="print">
            <a:lum bright="8000" contrast="36000"/>
          </a:blip>
          <a:stretch>
            <a:fillRect/>
          </a:stretch>
        </p:blipFill>
        <p:spPr bwMode="auto">
          <a:xfrm>
            <a:off x="5334000" y="762000"/>
            <a:ext cx="3505200" cy="2286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Content Placeholder 5" descr="IMG_072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3276600"/>
            <a:ext cx="3502152" cy="2286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730F5D-EEB6-4D36-8F8D-B9166654187B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b="1" dirty="0" smtClean="0">
                <a:latin typeface="Cambria" pitchFamily="18" charset="0"/>
              </a:rPr>
              <a:t>North Atlantic Coast Comprehensive Study</a:t>
            </a:r>
            <a:endParaRPr lang="en-US" sz="2400" dirty="0" smtClean="0"/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19050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latin typeface="Cambria" pitchFamily="18" charset="0"/>
              </a:rPr>
              <a:t>“That using up to $20,000,000* of the funds provided herein, the Secretary shall conduct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b="1" dirty="0" smtClean="0">
                <a:latin typeface="Cambria" pitchFamily="18" charset="0"/>
              </a:rPr>
              <a:t>   comprehensive study</a:t>
            </a:r>
            <a:r>
              <a:rPr lang="en-US" sz="1800" dirty="0" smtClean="0">
                <a:latin typeface="Cambria" pitchFamily="18" charset="0"/>
              </a:rPr>
              <a:t> to address the flood risks of </a:t>
            </a:r>
            <a:r>
              <a:rPr lang="en-US" sz="1800" b="1" dirty="0" smtClean="0">
                <a:latin typeface="Cambria" pitchFamily="18" charset="0"/>
              </a:rPr>
              <a:t>vulnerable coastal populations </a:t>
            </a:r>
            <a:r>
              <a:rPr lang="en-US" sz="1800" dirty="0" smtClean="0">
                <a:latin typeface="Cambria" pitchFamily="18" charset="0"/>
              </a:rPr>
              <a:t>in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latin typeface="Cambria" pitchFamily="18" charset="0"/>
              </a:rPr>
              <a:t>   areas that were affected by Hurricane Sandy within the boundaries of the </a:t>
            </a:r>
            <a:r>
              <a:rPr lang="en-US" sz="1800" b="1" dirty="0" smtClean="0">
                <a:latin typeface="Cambria" pitchFamily="18" charset="0"/>
              </a:rPr>
              <a:t>North Atlantic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800" b="1" dirty="0" smtClean="0">
                <a:latin typeface="Cambria" pitchFamily="18" charset="0"/>
              </a:rPr>
              <a:t>   Division</a:t>
            </a:r>
            <a:r>
              <a:rPr lang="en-US" sz="1800" dirty="0" smtClean="0">
                <a:latin typeface="Cambria" pitchFamily="18" charset="0"/>
              </a:rPr>
              <a:t> of the Corps</a:t>
            </a:r>
            <a:r>
              <a:rPr lang="en-US" sz="1400" dirty="0" smtClean="0">
                <a:latin typeface="Cambria" pitchFamily="18" charset="0"/>
              </a:rPr>
              <a:t>…”   (*$19M after sequestration)</a:t>
            </a:r>
            <a:endParaRPr lang="en-US" sz="800" dirty="0" smtClean="0">
              <a:latin typeface="Cambria" pitchFamily="18" charset="0"/>
            </a:endParaRPr>
          </a:p>
          <a:p>
            <a:pPr marL="0" indent="0">
              <a:buFont typeface="Wingdings" pitchFamily="2" charset="2"/>
              <a:buChar char="q"/>
              <a:defRPr/>
            </a:pPr>
            <a:r>
              <a:rPr lang="en-US" sz="1800" dirty="0" smtClean="0">
                <a:latin typeface="Cambria" pitchFamily="18" charset="0"/>
              </a:rPr>
              <a:t>  Comprehensive Study to be complete</a:t>
            </a:r>
          </a:p>
          <a:p>
            <a:pPr marL="0" indent="0">
              <a:buNone/>
              <a:defRPr/>
            </a:pPr>
            <a:r>
              <a:rPr lang="en-US" sz="1800" dirty="0" smtClean="0">
                <a:latin typeface="Cambria" pitchFamily="18" charset="0"/>
              </a:rPr>
              <a:t>              </a:t>
            </a:r>
            <a:r>
              <a:rPr lang="en-US" sz="1800" b="1" dirty="0" smtClean="0">
                <a:latin typeface="Cambria" pitchFamily="18" charset="0"/>
              </a:rPr>
              <a:t>by Jan 2015</a:t>
            </a:r>
            <a:r>
              <a:rPr lang="en-US" sz="1800" dirty="0" smtClean="0">
                <a:latin typeface="Cambria" pitchFamily="18" charset="0"/>
              </a:rPr>
              <a:t>  </a:t>
            </a:r>
            <a:endParaRPr lang="en-US" sz="800" dirty="0" smtClean="0">
              <a:latin typeface="Cambria" pitchFamily="18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B8F47D-B213-4F73-A0A4-8FAD48951BE3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7173" name="Content Placeholder 8" descr="NACCS Study Area 1Apr2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334000" y="1371600"/>
            <a:ext cx="3810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  Areas affected by erosion, precipitation, winds,  surge, etc.                (FEMA’s H. </a:t>
            </a:r>
            <a:r>
              <a:rPr lang="en-US" dirty="0" smtClean="0">
                <a:latin typeface="Cambria" pitchFamily="18" charset="0"/>
              </a:rPr>
              <a:t>Sandy </a:t>
            </a:r>
            <a:r>
              <a:rPr lang="en-US" dirty="0">
                <a:latin typeface="Cambria" pitchFamily="18" charset="0"/>
              </a:rPr>
              <a:t>storm surge data)</a:t>
            </a:r>
          </a:p>
          <a:p>
            <a:pPr marL="0" lvl="1"/>
            <a:endParaRPr lang="en-US" sz="800" dirty="0">
              <a:latin typeface="Cambria" pitchFamily="18" charset="0"/>
            </a:endParaRPr>
          </a:p>
          <a:p>
            <a:pPr marL="0" lvl="1"/>
            <a:r>
              <a:rPr lang="en-US" sz="2000" b="1" dirty="0">
                <a:latin typeface="Cambria" pitchFamily="18" charset="0"/>
              </a:rPr>
              <a:t>Goals:</a:t>
            </a:r>
            <a:r>
              <a:rPr lang="en-US" sz="2000" dirty="0"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  Provide a </a:t>
            </a:r>
            <a:r>
              <a:rPr lang="en-US" sz="2000" b="1" dirty="0">
                <a:latin typeface="Cambria" pitchFamily="18" charset="0"/>
              </a:rPr>
              <a:t>Risk Reduction Framework 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</a:t>
            </a:r>
            <a:r>
              <a:rPr lang="en-US" i="1" dirty="0" smtClean="0">
                <a:latin typeface="Cambria" pitchFamily="18" charset="0"/>
              </a:rPr>
              <a:t>*Consistent with USACE-NOAA  Infrastructure Systems Rebuilding Principles 28 Feb 2013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mbria" pitchFamily="18" charset="0"/>
              </a:rPr>
              <a:t>  </a:t>
            </a:r>
            <a:r>
              <a:rPr lang="en-US" dirty="0" smtClean="0">
                <a:latin typeface="Cambria" pitchFamily="18" charset="0"/>
              </a:rPr>
              <a:t>Support </a:t>
            </a:r>
            <a:r>
              <a:rPr lang="en-US" sz="2000" b="1" dirty="0">
                <a:latin typeface="Cambria" pitchFamily="18" charset="0"/>
              </a:rPr>
              <a:t>Coastal Resilient Communities </a:t>
            </a:r>
            <a:r>
              <a:rPr lang="en-US" sz="2000" b="1" dirty="0" smtClean="0">
                <a:latin typeface="Cambria" pitchFamily="18" charset="0"/>
              </a:rPr>
              <a:t>and sustainable  </a:t>
            </a:r>
            <a:r>
              <a:rPr lang="en-US" sz="2000" b="1" dirty="0">
                <a:latin typeface="Cambria" pitchFamily="18" charset="0"/>
              </a:rPr>
              <a:t>coastal landscape systems, </a:t>
            </a:r>
            <a:r>
              <a:rPr lang="en-US" dirty="0">
                <a:latin typeface="Cambria" pitchFamily="18" charset="0"/>
              </a:rPr>
              <a:t>considering future sea level rise and climate change scenarios, to reduce risk to vulnerable population, property, ecosystems, and </a:t>
            </a:r>
            <a:r>
              <a:rPr lang="en-US" dirty="0" smtClean="0">
                <a:latin typeface="Cambria" pitchFamily="18" charset="0"/>
              </a:rPr>
              <a:t>                     infrastructure</a:t>
            </a:r>
            <a:r>
              <a:rPr lang="en-US" dirty="0">
                <a:latin typeface="Cambria" pitchFamily="18" charset="0"/>
              </a:rPr>
              <a:t>. </a:t>
            </a: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Cambria" pitchFamily="18" charset="0"/>
              </a:rPr>
              <a:t>     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0"/>
            <a:ext cx="4343400" cy="4648200"/>
          </a:xfrm>
        </p:spPr>
        <p:txBody>
          <a:bodyPr/>
          <a:lstStyle/>
          <a:p>
            <a:pPr algn="ctr" eaLnBrk="1" hangingPunct="1">
              <a:buSzPct val="80000"/>
              <a:buNone/>
              <a:defRPr/>
            </a:pPr>
            <a:r>
              <a:rPr lang="en-US" b="1" u="sng" dirty="0" smtClean="0">
                <a:latin typeface="Cambria" pitchFamily="18" charset="0"/>
              </a:rPr>
              <a:t>Products</a:t>
            </a: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b="1" dirty="0" smtClean="0">
                <a:latin typeface="Cambria" pitchFamily="18" charset="0"/>
              </a:rPr>
              <a:t>Coastal Framework</a:t>
            </a:r>
            <a:endParaRPr lang="en-US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Regional scale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Collaborative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Opportunities by region/state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Identify range of potential solutions and parametric costs by region/state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Identify activities warranting additional analysis and social/institutional barriers</a:t>
            </a: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b="1" dirty="0" smtClean="0">
              <a:latin typeface="Cambria" pitchFamily="18" charset="0"/>
            </a:endParaRPr>
          </a:p>
          <a:p>
            <a:pPr marL="274320" lvl="1" indent="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b="1" dirty="0" smtClean="0">
              <a:latin typeface="Cambria" pitchFamily="18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915BD4-363C-4D3B-A436-1E061869070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87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n-US" sz="2800" b="1" u="sng" dirty="0" smtClean="0">
                <a:latin typeface="Cambria" pitchFamily="18" charset="0"/>
              </a:rPr>
              <a:t>Technical Teams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Cambria" pitchFamily="18" charset="0"/>
              </a:rPr>
              <a:t>  USACE Enterprise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Cambria" pitchFamily="18" charset="0"/>
              </a:rPr>
              <a:t>  Agency Subject Matter Experts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Engineering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Economics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Environmental, Cultural, and  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    Social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Sea Level and Climate Change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Plan Formulation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 Coastal GIS Analysis</a:t>
            </a:r>
          </a:p>
        </p:txBody>
      </p:sp>
      <p:pic>
        <p:nvPicPr>
          <p:cNvPr id="8" name="Content Placeholder 3" descr="hurricane-sandy-jerse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4495800"/>
            <a:ext cx="4051300" cy="16764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91000" y="50292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80000"/>
              <a:buFont typeface="Wingdings" pitchFamily="2" charset="2"/>
              <a:buChar char="q"/>
            </a:pPr>
            <a:r>
              <a:rPr lang="en-US" sz="2800" b="1" u="sng" dirty="0" smtClean="0">
                <a:latin typeface="Cambria" pitchFamily="18" charset="0"/>
              </a:rPr>
              <a:t>Not a Decision Document</a:t>
            </a:r>
          </a:p>
          <a:p>
            <a:pPr marL="274320" lvl="1" indent="0" eaLnBrk="1" hangingPunct="1">
              <a:spcBef>
                <a:spcPts val="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sz="2400" dirty="0" smtClean="0">
                <a:latin typeface="Cambria" pitchFamily="18" charset="0"/>
              </a:rPr>
              <a:t>No NEPA</a:t>
            </a:r>
          </a:p>
          <a:p>
            <a:pPr marL="274320" lvl="1" indent="0" eaLnBrk="1" hangingPunct="1">
              <a:spcBef>
                <a:spcPts val="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mbria" pitchFamily="18" charset="0"/>
              </a:rPr>
              <a:t>  No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10448</TotalTime>
  <Words>266</Words>
  <Application>Microsoft Office PowerPoint</Application>
  <PresentationFormat>On-screen Show (4:3)</PresentationFormat>
  <Paragraphs>54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Title Master</vt:lpstr>
      <vt:lpstr>Slide Master</vt:lpstr>
      <vt:lpstr>North Atlantic Coast  Comprehensive Study Collaboration Webinar Series #2: Ecosystem Goods and Services </vt:lpstr>
      <vt:lpstr>Overview</vt:lpstr>
      <vt:lpstr>North Atlantic Coast Comprehensive Study</vt:lpstr>
      <vt:lpstr>      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E1PLXKAH</cp:lastModifiedBy>
  <cp:revision>511</cp:revision>
  <dcterms:created xsi:type="dcterms:W3CDTF">2009-05-21T17:19:18Z</dcterms:created>
  <dcterms:modified xsi:type="dcterms:W3CDTF">2013-08-26T16:08:20Z</dcterms:modified>
</cp:coreProperties>
</file>